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4"/>
  </p:sldMasterIdLst>
  <p:notesMasterIdLst>
    <p:notesMasterId r:id="rId20"/>
  </p:notesMasterIdLst>
  <p:sldIdLst>
    <p:sldId id="259" r:id="rId5"/>
    <p:sldId id="288" r:id="rId6"/>
    <p:sldId id="372" r:id="rId7"/>
    <p:sldId id="458" r:id="rId8"/>
    <p:sldId id="459" r:id="rId9"/>
    <p:sldId id="463" r:id="rId10"/>
    <p:sldId id="460" r:id="rId11"/>
    <p:sldId id="464" r:id="rId12"/>
    <p:sldId id="465" r:id="rId13"/>
    <p:sldId id="466" r:id="rId14"/>
    <p:sldId id="462" r:id="rId15"/>
    <p:sldId id="468" r:id="rId16"/>
    <p:sldId id="461" r:id="rId17"/>
    <p:sldId id="467" r:id="rId18"/>
    <p:sldId id="469" r:id="rId19"/>
  </p:sldIdLst>
  <p:sldSz cx="18288000" cy="10287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687616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1375234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2062851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2750469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343808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4125702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481332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5500937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97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0  CI -Adriana Estrada Wilke" initials="0W" lastIdx="7" clrIdx="0">
    <p:extLst>
      <p:ext uri="{19B8F6BF-5375-455C-9EA6-DF929625EA0E}">
        <p15:presenceInfo xmlns:p15="http://schemas.microsoft.com/office/powerpoint/2012/main" userId="S::del.aew@cruzroja.es::93f5af31-2880-4034-abb9-4cad883526d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33F"/>
    <a:srgbClr val="011E41"/>
    <a:srgbClr val="323232"/>
    <a:srgbClr val="FFFFFF"/>
    <a:srgbClr val="FF333F"/>
    <a:srgbClr val="00193A"/>
    <a:srgbClr val="00B050"/>
    <a:srgbClr val="001B3D"/>
    <a:srgbClr val="001D41"/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BCD"/>
          </a:solidFill>
        </a:fill>
      </a:tcStyle>
    </a:wholeTbl>
    <a:band2H>
      <a:tcTxStyle/>
      <a:tcStyle>
        <a:tcBdr/>
        <a:fill>
          <a:solidFill>
            <a:srgbClr val="E6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BCCCD"/>
          </a:solidFill>
        </a:fill>
      </a:tcStyle>
    </a:wholeTbl>
    <a:band2H>
      <a:tcTxStyle/>
      <a:tcStyle>
        <a:tcBdr/>
        <a:fill>
          <a:solidFill>
            <a:srgbClr val="FD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FCFCF"/>
          </a:solidFill>
        </a:fill>
      </a:tcStyle>
    </a:wholeTbl>
    <a:band2H>
      <a:tcTxStyle/>
      <a:tcStyle>
        <a:tcBdr/>
        <a:fill>
          <a:solidFill>
            <a:srgbClr val="FFE8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3F3F3F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3F3F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2">
              <a:lumOff val="9019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3784" autoAdjust="0"/>
  </p:normalViewPr>
  <p:slideViewPr>
    <p:cSldViewPr snapToGrid="0">
      <p:cViewPr varScale="1">
        <p:scale>
          <a:sx n="40" d="100"/>
          <a:sy n="40" d="100"/>
        </p:scale>
        <p:origin x="840" y="56"/>
      </p:cViewPr>
      <p:guideLst>
        <p:guide orient="horz" pos="2197"/>
        <p:guide pos="340"/>
      </p:guideLst>
    </p:cSldViewPr>
  </p:slideViewPr>
  <p:outlineViewPr>
    <p:cViewPr>
      <p:scale>
        <a:sx n="33" d="100"/>
        <a:sy n="33" d="100"/>
      </p:scale>
      <p:origin x="0" y="-121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11" name="Shape 511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600"/>
      </a:spcBef>
      <a:defRPr>
        <a:latin typeface="+mn-lt"/>
        <a:ea typeface="+mn-ea"/>
        <a:cs typeface="+mn-cs"/>
        <a:sym typeface="Calibri"/>
      </a:defRPr>
    </a:lvl1pPr>
    <a:lvl2pPr indent="228600" latinLnBrk="0">
      <a:spcBef>
        <a:spcPts val="600"/>
      </a:spcBef>
      <a:defRPr>
        <a:latin typeface="+mn-lt"/>
        <a:ea typeface="+mn-ea"/>
        <a:cs typeface="+mn-cs"/>
        <a:sym typeface="Calibri"/>
      </a:defRPr>
    </a:lvl2pPr>
    <a:lvl3pPr indent="457200" latinLnBrk="0">
      <a:spcBef>
        <a:spcPts val="600"/>
      </a:spcBef>
      <a:defRPr>
        <a:latin typeface="+mn-lt"/>
        <a:ea typeface="+mn-ea"/>
        <a:cs typeface="+mn-cs"/>
        <a:sym typeface="Calibri"/>
      </a:defRPr>
    </a:lvl3pPr>
    <a:lvl4pPr indent="685800" latinLnBrk="0">
      <a:spcBef>
        <a:spcPts val="600"/>
      </a:spcBef>
      <a:defRPr>
        <a:latin typeface="+mn-lt"/>
        <a:ea typeface="+mn-ea"/>
        <a:cs typeface="+mn-cs"/>
        <a:sym typeface="Calibri"/>
      </a:defRPr>
    </a:lvl4pPr>
    <a:lvl5pPr indent="914400" latinLnBrk="0">
      <a:spcBef>
        <a:spcPts val="600"/>
      </a:spcBef>
      <a:defRPr>
        <a:latin typeface="+mn-lt"/>
        <a:ea typeface="+mn-ea"/>
        <a:cs typeface="+mn-cs"/>
        <a:sym typeface="Calibri"/>
      </a:defRPr>
    </a:lvl5pPr>
    <a:lvl6pPr indent="1143000" latinLnBrk="0">
      <a:spcBef>
        <a:spcPts val="600"/>
      </a:spcBef>
      <a:defRPr>
        <a:latin typeface="+mn-lt"/>
        <a:ea typeface="+mn-ea"/>
        <a:cs typeface="+mn-cs"/>
        <a:sym typeface="Calibri"/>
      </a:defRPr>
    </a:lvl6pPr>
    <a:lvl7pPr indent="1371600" latinLnBrk="0">
      <a:spcBef>
        <a:spcPts val="600"/>
      </a:spcBef>
      <a:defRPr>
        <a:latin typeface="+mn-lt"/>
        <a:ea typeface="+mn-ea"/>
        <a:cs typeface="+mn-cs"/>
        <a:sym typeface="Calibri"/>
      </a:defRPr>
    </a:lvl7pPr>
    <a:lvl8pPr indent="1600200" latinLnBrk="0">
      <a:spcBef>
        <a:spcPts val="600"/>
      </a:spcBef>
      <a:defRPr>
        <a:latin typeface="+mn-lt"/>
        <a:ea typeface="+mn-ea"/>
        <a:cs typeface="+mn-cs"/>
        <a:sym typeface="Calibri"/>
      </a:defRPr>
    </a:lvl8pPr>
    <a:lvl9pPr indent="1828800" latinLnBrk="0">
      <a:spcBef>
        <a:spcPts val="600"/>
      </a:spcBef>
      <a:defRPr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8925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752751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736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122759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8077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42894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447589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6997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1623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291515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9319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09990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8054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032950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254954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2_Texto_04"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73879"/>
            <a:ext cx="11518204" cy="15392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párrafo: Lorem Ipsum dolor si ament adispiscing elit est.</a:t>
            </a:r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B2A0A79-0518-4A99-BBB9-6FECD9E88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6776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o_05">
    <p:bg>
      <p:bgPr>
        <a:solidFill>
          <a:srgbClr val="081D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73879"/>
            <a:ext cx="11518204" cy="15392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párrafo: Lorem Ipsum dolor si ament adispiscing elit est.</a:t>
            </a:r>
          </a:p>
        </p:txBody>
      </p:sp>
      <p:sp>
        <p:nvSpPr>
          <p:cNvPr id="16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5FE0A47-F9E5-4D20-ABF8-7FD2DF653D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o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rem ipsum dolor sit amet, consectetuer adipiscing elit. Aenean commodo ligula eget dolor. Aenean massa. Cum sociis natoque penatibus et magnis dis parturient montes, nascetur ridiculus mus."/>
          <p:cNvSpPr txBox="1">
            <a:spLocks noGrp="1"/>
          </p:cNvSpPr>
          <p:nvPr>
            <p:ph type="body" sz="quarter" idx="21"/>
          </p:nvPr>
        </p:nvSpPr>
        <p:spPr>
          <a:xfrm>
            <a:off x="495830" y="6229829"/>
            <a:ext cx="4267231" cy="17856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57200">
              <a:lnSpc>
                <a:spcPct val="120000"/>
              </a:lnSpc>
              <a:spcBef>
                <a:spcPts val="400"/>
              </a:spcBef>
              <a:buSzTx/>
              <a:buFontTx/>
              <a:buNone/>
              <a:defRPr sz="1700">
                <a:solidFill>
                  <a:srgbClr val="081D3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t>Lorem ipsum dolor sit amet, consectetuer adipiscing elit. Aenean commodo ligula eget dolor. Aenean massa. Cum sociis natoque penatibus et magnis dis parturient montes, nascetur ridiculus mus.</a:t>
            </a:r>
          </a:p>
        </p:txBody>
      </p:sp>
      <p:sp>
        <p:nvSpPr>
          <p:cNvPr id="172" name="TextBox 2"/>
          <p:cNvSpPr txBox="1">
            <a:spLocks noGrp="1"/>
          </p:cNvSpPr>
          <p:nvPr>
            <p:ph type="body" sz="quarter" idx="22"/>
          </p:nvPr>
        </p:nvSpPr>
        <p:spPr>
          <a:xfrm>
            <a:off x="530838" y="4952969"/>
            <a:ext cx="3734494" cy="586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32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174" name="TextBox 2"/>
          <p:cNvSpPr txBox="1">
            <a:spLocks noGrp="1"/>
          </p:cNvSpPr>
          <p:nvPr>
            <p:ph type="body" sz="quarter" idx="23"/>
          </p:nvPr>
        </p:nvSpPr>
        <p:spPr>
          <a:xfrm>
            <a:off x="530838" y="5489799"/>
            <a:ext cx="1833924" cy="4343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200">
                <a:solidFill>
                  <a:schemeClr val="accent3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</a:lstStyle>
          <a:p>
            <a:r>
              <a:t>Subtítulo</a:t>
            </a:r>
          </a:p>
        </p:txBody>
      </p:sp>
      <p:sp>
        <p:nvSpPr>
          <p:cNvPr id="175" name="TextBox 2"/>
          <p:cNvSpPr txBox="1">
            <a:spLocks noGrp="1"/>
          </p:cNvSpPr>
          <p:nvPr>
            <p:ph type="body" sz="quarter" idx="24"/>
          </p:nvPr>
        </p:nvSpPr>
        <p:spPr>
          <a:xfrm>
            <a:off x="530838" y="2770477"/>
            <a:ext cx="9919923" cy="12471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74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</a:t>
            </a:r>
          </a:p>
        </p:txBody>
      </p:sp>
      <p:sp>
        <p:nvSpPr>
          <p:cNvPr id="179" name="Lorem ipsum dolor sit amet, consectetuer adipiscing elit. Aenean commodo ligula eget dolor. Aenean massa. Cum sociis natoque penatibus et magnis dis parturient montes, nascetur ridiculus mus."/>
          <p:cNvSpPr txBox="1">
            <a:spLocks noGrp="1"/>
          </p:cNvSpPr>
          <p:nvPr>
            <p:ph type="body" sz="quarter" idx="28"/>
          </p:nvPr>
        </p:nvSpPr>
        <p:spPr>
          <a:xfrm>
            <a:off x="9712960" y="6229829"/>
            <a:ext cx="4267230" cy="17856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57200">
              <a:lnSpc>
                <a:spcPct val="120000"/>
              </a:lnSpc>
              <a:spcBef>
                <a:spcPts val="400"/>
              </a:spcBef>
              <a:buSzTx/>
              <a:buFontTx/>
              <a:buNone/>
              <a:defRPr sz="1700">
                <a:solidFill>
                  <a:srgbClr val="081D3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dirty="0"/>
              <a:t>Lorem ipsum dolor sit </a:t>
            </a:r>
            <a:r>
              <a:rPr dirty="0" err="1"/>
              <a:t>amet</a:t>
            </a:r>
            <a:r>
              <a:rPr dirty="0"/>
              <a:t>, </a:t>
            </a:r>
            <a:r>
              <a:rPr dirty="0" err="1"/>
              <a:t>consectetuer</a:t>
            </a:r>
            <a:r>
              <a:rPr dirty="0"/>
              <a:t> </a:t>
            </a:r>
            <a:r>
              <a:rPr dirty="0" err="1"/>
              <a:t>adipiscing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</a:t>
            </a:r>
            <a:r>
              <a:rPr dirty="0" err="1"/>
              <a:t>Aenean</a:t>
            </a:r>
            <a:r>
              <a:rPr dirty="0"/>
              <a:t> </a:t>
            </a:r>
            <a:r>
              <a:rPr dirty="0" err="1"/>
              <a:t>commodo</a:t>
            </a:r>
            <a:r>
              <a:rPr dirty="0"/>
              <a:t> ligula </a:t>
            </a:r>
            <a:r>
              <a:rPr dirty="0" err="1"/>
              <a:t>eget</a:t>
            </a:r>
            <a:r>
              <a:rPr dirty="0"/>
              <a:t> dolor. </a:t>
            </a:r>
            <a:r>
              <a:rPr dirty="0" err="1"/>
              <a:t>Aenean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. Cum sociis </a:t>
            </a:r>
            <a:r>
              <a:rPr dirty="0" err="1"/>
              <a:t>natoque</a:t>
            </a:r>
            <a:r>
              <a:rPr dirty="0"/>
              <a:t> </a:t>
            </a:r>
            <a:r>
              <a:rPr dirty="0" err="1"/>
              <a:t>penatibus</a:t>
            </a:r>
            <a:r>
              <a:rPr dirty="0"/>
              <a:t> et </a:t>
            </a:r>
            <a:r>
              <a:rPr dirty="0" err="1"/>
              <a:t>magnis</a:t>
            </a:r>
            <a:r>
              <a:rPr dirty="0"/>
              <a:t> dis parturient </a:t>
            </a:r>
            <a:r>
              <a:rPr dirty="0" err="1"/>
              <a:t>montes</a:t>
            </a:r>
            <a:r>
              <a:rPr dirty="0"/>
              <a:t>, </a:t>
            </a:r>
            <a:r>
              <a:rPr dirty="0" err="1"/>
              <a:t>nascetur</a:t>
            </a:r>
            <a:r>
              <a:rPr dirty="0"/>
              <a:t> </a:t>
            </a:r>
            <a:r>
              <a:rPr dirty="0" err="1"/>
              <a:t>ridiculus</a:t>
            </a:r>
            <a:r>
              <a:rPr dirty="0"/>
              <a:t> mus.</a:t>
            </a:r>
          </a:p>
        </p:txBody>
      </p:sp>
      <p:sp>
        <p:nvSpPr>
          <p:cNvPr id="180" name="TextBox 2"/>
          <p:cNvSpPr txBox="1">
            <a:spLocks noGrp="1"/>
          </p:cNvSpPr>
          <p:nvPr>
            <p:ph type="body" sz="quarter" idx="29"/>
          </p:nvPr>
        </p:nvSpPr>
        <p:spPr>
          <a:xfrm>
            <a:off x="9747967" y="4952969"/>
            <a:ext cx="3734494" cy="586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32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181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9747967" y="5489799"/>
            <a:ext cx="1833925" cy="4343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200">
                <a:solidFill>
                  <a:schemeClr val="accent3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</a:lstStyle>
          <a:p>
            <a:r>
              <a:t>Subtítulo</a:t>
            </a:r>
          </a:p>
        </p:txBody>
      </p:sp>
      <p:sp>
        <p:nvSpPr>
          <p:cNvPr id="182" name="Línea"/>
          <p:cNvSpPr/>
          <p:nvPr/>
        </p:nvSpPr>
        <p:spPr>
          <a:xfrm flipV="1">
            <a:off x="9212278" y="5143500"/>
            <a:ext cx="1" cy="2715923"/>
          </a:xfrm>
          <a:prstGeom prst="line">
            <a:avLst/>
          </a:prstGeom>
          <a:ln w="6350">
            <a:solidFill>
              <a:srgbClr val="80828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BA0F7A9-DB9C-4C21-90C8-34AEA7D15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6498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binado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7330690" y="9198395"/>
            <a:ext cx="188875" cy="292101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Graphik XXXCond Regular"/>
                <a:ea typeface="Graphik XXXCond Regular"/>
                <a:cs typeface="Graphik XXXCond Regular"/>
                <a:sym typeface="Graphik XXXCond Regular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427" name="Straight Connector 5"/>
          <p:cNvSpPr/>
          <p:nvPr/>
        </p:nvSpPr>
        <p:spPr>
          <a:xfrm flipV="1">
            <a:off x="17568332" y="9352284"/>
            <a:ext cx="719668" cy="15390"/>
          </a:xfrm>
          <a:prstGeom prst="line">
            <a:avLst/>
          </a:prstGeom>
          <a:ln w="15875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055743" y="5207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42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8055743" y="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430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3288143" y="5207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431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3288143" y="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432" name="TextBox 11"/>
          <p:cNvSpPr txBox="1">
            <a:spLocks noGrp="1"/>
          </p:cNvSpPr>
          <p:nvPr>
            <p:ph type="body" sz="quarter" idx="25"/>
          </p:nvPr>
        </p:nvSpPr>
        <p:spPr>
          <a:xfrm>
            <a:off x="1358929" y="2936115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33" name="Freeform: Shape 110"/>
          <p:cNvSpPr/>
          <p:nvPr/>
        </p:nvSpPr>
        <p:spPr>
          <a:xfrm rot="10800000">
            <a:off x="570932" y="2525648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434" name="Oval 45"/>
          <p:cNvSpPr/>
          <p:nvPr/>
        </p:nvSpPr>
        <p:spPr>
          <a:xfrm>
            <a:off x="656262" y="2611247"/>
            <a:ext cx="146845" cy="146846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/>
          </a:p>
        </p:txBody>
      </p:sp>
      <p:sp>
        <p:nvSpPr>
          <p:cNvPr id="435" name="Freeform: Shape 110"/>
          <p:cNvSpPr/>
          <p:nvPr/>
        </p:nvSpPr>
        <p:spPr>
          <a:xfrm rot="10800000">
            <a:off x="570932" y="4379418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436" name="Freeform: Shape 110"/>
          <p:cNvSpPr/>
          <p:nvPr/>
        </p:nvSpPr>
        <p:spPr>
          <a:xfrm rot="10800000">
            <a:off x="562465" y="6227650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437" name="Línea"/>
          <p:cNvSpPr/>
          <p:nvPr/>
        </p:nvSpPr>
        <p:spPr>
          <a:xfrm flipV="1">
            <a:off x="729682" y="2812651"/>
            <a:ext cx="1" cy="1613226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8" name="TextBox 2"/>
          <p:cNvSpPr txBox="1">
            <a:spLocks noGrp="1"/>
          </p:cNvSpPr>
          <p:nvPr>
            <p:ph type="body" sz="quarter" idx="26"/>
          </p:nvPr>
        </p:nvSpPr>
        <p:spPr>
          <a:xfrm>
            <a:off x="1352105" y="247341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39" name="TextBox 11"/>
          <p:cNvSpPr txBox="1">
            <a:spLocks noGrp="1"/>
          </p:cNvSpPr>
          <p:nvPr>
            <p:ph type="body" sz="quarter" idx="27"/>
          </p:nvPr>
        </p:nvSpPr>
        <p:spPr>
          <a:xfrm>
            <a:off x="1358929" y="4764916"/>
            <a:ext cx="4537534" cy="8902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0" name="TextBox 2"/>
          <p:cNvSpPr txBox="1">
            <a:spLocks noGrp="1"/>
          </p:cNvSpPr>
          <p:nvPr>
            <p:ph type="body" sz="quarter" idx="28"/>
          </p:nvPr>
        </p:nvSpPr>
        <p:spPr>
          <a:xfrm>
            <a:off x="1352105" y="430221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1" name="TextBox 11"/>
          <p:cNvSpPr txBox="1">
            <a:spLocks noGrp="1"/>
          </p:cNvSpPr>
          <p:nvPr>
            <p:ph type="body" sz="quarter" idx="29"/>
          </p:nvPr>
        </p:nvSpPr>
        <p:spPr>
          <a:xfrm>
            <a:off x="1358929" y="6617373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2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1352105" y="6154675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3" name="TextBox 11"/>
          <p:cNvSpPr txBox="1">
            <a:spLocks noGrp="1"/>
          </p:cNvSpPr>
          <p:nvPr>
            <p:ph type="body" sz="quarter" idx="31"/>
          </p:nvPr>
        </p:nvSpPr>
        <p:spPr>
          <a:xfrm>
            <a:off x="1358929" y="8446173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4" name="TextBox 2"/>
          <p:cNvSpPr txBox="1">
            <a:spLocks noGrp="1"/>
          </p:cNvSpPr>
          <p:nvPr>
            <p:ph type="body" sz="quarter" idx="32"/>
          </p:nvPr>
        </p:nvSpPr>
        <p:spPr>
          <a:xfrm>
            <a:off x="1352105" y="7983475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5" name="Línea"/>
          <p:cNvSpPr/>
          <p:nvPr/>
        </p:nvSpPr>
        <p:spPr>
          <a:xfrm flipV="1">
            <a:off x="729682" y="4675318"/>
            <a:ext cx="1" cy="1574472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6" name="Freeform: Shape 110"/>
          <p:cNvSpPr/>
          <p:nvPr/>
        </p:nvSpPr>
        <p:spPr>
          <a:xfrm rot="10800000">
            <a:off x="562465" y="8043750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447" name="Línea"/>
          <p:cNvSpPr/>
          <p:nvPr/>
        </p:nvSpPr>
        <p:spPr>
          <a:xfrm flipV="1">
            <a:off x="729682" y="6499230"/>
            <a:ext cx="1" cy="1574472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3A61F8AE-947D-4C18-90AF-865C1467F6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mbinado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7330690" y="9198395"/>
            <a:ext cx="188875" cy="292101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Graphik XXXCond Regular"/>
                <a:ea typeface="Graphik XXXCond Regular"/>
                <a:cs typeface="Graphik XXXCond Regular"/>
                <a:sym typeface="Graphik XXXCond Regular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427" name="Straight Connector 5"/>
          <p:cNvSpPr/>
          <p:nvPr/>
        </p:nvSpPr>
        <p:spPr>
          <a:xfrm flipV="1">
            <a:off x="17568332" y="9352284"/>
            <a:ext cx="719668" cy="15390"/>
          </a:xfrm>
          <a:prstGeom prst="line">
            <a:avLst/>
          </a:prstGeom>
          <a:ln w="15875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4" name="Oval 45"/>
          <p:cNvSpPr/>
          <p:nvPr/>
        </p:nvSpPr>
        <p:spPr>
          <a:xfrm>
            <a:off x="1164262" y="2611247"/>
            <a:ext cx="146845" cy="146846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/>
          </a:p>
        </p:txBody>
      </p:sp>
      <p:sp>
        <p:nvSpPr>
          <p:cNvPr id="438" name="TextBox 2"/>
          <p:cNvSpPr txBox="1">
            <a:spLocks noGrp="1"/>
          </p:cNvSpPr>
          <p:nvPr>
            <p:ph type="body" sz="quarter" idx="26"/>
          </p:nvPr>
        </p:nvSpPr>
        <p:spPr>
          <a:xfrm>
            <a:off x="1860105" y="2564472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0" name="TextBox 2"/>
          <p:cNvSpPr txBox="1">
            <a:spLocks noGrp="1"/>
          </p:cNvSpPr>
          <p:nvPr>
            <p:ph type="body" sz="quarter" idx="28"/>
          </p:nvPr>
        </p:nvSpPr>
        <p:spPr>
          <a:xfrm>
            <a:off x="1860105" y="476900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442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1860105" y="5867803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444" name="TextBox 2"/>
          <p:cNvSpPr txBox="1">
            <a:spLocks noGrp="1"/>
          </p:cNvSpPr>
          <p:nvPr>
            <p:ph type="body" sz="quarter" idx="32"/>
          </p:nvPr>
        </p:nvSpPr>
        <p:spPr>
          <a:xfrm>
            <a:off x="1860105" y="8143486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3A61F8AE-947D-4C18-90AF-865C1467F6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  <p:grpSp>
        <p:nvGrpSpPr>
          <p:cNvPr id="33" name="Grupo 32">
            <a:extLst>
              <a:ext uri="{FF2B5EF4-FFF2-40B4-BE49-F238E27FC236}">
                <a16:creationId xmlns:a16="http://schemas.microsoft.com/office/drawing/2014/main" id="{F310F6CB-D015-4359-976C-F0FAE2DB720A}"/>
              </a:ext>
            </a:extLst>
          </p:cNvPr>
          <p:cNvGrpSpPr/>
          <p:nvPr/>
        </p:nvGrpSpPr>
        <p:grpSpPr>
          <a:xfrm>
            <a:off x="827995" y="2546465"/>
            <a:ext cx="468918" cy="424748"/>
            <a:chOff x="600502" y="3398289"/>
            <a:chExt cx="259308" cy="291636"/>
          </a:xfrm>
        </p:grpSpPr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82FEF8A9-CF58-44D4-A585-9B14981D48AD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D7165C20-0470-407F-8D24-19934F0B2999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916E709E-2D83-407D-A277-1E8462C7E586}"/>
              </a:ext>
            </a:extLst>
          </p:cNvPr>
          <p:cNvGrpSpPr/>
          <p:nvPr/>
        </p:nvGrpSpPr>
        <p:grpSpPr>
          <a:xfrm>
            <a:off x="811472" y="8167333"/>
            <a:ext cx="468918" cy="424748"/>
            <a:chOff x="600502" y="3398289"/>
            <a:chExt cx="259308" cy="291636"/>
          </a:xfrm>
        </p:grpSpPr>
        <p:sp>
          <p:nvSpPr>
            <p:cNvPr id="52" name="Elipse 51">
              <a:extLst>
                <a:ext uri="{FF2B5EF4-FFF2-40B4-BE49-F238E27FC236}">
                  <a16:creationId xmlns:a16="http://schemas.microsoft.com/office/drawing/2014/main" id="{01BCD391-1886-4EC3-B4AC-0A48D9359DB0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3" name="Elipse 52">
              <a:extLst>
                <a:ext uri="{FF2B5EF4-FFF2-40B4-BE49-F238E27FC236}">
                  <a16:creationId xmlns:a16="http://schemas.microsoft.com/office/drawing/2014/main" id="{0E7DA899-99AB-49D1-BEFB-FC9A60BC97BE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1D2322A3-236F-43F7-965D-73BFBC72AA68}"/>
              </a:ext>
            </a:extLst>
          </p:cNvPr>
          <p:cNvGrpSpPr/>
          <p:nvPr/>
        </p:nvGrpSpPr>
        <p:grpSpPr>
          <a:xfrm>
            <a:off x="811473" y="3577045"/>
            <a:ext cx="468918" cy="424748"/>
            <a:chOff x="600502" y="3398289"/>
            <a:chExt cx="259308" cy="291636"/>
          </a:xfrm>
        </p:grpSpPr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BA81A0A7-DEBF-429D-BA82-C8F6371724D8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8F59E6B6-5600-4F6F-93A0-D6467C577199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46F02A43-3C88-412F-BC69-A6D8B4F5A118}"/>
              </a:ext>
            </a:extLst>
          </p:cNvPr>
          <p:cNvGrpSpPr/>
          <p:nvPr/>
        </p:nvGrpSpPr>
        <p:grpSpPr>
          <a:xfrm>
            <a:off x="802439" y="4693231"/>
            <a:ext cx="468918" cy="424748"/>
            <a:chOff x="600502" y="3398289"/>
            <a:chExt cx="259308" cy="291636"/>
          </a:xfrm>
        </p:grpSpPr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2041CD81-0334-4EED-90D8-30A8CBC63D4A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B8BAE012-AF5B-4524-B906-4112F3AC46E4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E5A6199-0B00-4C96-BDBC-7E7C56E105EE}"/>
              </a:ext>
            </a:extLst>
          </p:cNvPr>
          <p:cNvGrpSpPr/>
          <p:nvPr/>
        </p:nvGrpSpPr>
        <p:grpSpPr>
          <a:xfrm>
            <a:off x="825964" y="5830222"/>
            <a:ext cx="468918" cy="424748"/>
            <a:chOff x="600502" y="3398289"/>
            <a:chExt cx="259308" cy="291636"/>
          </a:xfrm>
        </p:grpSpPr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9D97F561-0294-494E-A46D-D9AB8842823E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D3619E24-B65A-446E-AF5F-8609B250498B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1B32657C-5168-4788-AB0F-B0243315B17D}"/>
              </a:ext>
            </a:extLst>
          </p:cNvPr>
          <p:cNvGrpSpPr/>
          <p:nvPr/>
        </p:nvGrpSpPr>
        <p:grpSpPr>
          <a:xfrm>
            <a:off x="811473" y="7024224"/>
            <a:ext cx="468918" cy="424748"/>
            <a:chOff x="600502" y="3398289"/>
            <a:chExt cx="259308" cy="291636"/>
          </a:xfrm>
        </p:grpSpPr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2199F924-2D60-4D17-84F2-AA69C1C23040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87D983E7-E5D2-4748-87DD-E190835061DB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1F2B17A4-3204-4F74-9DAB-28B8A3F27DE2}"/>
              </a:ext>
            </a:extLst>
          </p:cNvPr>
          <p:cNvCxnSpPr>
            <a:cxnSpLocks/>
          </p:cNvCxnSpPr>
          <p:nvPr/>
        </p:nvCxnSpPr>
        <p:spPr>
          <a:xfrm flipH="1">
            <a:off x="1043900" y="2953194"/>
            <a:ext cx="2030" cy="59282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F8BB78BE-B563-4CF6-8A6D-E20F1FBCE532}"/>
              </a:ext>
            </a:extLst>
          </p:cNvPr>
          <p:cNvCxnSpPr>
            <a:cxnSpLocks/>
            <a:endCxn id="52" idx="0"/>
          </p:cNvCxnSpPr>
          <p:nvPr/>
        </p:nvCxnSpPr>
        <p:spPr>
          <a:xfrm flipH="1">
            <a:off x="1045932" y="7399448"/>
            <a:ext cx="1251" cy="7678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D93B6BC-1E32-4F7B-936E-7E32B12F9E03}"/>
              </a:ext>
            </a:extLst>
          </p:cNvPr>
          <p:cNvCxnSpPr>
            <a:cxnSpLocks/>
            <a:endCxn id="44" idx="0"/>
          </p:cNvCxnSpPr>
          <p:nvPr/>
        </p:nvCxnSpPr>
        <p:spPr>
          <a:xfrm>
            <a:off x="1043900" y="6247977"/>
            <a:ext cx="2033" cy="77625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822DB670-4E64-45BC-ADC0-79EDDB45F62B}"/>
              </a:ext>
            </a:extLst>
          </p:cNvPr>
          <p:cNvCxnSpPr>
            <a:cxnSpLocks/>
            <a:endCxn id="46" idx="0"/>
          </p:cNvCxnSpPr>
          <p:nvPr/>
        </p:nvCxnSpPr>
        <p:spPr>
          <a:xfrm flipH="1">
            <a:off x="1060423" y="5142237"/>
            <a:ext cx="2030" cy="6879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5D6FBB05-C54F-4DBB-A861-DA127C374129}"/>
              </a:ext>
            </a:extLst>
          </p:cNvPr>
          <p:cNvCxnSpPr>
            <a:cxnSpLocks/>
          </p:cNvCxnSpPr>
          <p:nvPr/>
        </p:nvCxnSpPr>
        <p:spPr>
          <a:xfrm flipH="1">
            <a:off x="1043900" y="4026606"/>
            <a:ext cx="2030" cy="61972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2">
            <a:extLst>
              <a:ext uri="{FF2B5EF4-FFF2-40B4-BE49-F238E27FC236}">
                <a16:creationId xmlns:a16="http://schemas.microsoft.com/office/drawing/2014/main" id="{C2EE1B72-631F-446B-A763-C08D8799C868}"/>
              </a:ext>
            </a:extLst>
          </p:cNvPr>
          <p:cNvSpPr txBox="1">
            <a:spLocks noGrp="1"/>
          </p:cNvSpPr>
          <p:nvPr>
            <p:ph type="body" sz="quarter" idx="33"/>
          </p:nvPr>
        </p:nvSpPr>
        <p:spPr>
          <a:xfrm>
            <a:off x="1860105" y="3593554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60" name="TextBox 2">
            <a:extLst>
              <a:ext uri="{FF2B5EF4-FFF2-40B4-BE49-F238E27FC236}">
                <a16:creationId xmlns:a16="http://schemas.microsoft.com/office/drawing/2014/main" id="{0963D901-194D-4A90-9AB0-596BE1842FEB}"/>
              </a:ext>
            </a:extLst>
          </p:cNvPr>
          <p:cNvSpPr txBox="1">
            <a:spLocks noGrp="1"/>
          </p:cNvSpPr>
          <p:nvPr>
            <p:ph type="body" sz="quarter" idx="34"/>
          </p:nvPr>
        </p:nvSpPr>
        <p:spPr>
          <a:xfrm>
            <a:off x="1860105" y="696659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61" name="TextBox 2">
            <a:extLst>
              <a:ext uri="{FF2B5EF4-FFF2-40B4-BE49-F238E27FC236}">
                <a16:creationId xmlns:a16="http://schemas.microsoft.com/office/drawing/2014/main" id="{03A626F2-C98E-4B0C-BE46-30F252DF0FDF}"/>
              </a:ext>
            </a:extLst>
          </p:cNvPr>
          <p:cNvSpPr txBox="1">
            <a:spLocks noGrp="1"/>
          </p:cNvSpPr>
          <p:nvPr>
            <p:ph type="body" sz="quarter" idx="35"/>
          </p:nvPr>
        </p:nvSpPr>
        <p:spPr>
          <a:xfrm>
            <a:off x="616443" y="640425"/>
            <a:ext cx="10374646" cy="10100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kumimoji="0" sz="7400" b="0" i="0" u="none" strike="noStrike" cap="none" spc="0" normalizeH="0" baseline="0" dirty="0" err="1">
                <a:ln>
                  <a:noFill/>
                </a:ln>
                <a:solidFill>
                  <a:srgbClr val="081D3F"/>
                </a:solidFill>
                <a:effectLst/>
                <a:uFillTx/>
                <a:latin typeface="Montserrat Bold" panose="00000800000000000000" pitchFamily="2" charset="0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348738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ortada_Texto">
    <p:bg>
      <p:bgPr>
        <a:solidFill>
          <a:srgbClr val="F2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1"/>
          <p:cNvSpPr/>
          <p:nvPr/>
        </p:nvSpPr>
        <p:spPr>
          <a:xfrm rot="18900000">
            <a:off x="-4975069" y="2029188"/>
            <a:ext cx="17752545" cy="3778951"/>
          </a:xfrm>
          <a:prstGeom prst="rect">
            <a:avLst/>
          </a:prstGeom>
          <a:solidFill>
            <a:srgbClr val="011E4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/>
          </a:p>
        </p:txBody>
      </p:sp>
      <p:sp>
        <p:nvSpPr>
          <p:cNvPr id="62" name="Rectangle 10"/>
          <p:cNvSpPr/>
          <p:nvPr/>
        </p:nvSpPr>
        <p:spPr>
          <a:xfrm rot="18900000">
            <a:off x="12735455" y="7087330"/>
            <a:ext cx="8322979" cy="4113340"/>
          </a:xfrm>
          <a:prstGeom prst="rect">
            <a:avLst/>
          </a:prstGeom>
          <a:solidFill>
            <a:schemeClr val="accent2">
              <a:lumOff val="901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2">
                    <a:lumOff val="9019"/>
                  </a:schemeClr>
                </a:solidFill>
              </a:defRPr>
            </a:pPr>
            <a:endParaRPr/>
          </a:p>
        </p:txBody>
      </p:sp>
      <p:pic>
        <p:nvPicPr>
          <p:cNvPr id="63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65379" y="-7435167"/>
            <a:ext cx="20236811" cy="2023681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Rectangle 4"/>
          <p:cNvSpPr/>
          <p:nvPr/>
        </p:nvSpPr>
        <p:spPr>
          <a:xfrm rot="18900000">
            <a:off x="-2493619" y="-545547"/>
            <a:ext cx="7580101" cy="362558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/>
          </a:p>
        </p:txBody>
      </p:sp>
      <p:sp>
        <p:nvSpPr>
          <p:cNvPr id="65" name="TextBox 18"/>
          <p:cNvSpPr txBox="1">
            <a:spLocks noGrp="1"/>
          </p:cNvSpPr>
          <p:nvPr>
            <p:ph type="body" sz="quarter" idx="21"/>
          </p:nvPr>
        </p:nvSpPr>
        <p:spPr>
          <a:xfrm>
            <a:off x="11988674" y="9036862"/>
            <a:ext cx="5107819" cy="459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400" b="1">
                <a:solidFill>
                  <a:srgbClr val="011E4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22 junio 2021</a:t>
            </a:r>
          </a:p>
        </p:txBody>
      </p:sp>
      <p:sp>
        <p:nvSpPr>
          <p:cNvPr id="67" name="Title 3"/>
          <p:cNvSpPr txBox="1">
            <a:spLocks noGrp="1"/>
          </p:cNvSpPr>
          <p:nvPr>
            <p:ph type="body" sz="quarter" idx="22"/>
          </p:nvPr>
        </p:nvSpPr>
        <p:spPr>
          <a:xfrm>
            <a:off x="6974957" y="5856297"/>
            <a:ext cx="10167257" cy="24900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COLOCAR</a:t>
            </a:r>
          </a:p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TÍTULO</a:t>
            </a:r>
          </a:p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DOCUMENTO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10CFE16-50E5-4333-BC88-F78D51C025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384" y="8739963"/>
            <a:ext cx="4085432" cy="1163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6342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Off val="901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"/>
          <p:cNvSpPr/>
          <p:nvPr/>
        </p:nvSpPr>
        <p:spPr>
          <a:xfrm>
            <a:off x="12611231" y="5041348"/>
            <a:ext cx="4907956" cy="5296099"/>
          </a:xfrm>
          <a:prstGeom prst="rect">
            <a:avLst/>
          </a:prstGeom>
          <a:solidFill>
            <a:srgbClr val="F2F3F2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" name="Texto del título"/>
          <p:cNvSpPr txBox="1">
            <a:spLocks noGrp="1"/>
          </p:cNvSpPr>
          <p:nvPr>
            <p:ph type="title"/>
          </p:nvPr>
        </p:nvSpPr>
        <p:spPr>
          <a:xfrm>
            <a:off x="914400" y="138112"/>
            <a:ext cx="16459200" cy="226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Texto del título</a:t>
            </a:r>
          </a:p>
        </p:txBody>
      </p:sp>
      <p:sp>
        <p:nvSpPr>
          <p:cNvPr id="5" name="Nivel de texto 1…"/>
          <p:cNvSpPr txBox="1">
            <a:spLocks noGrp="1"/>
          </p:cNvSpPr>
          <p:nvPr>
            <p:ph type="body" idx="1"/>
          </p:nvPr>
        </p:nvSpPr>
        <p:spPr>
          <a:xfrm>
            <a:off x="914400" y="2400300"/>
            <a:ext cx="1645920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839200" y="9260681"/>
            <a:ext cx="4267200" cy="54768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61" r:id="rId2"/>
    <p:sldLayoutId id="2147483685" r:id="rId3"/>
    <p:sldLayoutId id="2147483680" r:id="rId4"/>
    <p:sldLayoutId id="2147483689" r:id="rId5"/>
    <p:sldLayoutId id="2147483688" r:id="rId6"/>
  </p:sldLayoutIdLst>
  <p:transition spd="med"/>
  <p:txStyles>
    <p:titleStyle>
      <a:lvl1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1085850" marR="0" indent="-40005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851660" marR="0" indent="-48006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2590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32766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39624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46482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53340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6019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687616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375234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2062851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2750469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343808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4125702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481332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5500937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hyperlink" Target="#_Focus_Group_Discussions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hyperlink" Target="#_Key_Informant_Interviews"/><Relationship Id="rId10" Type="http://schemas.openxmlformats.org/officeDocument/2006/relationships/image" Target="../media/image15.png"/><Relationship Id="rId4" Type="http://schemas.openxmlformats.org/officeDocument/2006/relationships/image" Target="../media/image5.png"/><Relationship Id="rId9" Type="http://schemas.openxmlformats.org/officeDocument/2006/relationships/hyperlink" Target="#_Direct_observatio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hyperlink" Target="#_Focus_Group_Discussions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TextBox 18"/>
          <p:cNvSpPr txBox="1">
            <a:spLocks noGrp="1"/>
          </p:cNvSpPr>
          <p:nvPr>
            <p:ph type="body" sz="quarter" idx="21"/>
          </p:nvPr>
        </p:nvSpPr>
        <p:spPr>
          <a:xfrm>
            <a:off x="11922239" y="9065835"/>
            <a:ext cx="5706659" cy="830997"/>
          </a:xfrm>
          <a:prstGeom prst="rect">
            <a:avLst/>
          </a:prstGeom>
        </p:spPr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[Date]</a:t>
            </a:r>
          </a:p>
          <a:p>
            <a:r>
              <a:rPr lang="en-GB" dirty="0"/>
              <a:t> </a:t>
            </a:r>
          </a:p>
        </p:txBody>
      </p:sp>
      <p:sp>
        <p:nvSpPr>
          <p:cNvPr id="535" name="Title 3"/>
          <p:cNvSpPr txBox="1">
            <a:spLocks noGrp="1"/>
          </p:cNvSpPr>
          <p:nvPr>
            <p:ph type="body" sz="quarter" idx="22"/>
          </p:nvPr>
        </p:nvSpPr>
        <p:spPr>
          <a:xfrm>
            <a:off x="9365257" y="6211019"/>
            <a:ext cx="8378627" cy="262016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r" defTabSz="1234439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sz="6500" dirty="0">
                <a:solidFill>
                  <a:srgbClr val="F5333F"/>
                </a:solidFill>
              </a:rPr>
              <a:t>Labour Market Assessment orientation</a:t>
            </a:r>
          </a:p>
          <a:p>
            <a:pPr marL="0" indent="0" algn="r" defTabSz="1234439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US" sz="3100" i="1" dirty="0">
                <a:solidFill>
                  <a:srgbClr val="081D3F"/>
                </a:solidFill>
                <a:latin typeface="Open Sans Light"/>
                <a:ea typeface="Open Sans Light"/>
                <a:cs typeface="Open Sans Light"/>
              </a:rPr>
              <a:t>LMA under the Livelihoods project</a:t>
            </a:r>
          </a:p>
          <a:p>
            <a:pPr marL="0" indent="0" algn="r" defTabSz="1234439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US" sz="3100" i="1" dirty="0">
                <a:solidFill>
                  <a:srgbClr val="081D3F"/>
                </a:solidFill>
                <a:highlight>
                  <a:srgbClr val="FFFF00"/>
                </a:highlight>
                <a:latin typeface="Open Sans Light"/>
                <a:ea typeface="Open Sans Light"/>
                <a:cs typeface="Open Sans Light"/>
              </a:rPr>
              <a:t>[National Society]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5201C67-91BC-4B99-9B97-627C704D13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1916" y="176462"/>
            <a:ext cx="2312808" cy="231280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2" y="1987158"/>
            <a:ext cx="17366757" cy="957313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  <a:latin typeface="+mj-lt"/>
              </a:rPr>
              <a:t>Sources of information –</a:t>
            </a:r>
            <a:r>
              <a:rPr lang="en-GB" sz="3500" dirty="0">
                <a:solidFill>
                  <a:srgbClr val="F5333F"/>
                </a:solidFill>
              </a:rPr>
              <a:t> Primary Sources: KI, target group, traders, others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LMA Methodology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sp>
        <p:nvSpPr>
          <p:cNvPr id="24" name="Marcador de texto 12">
            <a:extLst>
              <a:ext uri="{FF2B5EF4-FFF2-40B4-BE49-F238E27FC236}">
                <a16:creationId xmlns:a16="http://schemas.microsoft.com/office/drawing/2014/main" id="{D06F4CA1-9E24-4ECD-8D1A-5724A9B27731}"/>
              </a:ext>
            </a:extLst>
          </p:cNvPr>
          <p:cNvSpPr txBox="1">
            <a:spLocks/>
          </p:cNvSpPr>
          <p:nvPr/>
        </p:nvSpPr>
        <p:spPr>
          <a:xfrm>
            <a:off x="953326" y="2669904"/>
            <a:ext cx="12018902" cy="6843063"/>
          </a:xfrm>
          <a:prstGeom prst="rect">
            <a:avLst/>
          </a:prstGeom>
        </p:spPr>
        <p:txBody>
          <a:bodyPr/>
          <a:lstStyle>
            <a:lvl1pPr marL="342900" marR="0" indent="-3429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Chambers of Commerce or equivalent.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Relevant technical offices (Trade, Industry, Agriculture, Social Affairs, Employment..).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Factories, farms, trade companies, etc.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Communal associations, cooperatives, unions, professional associations...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Vocational training centres (technical and business skills training, digital marketing training..).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 organizations working on economic development initiatives with the target group(s) in the target areas (UN, international or national NGOs, etc.).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5114CDB-42D6-44FF-AF54-4FD07082B15E}"/>
              </a:ext>
            </a:extLst>
          </p:cNvPr>
          <p:cNvGrpSpPr/>
          <p:nvPr/>
        </p:nvGrpSpPr>
        <p:grpSpPr>
          <a:xfrm>
            <a:off x="13162137" y="5338937"/>
            <a:ext cx="4967630" cy="4553435"/>
            <a:chOff x="12676134" y="4768364"/>
            <a:chExt cx="4967630" cy="4577848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20978B28-0123-40FF-A415-F5F7353CBFB5}"/>
                </a:ext>
              </a:extLst>
            </p:cNvPr>
            <p:cNvSpPr/>
            <p:nvPr/>
          </p:nvSpPr>
          <p:spPr>
            <a:xfrm>
              <a:off x="12676134" y="4768364"/>
              <a:ext cx="4967630" cy="4577848"/>
            </a:xfrm>
            <a:prstGeom prst="rect">
              <a:avLst/>
            </a:prstGeom>
            <a:solidFill>
              <a:schemeClr val="bg1"/>
            </a:solidFill>
          </p:spPr>
        </p:sp>
        <p:sp>
          <p:nvSpPr>
            <p:cNvPr id="15" name="Forma libre: forma 14">
              <a:extLst>
                <a:ext uri="{FF2B5EF4-FFF2-40B4-BE49-F238E27FC236}">
                  <a16:creationId xmlns:a16="http://schemas.microsoft.com/office/drawing/2014/main" id="{AC966E60-AC65-4849-B7C4-98E178E4236A}"/>
                </a:ext>
              </a:extLst>
            </p:cNvPr>
            <p:cNvSpPr/>
            <p:nvPr/>
          </p:nvSpPr>
          <p:spPr>
            <a:xfrm>
              <a:off x="13677466" y="4825587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43720" tIns="451132" rIns="343719" bIns="966712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Market opportunities &amp; gaps</a:t>
              </a:r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860C0642-9D7B-4A0F-A545-9731603AA7DD}"/>
                </a:ext>
              </a:extLst>
            </p:cNvPr>
            <p:cNvSpPr/>
            <p:nvPr/>
          </p:nvSpPr>
          <p:spPr>
            <a:xfrm>
              <a:off x="14678800" y="6542280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-21528"/>
                <a:satOff val="0"/>
                <a:lumOff val="688"/>
                <a:alphaOff val="15000"/>
              </a:schemeClr>
            </a:fillRef>
            <a:effectRef idx="0">
              <a:schemeClr val="accent1">
                <a:shade val="80000"/>
                <a:alpha val="50000"/>
                <a:hueOff val="-21528"/>
                <a:satOff val="0"/>
                <a:lumOff val="688"/>
                <a:alphaOff val="15000"/>
              </a:schemeClr>
            </a:effectRef>
            <a:fontRef idx="minor">
              <a:schemeClr val="tx1"/>
            </a:fontRef>
          </p:style>
          <p:txBody>
            <a:bodyPr spcFirstLastPara="0" vert="horz" wrap="square" lIns="788407" tIns="665957" rIns="242752" bIns="494097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Interest &amp; skills</a:t>
              </a:r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EC61EBC7-4E63-4E89-AD1F-94BE11025783}"/>
                </a:ext>
              </a:extLst>
            </p:cNvPr>
            <p:cNvSpPr/>
            <p:nvPr/>
          </p:nvSpPr>
          <p:spPr>
            <a:xfrm>
              <a:off x="12676134" y="6542281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-43056"/>
                <a:satOff val="0"/>
                <a:lumOff val="1375"/>
                <a:alphaOff val="30000"/>
              </a:schemeClr>
            </a:fillRef>
            <a:effectRef idx="0">
              <a:schemeClr val="accent1">
                <a:shade val="80000"/>
                <a:alpha val="50000"/>
                <a:hueOff val="-43056"/>
                <a:satOff val="0"/>
                <a:lumOff val="1375"/>
                <a:alphaOff val="30000"/>
              </a:schemeClr>
            </a:effectRef>
            <a:fontRef idx="minor">
              <a:schemeClr val="tx1"/>
            </a:fontRef>
          </p:style>
          <p:txBody>
            <a:bodyPr spcFirstLastPara="0" vert="horz" wrap="square" lIns="242752" tIns="665957" rIns="788407" bIns="494097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Available resources &amp; services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300288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1E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58670"/>
            <a:ext cx="11518204" cy="1569660"/>
          </a:xfrm>
          <a:prstGeom prst="rect">
            <a:avLst/>
          </a:prstGeom>
        </p:spPr>
        <p:txBody>
          <a:bodyPr/>
          <a:lstStyle/>
          <a:p>
            <a:pPr marL="0" indent="0" algn="ctr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5333F"/>
                </a:solidFill>
              </a:rPr>
              <a:t>04</a:t>
            </a:r>
          </a:p>
          <a:p>
            <a:pPr marL="0" indent="0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FFFFF"/>
                </a:solidFill>
              </a:rPr>
              <a:t>Fieldwork</a:t>
            </a:r>
          </a:p>
        </p:txBody>
      </p:sp>
    </p:spTree>
    <p:extLst>
      <p:ext uri="{BB962C8B-B14F-4D97-AF65-F5344CB8AC3E}">
        <p14:creationId xmlns:p14="http://schemas.microsoft.com/office/powerpoint/2010/main" val="127556729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o 19">
            <a:extLst>
              <a:ext uri="{FF2B5EF4-FFF2-40B4-BE49-F238E27FC236}">
                <a16:creationId xmlns:a16="http://schemas.microsoft.com/office/drawing/2014/main" id="{0FE60C9F-262E-4476-A1F1-D9CB3D30D8BE}"/>
              </a:ext>
            </a:extLst>
          </p:cNvPr>
          <p:cNvGrpSpPr/>
          <p:nvPr/>
        </p:nvGrpSpPr>
        <p:grpSpPr>
          <a:xfrm>
            <a:off x="1584241" y="2807393"/>
            <a:ext cx="2757227" cy="2926251"/>
            <a:chOff x="2598911" y="3588882"/>
            <a:chExt cx="1841324" cy="1954201"/>
          </a:xfrm>
        </p:grpSpPr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8D78B3AB-2468-46E6-9B50-9210B857F790}"/>
                </a:ext>
              </a:extLst>
            </p:cNvPr>
            <p:cNvSpPr/>
            <p:nvPr/>
          </p:nvSpPr>
          <p:spPr>
            <a:xfrm>
              <a:off x="2956567" y="3588882"/>
              <a:ext cx="1341120" cy="1841324"/>
            </a:xfrm>
            <a:prstGeom prst="roundRect">
              <a:avLst/>
            </a:prstGeom>
            <a:solidFill>
              <a:srgbClr val="F5333F"/>
            </a:solidFill>
            <a:ln w="12700" cap="flat">
              <a:solidFill>
                <a:schemeClr val="bg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C77D135A-ABBE-4F6E-8D08-920767CBC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8911" y="3701759"/>
              <a:ext cx="1841324" cy="1841324"/>
            </a:xfrm>
            <a:prstGeom prst="rect">
              <a:avLst/>
            </a:prstGeom>
          </p:spPr>
        </p:pic>
      </p:grp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3" y="1987158"/>
            <a:ext cx="13890588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</a:rPr>
              <a:t>Preparation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Fieldwork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sp>
        <p:nvSpPr>
          <p:cNvPr id="7" name="3 Rectángulo">
            <a:extLst>
              <a:ext uri="{FF2B5EF4-FFF2-40B4-BE49-F238E27FC236}">
                <a16:creationId xmlns:a16="http://schemas.microsoft.com/office/drawing/2014/main" id="{AF15F4DC-A85E-442B-8665-2377049B5599}"/>
              </a:ext>
            </a:extLst>
          </p:cNvPr>
          <p:cNvSpPr/>
          <p:nvPr/>
        </p:nvSpPr>
        <p:spPr>
          <a:xfrm>
            <a:off x="1162855" y="5854824"/>
            <a:ext cx="360000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FILL UP TOOLS</a:t>
            </a:r>
          </a:p>
        </p:txBody>
      </p:sp>
      <p:sp>
        <p:nvSpPr>
          <p:cNvPr id="15" name="3 Rectángulo">
            <a:extLst>
              <a:ext uri="{FF2B5EF4-FFF2-40B4-BE49-F238E27FC236}">
                <a16:creationId xmlns:a16="http://schemas.microsoft.com/office/drawing/2014/main" id="{EE47668F-BF16-44E2-80A8-3BDA88B45E94}"/>
              </a:ext>
            </a:extLst>
          </p:cNvPr>
          <p:cNvSpPr/>
          <p:nvPr/>
        </p:nvSpPr>
        <p:spPr>
          <a:xfrm>
            <a:off x="7344000" y="5854824"/>
            <a:ext cx="360000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DECIDE/AGREE</a:t>
            </a:r>
          </a:p>
        </p:txBody>
      </p:sp>
      <p:sp>
        <p:nvSpPr>
          <p:cNvPr id="16" name="3 Rectángulo">
            <a:extLst>
              <a:ext uri="{FF2B5EF4-FFF2-40B4-BE49-F238E27FC236}">
                <a16:creationId xmlns:a16="http://schemas.microsoft.com/office/drawing/2014/main" id="{8C31BF0C-275F-4562-8C43-584694152821}"/>
              </a:ext>
            </a:extLst>
          </p:cNvPr>
          <p:cNvSpPr/>
          <p:nvPr/>
        </p:nvSpPr>
        <p:spPr>
          <a:xfrm>
            <a:off x="13525145" y="5854824"/>
            <a:ext cx="360000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ORGANISE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D3466A0-D863-4307-AC08-13FD884829B1}"/>
              </a:ext>
            </a:extLst>
          </p:cNvPr>
          <p:cNvGrpSpPr/>
          <p:nvPr/>
        </p:nvGrpSpPr>
        <p:grpSpPr>
          <a:xfrm>
            <a:off x="8050049" y="2641603"/>
            <a:ext cx="3092041" cy="3092041"/>
            <a:chOff x="7908645" y="3238865"/>
            <a:chExt cx="2217202" cy="2217202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D63C6209-18AC-47FF-9D3D-AFE406E30FBC}"/>
                </a:ext>
              </a:extLst>
            </p:cNvPr>
            <p:cNvSpPr/>
            <p:nvPr/>
          </p:nvSpPr>
          <p:spPr>
            <a:xfrm>
              <a:off x="8568957" y="4057502"/>
              <a:ext cx="896578" cy="955805"/>
            </a:xfrm>
            <a:prstGeom prst="rect">
              <a:avLst/>
            </a:prstGeom>
            <a:solidFill>
              <a:srgbClr val="F5333F"/>
            </a:solidFill>
            <a:ln w="12700" cap="flat">
              <a:solidFill>
                <a:schemeClr val="bg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92F9E879-0B82-46DA-8357-15E9C14E0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645" y="3238865"/>
              <a:ext cx="2217202" cy="2217202"/>
            </a:xfrm>
            <a:prstGeom prst="rect">
              <a:avLst/>
            </a:prstGeom>
          </p:spPr>
        </p:pic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6B9B3AD9-DC86-4535-A53E-A2D89D0DB07A}"/>
              </a:ext>
            </a:extLst>
          </p:cNvPr>
          <p:cNvGrpSpPr/>
          <p:nvPr/>
        </p:nvGrpSpPr>
        <p:grpSpPr>
          <a:xfrm>
            <a:off x="13779124" y="2639985"/>
            <a:ext cx="3092041" cy="3092041"/>
            <a:chOff x="13296804" y="3325882"/>
            <a:chExt cx="2217201" cy="2217201"/>
          </a:xfrm>
        </p:grpSpPr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2AC4F86-8FB4-4F0C-9F1A-A1A67676338C}"/>
                </a:ext>
              </a:extLst>
            </p:cNvPr>
            <p:cNvSpPr/>
            <p:nvPr/>
          </p:nvSpPr>
          <p:spPr>
            <a:xfrm>
              <a:off x="13655040" y="3875401"/>
              <a:ext cx="853440" cy="934720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chemeClr val="bg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pic>
          <p:nvPicPr>
            <p:cNvPr id="28" name="Imagen 27">
              <a:extLst>
                <a:ext uri="{FF2B5EF4-FFF2-40B4-BE49-F238E27FC236}">
                  <a16:creationId xmlns:a16="http://schemas.microsoft.com/office/drawing/2014/main" id="{14FBB380-93C7-43DB-9B15-B65FCF85A1E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6804" y="3325882"/>
              <a:ext cx="2217201" cy="2217201"/>
            </a:xfrm>
            <a:prstGeom prst="rect">
              <a:avLst/>
            </a:prstGeom>
          </p:spPr>
        </p:pic>
      </p:grpSp>
      <p:sp>
        <p:nvSpPr>
          <p:cNvPr id="29" name="Marcador de texto 1">
            <a:extLst>
              <a:ext uri="{FF2B5EF4-FFF2-40B4-BE49-F238E27FC236}">
                <a16:creationId xmlns:a16="http://schemas.microsoft.com/office/drawing/2014/main" id="{9B64AF6C-789E-4E6D-B281-0689B6BD1EE6}"/>
              </a:ext>
            </a:extLst>
          </p:cNvPr>
          <p:cNvSpPr txBox="1">
            <a:spLocks/>
          </p:cNvSpPr>
          <p:nvPr/>
        </p:nvSpPr>
        <p:spPr>
          <a:xfrm>
            <a:off x="262855" y="6890526"/>
            <a:ext cx="5400000" cy="2400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>
              <a:spcAft>
                <a:spcPts val="1000"/>
              </a:spcAft>
              <a:buFont typeface="Arial" panose="020B0604020202020204" pitchFamily="34" charset="0"/>
              <a:buChar char="•"/>
              <a:defRPr sz="2500">
                <a:solidFill>
                  <a:srgbClr val="323232"/>
                </a:solidFill>
                <a:latin typeface="OpenSans"/>
                <a:ea typeface="Montserrat Bold"/>
                <a:cs typeface="Montserrat Bold"/>
              </a:defRPr>
            </a:lvl1pPr>
            <a:lvl2pPr marL="1085850" indent="-40005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2pPr>
            <a:lvl3pPr marL="1851660" indent="-48006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3pPr>
            <a:lvl4pPr marL="2590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4pPr>
            <a:lvl5pPr marL="32766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5pPr>
            <a:lvl6pPr marL="39624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6pPr>
            <a:lvl7pPr marL="46482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7pPr>
            <a:lvl8pPr marL="53340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8pPr>
            <a:lvl9pPr marL="6019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9pPr>
          </a:lstStyle>
          <a:p>
            <a:r>
              <a:rPr lang="es-ES" dirty="0"/>
              <a:t>Focus </a:t>
            </a:r>
            <a:r>
              <a:rPr lang="en-GB" dirty="0"/>
              <a:t>Group Discussions</a:t>
            </a:r>
            <a:r>
              <a:rPr lang="es-ES" dirty="0"/>
              <a:t>.</a:t>
            </a:r>
          </a:p>
          <a:p>
            <a:r>
              <a:rPr lang="en-GB" dirty="0"/>
              <a:t>Market observation.</a:t>
            </a:r>
          </a:p>
          <a:p>
            <a:r>
              <a:rPr lang="en-GB" dirty="0"/>
              <a:t>Semi-structured interviews</a:t>
            </a:r>
            <a:r>
              <a:rPr lang="es-ES" dirty="0"/>
              <a:t>.</a:t>
            </a:r>
            <a:endParaRPr lang="en-GB" dirty="0"/>
          </a:p>
          <a:p>
            <a:r>
              <a:rPr lang="en-GB" dirty="0"/>
              <a:t>LMA information gathering from the URC teams (tool 0)</a:t>
            </a:r>
          </a:p>
        </p:txBody>
      </p:sp>
      <p:sp>
        <p:nvSpPr>
          <p:cNvPr id="30" name="Marcador de texto 1">
            <a:extLst>
              <a:ext uri="{FF2B5EF4-FFF2-40B4-BE49-F238E27FC236}">
                <a16:creationId xmlns:a16="http://schemas.microsoft.com/office/drawing/2014/main" id="{E18BD429-4025-47EF-81BA-FF3CD8ECB5F1}"/>
              </a:ext>
            </a:extLst>
          </p:cNvPr>
          <p:cNvSpPr txBox="1">
            <a:spLocks/>
          </p:cNvSpPr>
          <p:nvPr/>
        </p:nvSpPr>
        <p:spPr>
          <a:xfrm>
            <a:off x="6444000" y="6890526"/>
            <a:ext cx="5400000" cy="2977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>
              <a:spcAft>
                <a:spcPts val="1000"/>
              </a:spcAft>
              <a:buFont typeface="Arial" panose="020B0604020202020204" pitchFamily="34" charset="0"/>
              <a:buChar char="•"/>
              <a:defRPr sz="2500">
                <a:solidFill>
                  <a:srgbClr val="323232"/>
                </a:solidFill>
                <a:latin typeface="OpenSans"/>
                <a:ea typeface="Montserrat Bold"/>
                <a:cs typeface="Montserrat Bold"/>
              </a:defRPr>
            </a:lvl1pPr>
            <a:lvl2pPr marL="1085850" indent="-40005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2pPr>
            <a:lvl3pPr marL="1851660" indent="-48006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3pPr>
            <a:lvl4pPr marL="2590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4pPr>
            <a:lvl5pPr marL="32766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5pPr>
            <a:lvl6pPr marL="39624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6pPr>
            <a:lvl7pPr marL="46482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7pPr>
            <a:lvl8pPr marL="53340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8pPr>
            <a:lvl9pPr marL="6019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9pPr>
          </a:lstStyle>
          <a:p>
            <a:pPr>
              <a:spcAft>
                <a:spcPts val="1500"/>
              </a:spcAft>
            </a:pPr>
            <a:r>
              <a:rPr lang="en-GB" dirty="0"/>
              <a:t>Target area/ neighbourhood(s).</a:t>
            </a:r>
          </a:p>
          <a:p>
            <a:pPr>
              <a:spcAft>
                <a:spcPts val="1500"/>
              </a:spcAft>
            </a:pPr>
            <a:r>
              <a:rPr lang="en-GB" dirty="0"/>
              <a:t>Target group(s): IDPs, PWDs, women head HHs…</a:t>
            </a:r>
          </a:p>
          <a:p>
            <a:pPr>
              <a:spcAft>
                <a:spcPts val="1500"/>
              </a:spcAft>
            </a:pPr>
            <a:r>
              <a:rPr lang="en-GB" dirty="0"/>
              <a:t>Key informants (prioritize/who will contact).</a:t>
            </a:r>
          </a:p>
          <a:p>
            <a:endParaRPr lang="en-GB" dirty="0"/>
          </a:p>
        </p:txBody>
      </p:sp>
      <p:sp>
        <p:nvSpPr>
          <p:cNvPr id="31" name="Marcador de texto 1">
            <a:extLst>
              <a:ext uri="{FF2B5EF4-FFF2-40B4-BE49-F238E27FC236}">
                <a16:creationId xmlns:a16="http://schemas.microsoft.com/office/drawing/2014/main" id="{81590C57-8EF7-453A-9EB8-D28F68F3D779}"/>
              </a:ext>
            </a:extLst>
          </p:cNvPr>
          <p:cNvSpPr txBox="1">
            <a:spLocks/>
          </p:cNvSpPr>
          <p:nvPr/>
        </p:nvSpPr>
        <p:spPr>
          <a:xfrm>
            <a:off x="12625145" y="6780718"/>
            <a:ext cx="5400000" cy="2208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marL="0" marR="0" indent="0" algn="l" defTabSz="9144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0" i="0" u="none" strike="noStrike" cap="none" spc="0" baseline="0">
                <a:solidFill>
                  <a:srgbClr val="081D3F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342900" indent="-342900">
              <a:lnSpc>
                <a:spcPct val="10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GB" sz="2500" dirty="0">
                <a:solidFill>
                  <a:srgbClr val="323232"/>
                </a:solidFill>
                <a:latin typeface="OpenSans"/>
              </a:rPr>
              <a:t>Workshop with the team.</a:t>
            </a:r>
          </a:p>
          <a:p>
            <a:pPr marL="342900" indent="-342900">
              <a:lnSpc>
                <a:spcPct val="10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GB" sz="2500" dirty="0">
                <a:solidFill>
                  <a:srgbClr val="323232"/>
                </a:solidFill>
                <a:latin typeface="OpenSans"/>
              </a:rPr>
              <a:t>KII appointments.</a:t>
            </a:r>
          </a:p>
          <a:p>
            <a:pPr marL="342900" indent="-342900">
              <a:lnSpc>
                <a:spcPct val="10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GB" sz="2500" dirty="0">
                <a:solidFill>
                  <a:srgbClr val="323232"/>
                </a:solidFill>
                <a:latin typeface="OpenSans"/>
              </a:rPr>
              <a:t>FGDs: Target group(s), MEs.</a:t>
            </a:r>
          </a:p>
          <a:p>
            <a:pPr marL="342900" indent="-342900">
              <a:lnSpc>
                <a:spcPct val="10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GB" sz="2500" dirty="0">
                <a:solidFill>
                  <a:srgbClr val="323232"/>
                </a:solidFill>
                <a:latin typeface="OpenSans"/>
              </a:rPr>
              <a:t>Direct observation visits.</a:t>
            </a:r>
          </a:p>
        </p:txBody>
      </p:sp>
    </p:spTree>
    <p:extLst>
      <p:ext uri="{BB962C8B-B14F-4D97-AF65-F5344CB8AC3E}">
        <p14:creationId xmlns:p14="http://schemas.microsoft.com/office/powerpoint/2010/main" val="250304966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1E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58670"/>
            <a:ext cx="11518204" cy="1569660"/>
          </a:xfrm>
          <a:prstGeom prst="rect">
            <a:avLst/>
          </a:prstGeom>
        </p:spPr>
        <p:txBody>
          <a:bodyPr/>
          <a:lstStyle/>
          <a:p>
            <a:pPr marL="0" indent="0" algn="ctr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5333F"/>
                </a:solidFill>
              </a:rPr>
              <a:t>05</a:t>
            </a:r>
          </a:p>
          <a:p>
            <a:pPr marL="0" indent="0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FFFFF"/>
                </a:solidFill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419801893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2" y="1987158"/>
            <a:ext cx="17366757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</a:rPr>
              <a:t>Primary data collection tools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Tools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2AFB8C00-D463-4154-AEBD-01DC15AC9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63639"/>
              </p:ext>
            </p:extLst>
          </p:nvPr>
        </p:nvGraphicFramePr>
        <p:xfrm>
          <a:off x="1495337" y="3093806"/>
          <a:ext cx="15297326" cy="68621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99942">
                  <a:extLst>
                    <a:ext uri="{9D8B030D-6E8A-4147-A177-3AD203B41FA5}">
                      <a16:colId xmlns:a16="http://schemas.microsoft.com/office/drawing/2014/main" val="2765630899"/>
                    </a:ext>
                  </a:extLst>
                </a:gridCol>
                <a:gridCol w="10797384">
                  <a:extLst>
                    <a:ext uri="{9D8B030D-6E8A-4147-A177-3AD203B41FA5}">
                      <a16:colId xmlns:a16="http://schemas.microsoft.com/office/drawing/2014/main" val="2112008402"/>
                    </a:ext>
                  </a:extLst>
                </a:gridCol>
              </a:tblGrid>
              <a:tr h="649672">
                <a:tc>
                  <a:txBody>
                    <a:bodyPr/>
                    <a:lstStyle/>
                    <a:p>
                      <a:pPr algn="l"/>
                      <a:r>
                        <a:rPr lang="es-ES" sz="2600" b="1" dirty="0">
                          <a:solidFill>
                            <a:schemeClr val="bg1"/>
                          </a:solidFill>
                          <a:latin typeface="Montserrat Bold" panose="00000800000000000000" pitchFamily="2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Tool</a:t>
                      </a:r>
                      <a:endParaRPr lang="fr-FR" sz="2600" b="1" dirty="0">
                        <a:solidFill>
                          <a:schemeClr val="bg1"/>
                        </a:solidFill>
                        <a:latin typeface="Montserrat Bold" panose="00000800000000000000" pitchFamily="2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solidFill>
                      <a:srgbClr val="0019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600" b="1" noProof="0" dirty="0">
                          <a:solidFill>
                            <a:schemeClr val="bg1"/>
                          </a:solidFill>
                          <a:latin typeface="Montserrat Bold" panose="00000800000000000000" pitchFamily="2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To Whom?</a:t>
                      </a:r>
                    </a:p>
                  </a:txBody>
                  <a:tcPr>
                    <a:solidFill>
                      <a:srgbClr val="0019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155637"/>
                  </a:ext>
                </a:extLst>
              </a:tr>
              <a:tr h="2070829">
                <a:tc>
                  <a:txBody>
                    <a:bodyPr/>
                    <a:lstStyle/>
                    <a:p>
                      <a:pPr algn="l"/>
                      <a:endParaRPr lang="es-ES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l"/>
                      <a:endParaRPr lang="es-ES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l"/>
                      <a:endParaRPr lang="es-ES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ctr"/>
                      <a:r>
                        <a:rPr lang="en-GB" sz="2500" b="1" noProof="0" dirty="0">
                          <a:solidFill>
                            <a:srgbClr val="323232"/>
                          </a:solidFill>
                          <a:latin typeface="OpenSans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Semi-structured interviews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500" b="0" i="0" u="none" strike="noStrike" cap="none" spc="0" baseline="0" noProof="0" dirty="0" err="1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Semi_structured</a:t>
                      </a: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 interview. Employment Centre.</a:t>
                      </a:r>
                    </a:p>
                    <a:p>
                      <a:pPr algn="l"/>
                      <a:r>
                        <a:rPr lang="en-GB" sz="2500" b="0" i="0" u="none" strike="noStrike" cap="none" spc="0" baseline="0" noProof="0" dirty="0" err="1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Semi_structured</a:t>
                      </a: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 interview. Government Institution.</a:t>
                      </a:r>
                    </a:p>
                    <a:p>
                      <a:pPr algn="l"/>
                      <a:r>
                        <a:rPr lang="en-GB" sz="2500" b="0" i="0" u="none" strike="noStrike" cap="none" spc="0" baseline="0" noProof="0" dirty="0" err="1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Semi_structured</a:t>
                      </a: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 interview. Vocational Training Centres.</a:t>
                      </a:r>
                    </a:p>
                    <a:p>
                      <a:pPr algn="l"/>
                      <a:r>
                        <a:rPr lang="en-GB" sz="2500" b="0" i="0" u="none" strike="noStrike" cap="none" spc="0" baseline="0" noProof="0" dirty="0" err="1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Semi_structured</a:t>
                      </a: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 interview. Business and companies.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2139073"/>
                  </a:ext>
                </a:extLst>
              </a:tr>
              <a:tr h="2070829">
                <a:tc>
                  <a:txBody>
                    <a:bodyPr/>
                    <a:lstStyle/>
                    <a:p>
                      <a:pPr algn="l"/>
                      <a:endParaRPr lang="fr-FR" sz="2500" b="1" noProof="0" dirty="0">
                        <a:solidFill>
                          <a:srgbClr val="323232"/>
                        </a:solidFill>
                        <a:latin typeface="OpenSans"/>
                      </a:endParaRPr>
                    </a:p>
                    <a:p>
                      <a:pPr algn="l"/>
                      <a:endParaRPr lang="fr-FR" sz="2500" b="1" noProof="0" dirty="0">
                        <a:solidFill>
                          <a:srgbClr val="323232"/>
                        </a:solidFill>
                        <a:latin typeface="OpenSans"/>
                      </a:endParaRPr>
                    </a:p>
                    <a:p>
                      <a:pPr algn="l"/>
                      <a:endParaRPr lang="fr-FR" sz="2500" b="1" noProof="0" dirty="0">
                        <a:solidFill>
                          <a:srgbClr val="323232"/>
                        </a:solidFill>
                        <a:latin typeface="OpenSans"/>
                      </a:endParaRPr>
                    </a:p>
                    <a:p>
                      <a:pPr algn="ctr"/>
                      <a:r>
                        <a:rPr lang="en-GB" sz="2500" b="1" noProof="0" dirty="0">
                          <a:solidFill>
                            <a:srgbClr val="323232"/>
                          </a:solidFill>
                          <a:latin typeface="OpenSans"/>
                        </a:rPr>
                        <a:t>Focus Group Discussion</a:t>
                      </a:r>
                      <a:endParaRPr lang="en-GB" sz="2500" b="1" noProof="0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FGD with target group(s) disaggregated by gender.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430224"/>
                  </a:ext>
                </a:extLst>
              </a:tr>
              <a:tr h="2070829">
                <a:tc>
                  <a:txBody>
                    <a:bodyPr/>
                    <a:lstStyle/>
                    <a:p>
                      <a:pPr algn="l"/>
                      <a:endParaRPr lang="fr-FR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l"/>
                      <a:endParaRPr lang="fr-FR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l"/>
                      <a:endParaRPr lang="fr-FR" sz="2500" b="1" dirty="0">
                        <a:solidFill>
                          <a:srgbClr val="323232"/>
                        </a:solidFill>
                        <a:latin typeface="OpenSans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  <a:p>
                      <a:pPr algn="ctr"/>
                      <a:r>
                        <a:rPr lang="en-GB" sz="2500" b="1" noProof="0" dirty="0">
                          <a:solidFill>
                            <a:srgbClr val="323232"/>
                          </a:solidFill>
                          <a:latin typeface="OpenSans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Direct observation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l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GB" sz="2500" b="0" i="0" u="none" strike="noStrike" cap="none" spc="0" baseline="0" noProof="0" dirty="0">
                          <a:solidFill>
                            <a:srgbClr val="323232"/>
                          </a:solidFill>
                          <a:uFillTx/>
                          <a:latin typeface="OpenSans"/>
                          <a:ea typeface="+mn-ea"/>
                          <a:cs typeface="+mn-cs"/>
                          <a:sym typeface="Calibri"/>
                        </a:rPr>
                        <a:t>Market observation.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8448851"/>
                  </a:ext>
                </a:extLst>
              </a:tr>
            </a:tbl>
          </a:graphicData>
        </a:graphic>
      </p:graphicFrame>
      <p:pic>
        <p:nvPicPr>
          <p:cNvPr id="18" name="Imagen 17">
            <a:hlinkClick r:id="rId5"/>
            <a:extLst>
              <a:ext uri="{FF2B5EF4-FFF2-40B4-BE49-F238E27FC236}">
                <a16:creationId xmlns:a16="http://schemas.microsoft.com/office/drawing/2014/main" id="{1F4C6847-E049-47E4-ABED-0BF85C1FA37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746" y="3790342"/>
            <a:ext cx="2026802" cy="1967949"/>
          </a:xfrm>
          <a:prstGeom prst="rect">
            <a:avLst/>
          </a:prstGeom>
        </p:spPr>
      </p:pic>
      <p:pic>
        <p:nvPicPr>
          <p:cNvPr id="19" name="Imagen 18">
            <a:hlinkClick r:id="rId7"/>
            <a:extLst>
              <a:ext uri="{FF2B5EF4-FFF2-40B4-BE49-F238E27FC236}">
                <a16:creationId xmlns:a16="http://schemas.microsoft.com/office/drawing/2014/main" id="{5868A53B-3C39-49FA-9393-2059362D7866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540" y="5936634"/>
            <a:ext cx="1389213" cy="1541005"/>
          </a:xfrm>
          <a:prstGeom prst="rect">
            <a:avLst/>
          </a:prstGeom>
        </p:spPr>
      </p:pic>
      <p:pic>
        <p:nvPicPr>
          <p:cNvPr id="21" name="Imagen 20">
            <a:hlinkClick r:id="rId9"/>
            <a:extLst>
              <a:ext uri="{FF2B5EF4-FFF2-40B4-BE49-F238E27FC236}">
                <a16:creationId xmlns:a16="http://schemas.microsoft.com/office/drawing/2014/main" id="{BC162544-A764-4B62-B665-2C78CEEE8E37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466" y="8009318"/>
            <a:ext cx="1545359" cy="154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64502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2" y="1987158"/>
            <a:ext cx="17366757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</a:rPr>
              <a:t>Running a Focus Group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Tools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pic>
        <p:nvPicPr>
          <p:cNvPr id="19" name="Imagen 18">
            <a:hlinkClick r:id="rId5"/>
            <a:extLst>
              <a:ext uri="{FF2B5EF4-FFF2-40B4-BE49-F238E27FC236}">
                <a16:creationId xmlns:a16="http://schemas.microsoft.com/office/drawing/2014/main" id="{5868A53B-3C39-49FA-9393-2059362D786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20" y="2850232"/>
            <a:ext cx="1849980" cy="2052118"/>
          </a:xfrm>
          <a:prstGeom prst="rect">
            <a:avLst/>
          </a:prstGeom>
        </p:spPr>
      </p:pic>
      <p:sp>
        <p:nvSpPr>
          <p:cNvPr id="11" name="Marcador de texto 1">
            <a:extLst>
              <a:ext uri="{FF2B5EF4-FFF2-40B4-BE49-F238E27FC236}">
                <a16:creationId xmlns:a16="http://schemas.microsoft.com/office/drawing/2014/main" id="{59DBBC4A-F204-428F-8B4B-C08DE0BFF0F4}"/>
              </a:ext>
            </a:extLst>
          </p:cNvPr>
          <p:cNvSpPr txBox="1">
            <a:spLocks/>
          </p:cNvSpPr>
          <p:nvPr/>
        </p:nvSpPr>
        <p:spPr>
          <a:xfrm>
            <a:off x="3210446" y="3221924"/>
            <a:ext cx="3175114" cy="1143903"/>
          </a:xfrm>
          <a:prstGeom prst="rect">
            <a:avLst/>
          </a:prstGeom>
          <a:ln w="38100">
            <a:solidFill>
              <a:srgbClr val="F5333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>
              <a:spcAft>
                <a:spcPts val="1000"/>
              </a:spcAft>
              <a:buFont typeface="Arial" panose="020B0604020202020204" pitchFamily="34" charset="0"/>
              <a:buChar char="•"/>
              <a:defRPr sz="2500">
                <a:solidFill>
                  <a:srgbClr val="323232"/>
                </a:solidFill>
                <a:latin typeface="OpenSans"/>
                <a:ea typeface="Montserrat Bold"/>
                <a:cs typeface="Montserrat Bold"/>
              </a:defRPr>
            </a:lvl1pPr>
            <a:lvl2pPr marL="1085850" indent="-40005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2pPr>
            <a:lvl3pPr marL="1851660" indent="-48006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3pPr>
            <a:lvl4pPr marL="2590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4pPr>
            <a:lvl5pPr marL="32766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5pPr>
            <a:lvl6pPr marL="39624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6pPr>
            <a:lvl7pPr marL="46482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7pPr>
            <a:lvl8pPr marL="53340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8pPr>
            <a:lvl9pPr marL="6019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9pPr>
          </a:lstStyle>
          <a:p>
            <a:pPr marL="0" indent="0" algn="ctr">
              <a:buNone/>
            </a:pPr>
            <a:r>
              <a:rPr lang="en-GB" sz="3000" dirty="0">
                <a:solidFill>
                  <a:srgbClr val="011E41"/>
                </a:solidFill>
              </a:rPr>
              <a:t>BETWEEN SIX TO </a:t>
            </a:r>
          </a:p>
          <a:p>
            <a:pPr marL="0" indent="0" algn="ctr">
              <a:buNone/>
            </a:pPr>
            <a:r>
              <a:rPr lang="en-GB" sz="3000" dirty="0">
                <a:solidFill>
                  <a:srgbClr val="011E41"/>
                </a:solidFill>
              </a:rPr>
              <a:t>TWELVE PEOPLE</a:t>
            </a:r>
          </a:p>
        </p:txBody>
      </p:sp>
      <p:sp>
        <p:nvSpPr>
          <p:cNvPr id="13" name="Marcador de texto 1">
            <a:extLst>
              <a:ext uri="{FF2B5EF4-FFF2-40B4-BE49-F238E27FC236}">
                <a16:creationId xmlns:a16="http://schemas.microsoft.com/office/drawing/2014/main" id="{23380411-891C-4E31-AB3B-8A4490765EC3}"/>
              </a:ext>
            </a:extLst>
          </p:cNvPr>
          <p:cNvSpPr txBox="1">
            <a:spLocks/>
          </p:cNvSpPr>
          <p:nvPr/>
        </p:nvSpPr>
        <p:spPr>
          <a:xfrm>
            <a:off x="6766560" y="2278086"/>
            <a:ext cx="11384280" cy="3088025"/>
          </a:xfrm>
          <a:prstGeom prst="rect">
            <a:avLst/>
          </a:prstGeom>
          <a:ln w="28575">
            <a:solidFill>
              <a:srgbClr val="F5333F"/>
            </a:solidFill>
            <a:prstDash val="dash"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>
              <a:spcAft>
                <a:spcPts val="1000"/>
              </a:spcAft>
              <a:buFont typeface="Arial" panose="020B0604020202020204" pitchFamily="34" charset="0"/>
              <a:buChar char="•"/>
              <a:defRPr sz="2500">
                <a:solidFill>
                  <a:srgbClr val="323232"/>
                </a:solidFill>
                <a:latin typeface="OpenSans"/>
                <a:ea typeface="Montserrat Bold"/>
                <a:cs typeface="Montserrat Bold"/>
              </a:defRPr>
            </a:lvl1pPr>
            <a:lvl2pPr marL="1085850" indent="-40005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2pPr>
            <a:lvl3pPr marL="1851660" indent="-48006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3pPr>
            <a:lvl4pPr marL="2590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4pPr>
            <a:lvl5pPr marL="32766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5pPr>
            <a:lvl6pPr marL="39624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6pPr>
            <a:lvl7pPr marL="46482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7pPr>
            <a:lvl8pPr marL="53340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8pPr>
            <a:lvl9pPr marL="6019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9pPr>
          </a:lstStyle>
          <a:p>
            <a:pPr marL="0" indent="0" algn="just">
              <a:buNone/>
            </a:pPr>
            <a:r>
              <a:rPr lang="en-GB" sz="2800" b="1" dirty="0">
                <a:solidFill>
                  <a:srgbClr val="F5333F"/>
                </a:solidFill>
              </a:rPr>
              <a:t>What do you need?</a:t>
            </a:r>
          </a:p>
          <a:p>
            <a:pPr algn="just"/>
            <a:r>
              <a:rPr lang="en-GB" dirty="0"/>
              <a:t>A facilitator who lead, draw out who is not talking, and stop from talking too much.</a:t>
            </a:r>
          </a:p>
          <a:p>
            <a:pPr algn="just"/>
            <a:r>
              <a:rPr lang="en-GB" dirty="0"/>
              <a:t>Prepare questions and select focus-group members.</a:t>
            </a:r>
          </a:p>
          <a:p>
            <a:pPr algn="just"/>
            <a:r>
              <a:rPr lang="en-GB" dirty="0"/>
              <a:t>One person to note in writing what is said.</a:t>
            </a:r>
          </a:p>
          <a:p>
            <a:pPr algn="just"/>
            <a:r>
              <a:rPr lang="en-GB" dirty="0"/>
              <a:t>A common language.</a:t>
            </a:r>
          </a:p>
          <a:p>
            <a:pPr algn="just"/>
            <a:r>
              <a:rPr lang="en-GB" dirty="0"/>
              <a:t>A quiet place to sit comfortable in a circle and, where you won’t be interrupted.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9D2534EE-FC37-41DD-A4B0-679EEC811FC0}"/>
              </a:ext>
            </a:extLst>
          </p:cNvPr>
          <p:cNvSpPr txBox="1">
            <a:spLocks/>
          </p:cNvSpPr>
          <p:nvPr/>
        </p:nvSpPr>
        <p:spPr>
          <a:xfrm>
            <a:off x="616442" y="5562764"/>
            <a:ext cx="17366756" cy="4626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>
              <a:spcAft>
                <a:spcPts val="1000"/>
              </a:spcAft>
              <a:buFont typeface="Arial" panose="020B0604020202020204" pitchFamily="34" charset="0"/>
              <a:buChar char="•"/>
              <a:defRPr sz="2500">
                <a:solidFill>
                  <a:srgbClr val="323232"/>
                </a:solidFill>
                <a:latin typeface="OpenSans"/>
                <a:ea typeface="Montserrat Bold"/>
                <a:cs typeface="Montserrat Bold"/>
              </a:defRPr>
            </a:lvl1pPr>
            <a:lvl2pPr marL="1085850" indent="-40005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2pPr>
            <a:lvl3pPr marL="1851660" indent="-48006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3pPr>
            <a:lvl4pPr marL="2590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4pPr>
            <a:lvl5pPr marL="32766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5pPr>
            <a:lvl6pPr marL="39624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6pPr>
            <a:lvl7pPr marL="46482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7pPr>
            <a:lvl8pPr marL="53340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8pPr>
            <a:lvl9pPr marL="6019800" indent="-533400" defTabSz="1371600">
              <a:lnSpc>
                <a:spcPct val="90000"/>
              </a:lnSpc>
              <a:spcBef>
                <a:spcPts val="1500"/>
              </a:spcBef>
              <a:buSzPct val="100000"/>
              <a:buFont typeface="Arial"/>
              <a:buChar char="•"/>
              <a:defRPr sz="4200"/>
            </a:lvl9pPr>
          </a:lstStyle>
          <a:p>
            <a:pPr marL="0" indent="0" algn="just">
              <a:buNone/>
            </a:pPr>
            <a:r>
              <a:rPr lang="en-GB" sz="2800" b="1" dirty="0">
                <a:solidFill>
                  <a:srgbClr val="F5333F"/>
                </a:solidFill>
              </a:rPr>
              <a:t>How to facilitate a discussion on a specific theme?</a:t>
            </a:r>
          </a:p>
          <a:p>
            <a:pPr algn="just"/>
            <a:r>
              <a:rPr lang="en-GB" dirty="0"/>
              <a:t>Introduce the theme selected for the focus group discussions;</a:t>
            </a:r>
          </a:p>
          <a:p>
            <a:pPr algn="just"/>
            <a:r>
              <a:rPr lang="en-GB" dirty="0"/>
              <a:t>Before asking about the theme, ask questions about the background of the individuals participating in the focus group;</a:t>
            </a:r>
          </a:p>
          <a:p>
            <a:pPr algn="just"/>
            <a:r>
              <a:rPr lang="en-GB" dirty="0"/>
              <a:t>Ensure that everyone has a chance to speak, encourage everyone to expand, avoiding moving quickly through questions;</a:t>
            </a:r>
          </a:p>
          <a:p>
            <a:pPr algn="just"/>
            <a:r>
              <a:rPr lang="en-GB" dirty="0"/>
              <a:t>Ask open questions as much as possible, especially to clarify. Do not judge people who speak; accept what they say;</a:t>
            </a:r>
          </a:p>
          <a:p>
            <a:pPr algn="just"/>
            <a:r>
              <a:rPr lang="en-GB" dirty="0"/>
              <a:t>Avoid leading statements and questions; questions should guide the discussion rather than solicit direct answers from participants;</a:t>
            </a:r>
          </a:p>
          <a:p>
            <a:pPr algn="just"/>
            <a:r>
              <a:rPr lang="en-GB" dirty="0"/>
              <a:t>Avoid dominating the discussion; ask simple questions and only one question at a time;</a:t>
            </a:r>
          </a:p>
          <a:p>
            <a:pPr algn="just"/>
            <a:r>
              <a:rPr lang="en-GB" dirty="0"/>
              <a:t>Steer the group towards analysing the causes of the identified issues/problems/ risks;</a:t>
            </a:r>
          </a:p>
          <a:p>
            <a:pPr algn="just"/>
            <a:r>
              <a:rPr lang="en-GB" dirty="0"/>
              <a:t>Ensure time for participants to raise their own concerns and ask them which of the issues they consider to be the most pressing.</a:t>
            </a:r>
          </a:p>
        </p:txBody>
      </p:sp>
    </p:spTree>
    <p:extLst>
      <p:ext uri="{BB962C8B-B14F-4D97-AF65-F5344CB8AC3E}">
        <p14:creationId xmlns:p14="http://schemas.microsoft.com/office/powerpoint/2010/main" val="260101631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409BCB77-2131-4CB2-B9FC-2E77F6DA6485}"/>
              </a:ext>
            </a:extLst>
          </p:cNvPr>
          <p:cNvCxnSpPr>
            <a:cxnSpLocks/>
            <a:stCxn id="63" idx="0"/>
            <a:endCxn id="50" idx="4"/>
          </p:cNvCxnSpPr>
          <p:nvPr/>
        </p:nvCxnSpPr>
        <p:spPr>
          <a:xfrm flipH="1">
            <a:off x="1325209" y="3411764"/>
            <a:ext cx="4987" cy="50392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691114" y="3371929"/>
            <a:ext cx="13890588" cy="5634556"/>
          </a:xfrm>
        </p:spPr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Introduction to the</a:t>
            </a:r>
            <a:r>
              <a:rPr lang="es-ES" dirty="0">
                <a:solidFill>
                  <a:srgbClr val="011E41"/>
                </a:solidFill>
              </a:rPr>
              <a:t> Project.</a:t>
            </a:r>
            <a:endParaRPr lang="en-GB" dirty="0">
              <a:solidFill>
                <a:srgbClr val="011E41"/>
              </a:solidFill>
            </a:endParaRPr>
          </a:p>
          <a:p>
            <a:endParaRPr lang="en-GB" dirty="0">
              <a:solidFill>
                <a:srgbClr val="011E41"/>
              </a:solidFill>
            </a:endParaRPr>
          </a:p>
          <a:p>
            <a:endParaRPr lang="en-GB" dirty="0">
              <a:solidFill>
                <a:srgbClr val="011E41"/>
              </a:solidFill>
            </a:endParaRPr>
          </a:p>
          <a:p>
            <a:endParaRPr lang="en-GB" dirty="0">
              <a:solidFill>
                <a:srgbClr val="011E41"/>
              </a:solidFill>
            </a:endParaRPr>
          </a:p>
          <a:p>
            <a:r>
              <a:rPr lang="en-GB" dirty="0">
                <a:solidFill>
                  <a:srgbClr val="011E41"/>
                </a:solidFill>
              </a:rPr>
              <a:t>Labour Market Assessment: Objectives and scope.</a:t>
            </a: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r>
              <a:rPr lang="es-ES" dirty="0">
                <a:solidFill>
                  <a:srgbClr val="011E41"/>
                </a:solidFill>
              </a:rPr>
              <a:t>LMA </a:t>
            </a:r>
            <a:r>
              <a:rPr lang="en-GB" dirty="0">
                <a:solidFill>
                  <a:srgbClr val="011E41"/>
                </a:solidFill>
              </a:rPr>
              <a:t>Methodology.</a:t>
            </a: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r>
              <a:rPr lang="es-ES" dirty="0">
                <a:solidFill>
                  <a:srgbClr val="011E41"/>
                </a:solidFill>
              </a:rPr>
              <a:t>Field </a:t>
            </a:r>
            <a:r>
              <a:rPr lang="en-GB" dirty="0">
                <a:solidFill>
                  <a:srgbClr val="011E41"/>
                </a:solidFill>
              </a:rPr>
              <a:t>work.</a:t>
            </a: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endParaRPr lang="es-ES" dirty="0">
              <a:solidFill>
                <a:srgbClr val="011E41"/>
              </a:solidFill>
            </a:endParaRPr>
          </a:p>
          <a:p>
            <a:r>
              <a:rPr lang="es-ES" dirty="0">
                <a:solidFill>
                  <a:srgbClr val="011E41"/>
                </a:solidFill>
              </a:rPr>
              <a:t>Tools.</a:t>
            </a:r>
          </a:p>
          <a:p>
            <a:endParaRPr lang="en-GB" dirty="0">
              <a:solidFill>
                <a:srgbClr val="011E41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Agenda</a:t>
            </a:r>
          </a:p>
        </p:txBody>
      </p:sp>
      <p:grpSp>
        <p:nvGrpSpPr>
          <p:cNvPr id="61" name="Grupo 60">
            <a:extLst>
              <a:ext uri="{FF2B5EF4-FFF2-40B4-BE49-F238E27FC236}">
                <a16:creationId xmlns:a16="http://schemas.microsoft.com/office/drawing/2014/main" id="{14EAC647-43C8-4B30-BF3A-E079E32DFC8C}"/>
              </a:ext>
            </a:extLst>
          </p:cNvPr>
          <p:cNvGrpSpPr/>
          <p:nvPr/>
        </p:nvGrpSpPr>
        <p:grpSpPr>
          <a:xfrm>
            <a:off x="1095737" y="3328263"/>
            <a:ext cx="468918" cy="468000"/>
            <a:chOff x="600502" y="3398287"/>
            <a:chExt cx="259308" cy="291636"/>
          </a:xfrm>
        </p:grpSpPr>
        <p:sp>
          <p:nvSpPr>
            <p:cNvPr id="62" name="Elipse 61">
              <a:extLst>
                <a:ext uri="{FF2B5EF4-FFF2-40B4-BE49-F238E27FC236}">
                  <a16:creationId xmlns:a16="http://schemas.microsoft.com/office/drawing/2014/main" id="{41EDF42C-442F-4C18-8BBB-DB28924A6DD9}"/>
                </a:ext>
              </a:extLst>
            </p:cNvPr>
            <p:cNvSpPr/>
            <p:nvPr/>
          </p:nvSpPr>
          <p:spPr>
            <a:xfrm>
              <a:off x="600502" y="3398287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108AECB9-04F7-49E2-97A3-055296EB3258}"/>
                </a:ext>
              </a:extLst>
            </p:cNvPr>
            <p:cNvSpPr/>
            <p:nvPr/>
          </p:nvSpPr>
          <p:spPr>
            <a:xfrm>
              <a:off x="658749" y="3450321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grpSp>
        <p:nvGrpSpPr>
          <p:cNvPr id="31" name="Grupo 30">
            <a:extLst>
              <a:ext uri="{FF2B5EF4-FFF2-40B4-BE49-F238E27FC236}">
                <a16:creationId xmlns:a16="http://schemas.microsoft.com/office/drawing/2014/main" id="{4B4E3B5D-7F56-47BF-A7B8-8A64B24F20C1}"/>
              </a:ext>
            </a:extLst>
          </p:cNvPr>
          <p:cNvGrpSpPr/>
          <p:nvPr/>
        </p:nvGrpSpPr>
        <p:grpSpPr>
          <a:xfrm>
            <a:off x="1095736" y="4521210"/>
            <a:ext cx="468918" cy="468000"/>
            <a:chOff x="600502" y="3398287"/>
            <a:chExt cx="259308" cy="291636"/>
          </a:xfrm>
        </p:grpSpPr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6FC49594-BE9B-4336-B838-A5D2AF37F5AC}"/>
                </a:ext>
              </a:extLst>
            </p:cNvPr>
            <p:cNvSpPr/>
            <p:nvPr/>
          </p:nvSpPr>
          <p:spPr>
            <a:xfrm>
              <a:off x="600502" y="3398287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E29D6B03-9F24-4BB2-827B-7C551D4D9724}"/>
                </a:ext>
              </a:extLst>
            </p:cNvPr>
            <p:cNvSpPr/>
            <p:nvPr/>
          </p:nvSpPr>
          <p:spPr>
            <a:xfrm>
              <a:off x="658749" y="3450321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9" name="Grupo 38">
            <a:extLst>
              <a:ext uri="{FF2B5EF4-FFF2-40B4-BE49-F238E27FC236}">
                <a16:creationId xmlns:a16="http://schemas.microsoft.com/office/drawing/2014/main" id="{C943EEE3-4409-488B-A742-41E941634722}"/>
              </a:ext>
            </a:extLst>
          </p:cNvPr>
          <p:cNvGrpSpPr/>
          <p:nvPr/>
        </p:nvGrpSpPr>
        <p:grpSpPr>
          <a:xfrm>
            <a:off x="1095736" y="5714157"/>
            <a:ext cx="468918" cy="468000"/>
            <a:chOff x="600502" y="3398287"/>
            <a:chExt cx="259308" cy="291636"/>
          </a:xfrm>
        </p:grpSpPr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6B97EFC9-B892-4E2E-B5A4-58282517D931}"/>
                </a:ext>
              </a:extLst>
            </p:cNvPr>
            <p:cNvSpPr/>
            <p:nvPr/>
          </p:nvSpPr>
          <p:spPr>
            <a:xfrm>
              <a:off x="600502" y="3398287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1" name="Elipse 40">
              <a:extLst>
                <a:ext uri="{FF2B5EF4-FFF2-40B4-BE49-F238E27FC236}">
                  <a16:creationId xmlns:a16="http://schemas.microsoft.com/office/drawing/2014/main" id="{8A8D1E61-B687-4E35-9252-B1219364B81F}"/>
                </a:ext>
              </a:extLst>
            </p:cNvPr>
            <p:cNvSpPr/>
            <p:nvPr/>
          </p:nvSpPr>
          <p:spPr>
            <a:xfrm>
              <a:off x="658749" y="3450321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44" name="Grupo 43">
            <a:extLst>
              <a:ext uri="{FF2B5EF4-FFF2-40B4-BE49-F238E27FC236}">
                <a16:creationId xmlns:a16="http://schemas.microsoft.com/office/drawing/2014/main" id="{BDF3F5A4-CE59-4340-8970-BEAC47DAEED8}"/>
              </a:ext>
            </a:extLst>
          </p:cNvPr>
          <p:cNvGrpSpPr/>
          <p:nvPr/>
        </p:nvGrpSpPr>
        <p:grpSpPr>
          <a:xfrm>
            <a:off x="1093498" y="6907104"/>
            <a:ext cx="468918" cy="468000"/>
            <a:chOff x="600502" y="3398287"/>
            <a:chExt cx="259308" cy="291636"/>
          </a:xfrm>
        </p:grpSpPr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1A95000D-7F4C-465B-8686-E5236477189C}"/>
                </a:ext>
              </a:extLst>
            </p:cNvPr>
            <p:cNvSpPr/>
            <p:nvPr/>
          </p:nvSpPr>
          <p:spPr>
            <a:xfrm>
              <a:off x="600502" y="3398287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ECD4F86C-ED3F-402B-A44A-F66D80FFEB42}"/>
                </a:ext>
              </a:extLst>
            </p:cNvPr>
            <p:cNvSpPr/>
            <p:nvPr/>
          </p:nvSpPr>
          <p:spPr>
            <a:xfrm>
              <a:off x="658749" y="3450321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EFEAAFA4-B55B-4953-BDC3-C2D28C5DBBFC}"/>
              </a:ext>
            </a:extLst>
          </p:cNvPr>
          <p:cNvGrpSpPr/>
          <p:nvPr/>
        </p:nvGrpSpPr>
        <p:grpSpPr>
          <a:xfrm>
            <a:off x="1090750" y="8100051"/>
            <a:ext cx="468918" cy="468000"/>
            <a:chOff x="600502" y="3398287"/>
            <a:chExt cx="259308" cy="291636"/>
          </a:xfrm>
        </p:grpSpPr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771314D8-D5E4-40B2-8B60-C8E4BA6EF703}"/>
                </a:ext>
              </a:extLst>
            </p:cNvPr>
            <p:cNvSpPr/>
            <p:nvPr/>
          </p:nvSpPr>
          <p:spPr>
            <a:xfrm>
              <a:off x="600502" y="3398287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84109596-339B-4425-BE73-7BC3D9F3B10B}"/>
                </a:ext>
              </a:extLst>
            </p:cNvPr>
            <p:cNvSpPr/>
            <p:nvPr/>
          </p:nvSpPr>
          <p:spPr>
            <a:xfrm>
              <a:off x="658749" y="3450321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1E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58670"/>
            <a:ext cx="11518204" cy="1569660"/>
          </a:xfrm>
          <a:prstGeom prst="rect">
            <a:avLst/>
          </a:prstGeom>
        </p:spPr>
        <p:txBody>
          <a:bodyPr/>
          <a:lstStyle/>
          <a:p>
            <a:pPr marL="0" indent="0" algn="ctr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5333F"/>
                </a:solidFill>
              </a:rPr>
              <a:t>01</a:t>
            </a:r>
          </a:p>
          <a:p>
            <a:pPr marL="0" indent="0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FFFFF"/>
                </a:solidFill>
              </a:rPr>
              <a:t>Introduction to the Project</a:t>
            </a:r>
          </a:p>
        </p:txBody>
      </p:sp>
    </p:spTree>
    <p:extLst>
      <p:ext uri="{BB962C8B-B14F-4D97-AF65-F5344CB8AC3E}">
        <p14:creationId xmlns:p14="http://schemas.microsoft.com/office/powerpoint/2010/main" val="144725807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2" y="1987158"/>
            <a:ext cx="17564877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  <a:highlight>
                  <a:srgbClr val="FFFF00"/>
                </a:highlight>
              </a:rPr>
              <a:t>To be completed.</a:t>
            </a:r>
            <a:endParaRPr lang="en-GB" sz="3500" i="1" dirty="0">
              <a:solidFill>
                <a:srgbClr val="F5333F"/>
              </a:solidFill>
              <a:highlight>
                <a:srgbClr val="FFFF00"/>
              </a:highlight>
              <a:latin typeface="+mj-lt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The Project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3165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1E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58670"/>
            <a:ext cx="11518204" cy="1569660"/>
          </a:xfrm>
          <a:prstGeom prst="rect">
            <a:avLst/>
          </a:prstGeom>
        </p:spPr>
        <p:txBody>
          <a:bodyPr/>
          <a:lstStyle/>
          <a:p>
            <a:pPr marL="0" indent="0" algn="ctr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5333F"/>
                </a:solidFill>
              </a:rPr>
              <a:t>02</a:t>
            </a:r>
          </a:p>
          <a:p>
            <a:pPr marL="0" indent="0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FFFFF"/>
                </a:solidFill>
              </a:rPr>
              <a:t>LMA: Objectives &amp; scope</a:t>
            </a:r>
          </a:p>
        </p:txBody>
      </p:sp>
    </p:spTree>
    <p:extLst>
      <p:ext uri="{BB962C8B-B14F-4D97-AF65-F5344CB8AC3E}">
        <p14:creationId xmlns:p14="http://schemas.microsoft.com/office/powerpoint/2010/main" val="38743672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16443" y="640425"/>
            <a:ext cx="10374646" cy="1921103"/>
          </a:xfrm>
        </p:spPr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Labour Market Assessment (LMA)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3" y="2725092"/>
            <a:ext cx="13890588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</a:rPr>
              <a:t>Objective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sp>
        <p:nvSpPr>
          <p:cNvPr id="7" name="Marcador de texto 12">
            <a:extLst>
              <a:ext uri="{FF2B5EF4-FFF2-40B4-BE49-F238E27FC236}">
                <a16:creationId xmlns:a16="http://schemas.microsoft.com/office/drawing/2014/main" id="{8A7125F1-EA26-44CA-970A-1B55689A4E7B}"/>
              </a:ext>
            </a:extLst>
          </p:cNvPr>
          <p:cNvSpPr txBox="1">
            <a:spLocks/>
          </p:cNvSpPr>
          <p:nvPr/>
        </p:nvSpPr>
        <p:spPr>
          <a:xfrm>
            <a:off x="953326" y="3407837"/>
            <a:ext cx="16468398" cy="1695272"/>
          </a:xfrm>
          <a:prstGeom prst="rect">
            <a:avLst/>
          </a:prstGeom>
        </p:spPr>
        <p:txBody>
          <a:bodyPr/>
          <a:lstStyle>
            <a:lvl1pPr marL="342900" marR="0" indent="-3429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indent="0" algn="just" hangingPunct="1"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gain comprehensive understanding of the local </a:t>
            </a:r>
            <a:r>
              <a:rPr lang="en-GB" sz="2500" b="1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 dynamics, trends, and challenges </a:t>
            </a: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the region. This assessment will help </a:t>
            </a:r>
            <a:r>
              <a:rPr lang="en-GB" sz="2500" b="1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identify employment (paid and self-employment) opportunities and gaps </a:t>
            </a: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(skills and resources) to guide the implementation of the </a:t>
            </a:r>
            <a:r>
              <a:rPr lang="en-GB" sz="2500" dirty="0">
                <a:solidFill>
                  <a:srgbClr val="323232"/>
                </a:solidFill>
                <a:highlight>
                  <a:srgbClr val="FFFF00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[National Society]</a:t>
            </a: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's Livelihoods project.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59E878B-1F6B-4ED1-9422-F7CC9618D28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1397" y="6333056"/>
            <a:ext cx="4318855" cy="4318855"/>
          </a:xfrm>
          <a:prstGeom prst="rect">
            <a:avLst/>
          </a:prstGeom>
        </p:spPr>
      </p:pic>
      <p:sp>
        <p:nvSpPr>
          <p:cNvPr id="10" name="Marcador de texto 3">
            <a:extLst>
              <a:ext uri="{FF2B5EF4-FFF2-40B4-BE49-F238E27FC236}">
                <a16:creationId xmlns:a16="http://schemas.microsoft.com/office/drawing/2014/main" id="{D6826412-2749-42C8-B171-D7995EBCA127}"/>
              </a:ext>
            </a:extLst>
          </p:cNvPr>
          <p:cNvSpPr txBox="1">
            <a:spLocks/>
          </p:cNvSpPr>
          <p:nvPr/>
        </p:nvSpPr>
        <p:spPr>
          <a:xfrm>
            <a:off x="616443" y="5390478"/>
            <a:ext cx="13890588" cy="526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marL="0" marR="0" indent="0" algn="l" defTabSz="9144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" b="0" i="0" u="none" strike="noStrike" cap="none" spc="0" baseline="0">
                <a:solidFill>
                  <a:srgbClr val="081D3F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GB" sz="3500" dirty="0">
                <a:solidFill>
                  <a:srgbClr val="F5333F"/>
                </a:solidFill>
              </a:rPr>
              <a:t>Expected results</a:t>
            </a:r>
          </a:p>
        </p:txBody>
      </p:sp>
      <p:sp>
        <p:nvSpPr>
          <p:cNvPr id="11" name="Marcador de texto 12">
            <a:extLst>
              <a:ext uri="{FF2B5EF4-FFF2-40B4-BE49-F238E27FC236}">
                <a16:creationId xmlns:a16="http://schemas.microsoft.com/office/drawing/2014/main" id="{B42D5F26-0F82-4B85-865D-57FB9B47AC6C}"/>
              </a:ext>
            </a:extLst>
          </p:cNvPr>
          <p:cNvSpPr txBox="1">
            <a:spLocks/>
          </p:cNvSpPr>
          <p:nvPr/>
        </p:nvSpPr>
        <p:spPr>
          <a:xfrm>
            <a:off x="953326" y="6073222"/>
            <a:ext cx="13553705" cy="3882743"/>
          </a:xfrm>
          <a:prstGeom prst="rect">
            <a:avLst/>
          </a:prstGeom>
        </p:spPr>
        <p:txBody>
          <a:bodyPr/>
          <a:lstStyle>
            <a:lvl1pPr marL="342900" marR="0" indent="-3429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lvl="0" fontAlgn="base">
              <a:lnSpc>
                <a:spcPct val="150000"/>
              </a:lnSpc>
              <a:buClr>
                <a:schemeClr val="accent6"/>
              </a:buClr>
              <a:buSzPct val="53000"/>
              <a:buFont typeface="Symbol" panose="05050102010706020507" pitchFamily="18" charset="2"/>
              <a:buChar char=""/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Light"/>
              </a:rPr>
              <a:t>Identifying growth sectors and new opportunities (whether available prior to, after or as a result of the crisis).</a:t>
            </a:r>
          </a:p>
          <a:p>
            <a:pPr lvl="0" fontAlgn="base">
              <a:lnSpc>
                <a:spcPct val="150000"/>
              </a:lnSpc>
              <a:buClr>
                <a:schemeClr val="accent6"/>
              </a:buClr>
              <a:buSzPct val="53000"/>
              <a:buFont typeface="Symbol" panose="05050102010706020507" pitchFamily="18" charset="2"/>
              <a:buChar char=""/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Light"/>
              </a:rPr>
              <a:t>Identifying available resources and challenges of access to resources, and ways and means of increasing existing production and incomes for the target vulnerable groups.</a:t>
            </a:r>
          </a:p>
          <a:p>
            <a:pPr lvl="0" fontAlgn="base">
              <a:lnSpc>
                <a:spcPct val="150000"/>
              </a:lnSpc>
              <a:buClr>
                <a:schemeClr val="accent6"/>
              </a:buClr>
              <a:buSzPct val="53000"/>
              <a:buFont typeface="Symbol" panose="05050102010706020507" pitchFamily="18" charset="2"/>
              <a:buChar char=""/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Light"/>
              </a:rPr>
              <a:t>Identifying skills gaps that act as barriers to labour for vulnerable target groups.</a:t>
            </a:r>
          </a:p>
          <a:p>
            <a:pPr lvl="0" fontAlgn="base">
              <a:lnSpc>
                <a:spcPct val="150000"/>
              </a:lnSpc>
              <a:buClr>
                <a:schemeClr val="accent6"/>
              </a:buClr>
              <a:buSzPct val="53000"/>
              <a:buFont typeface="Symbol" panose="05050102010706020507" pitchFamily="18" charset="2"/>
              <a:buChar char=""/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Light"/>
              </a:rPr>
              <a:t>Identifying structural challenges and barriers to labour for target vulnerable groups.</a:t>
            </a:r>
          </a:p>
        </p:txBody>
      </p:sp>
    </p:spTree>
    <p:extLst>
      <p:ext uri="{BB962C8B-B14F-4D97-AF65-F5344CB8AC3E}">
        <p14:creationId xmlns:p14="http://schemas.microsoft.com/office/powerpoint/2010/main" val="50390716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1E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58670"/>
            <a:ext cx="11518204" cy="1569660"/>
          </a:xfrm>
          <a:prstGeom prst="rect">
            <a:avLst/>
          </a:prstGeom>
        </p:spPr>
        <p:txBody>
          <a:bodyPr/>
          <a:lstStyle/>
          <a:p>
            <a:pPr marL="0" indent="0" algn="ctr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5333F"/>
                </a:solidFill>
              </a:rPr>
              <a:t>03</a:t>
            </a:r>
          </a:p>
          <a:p>
            <a:pPr marL="0" indent="0" defTabSz="914400" rtl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en-GB" dirty="0">
                <a:solidFill>
                  <a:srgbClr val="FFFFFF"/>
                </a:solidFill>
              </a:rPr>
              <a:t>LMA methodology</a:t>
            </a:r>
          </a:p>
        </p:txBody>
      </p:sp>
    </p:spTree>
    <p:extLst>
      <p:ext uri="{BB962C8B-B14F-4D97-AF65-F5344CB8AC3E}">
        <p14:creationId xmlns:p14="http://schemas.microsoft.com/office/powerpoint/2010/main" val="240479942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3" y="1987158"/>
            <a:ext cx="13890588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</a:rPr>
              <a:t>Key elements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LMA Methodology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sp>
        <p:nvSpPr>
          <p:cNvPr id="7" name="3 Rectángulo">
            <a:extLst>
              <a:ext uri="{FF2B5EF4-FFF2-40B4-BE49-F238E27FC236}">
                <a16:creationId xmlns:a16="http://schemas.microsoft.com/office/drawing/2014/main" id="{AF15F4DC-A85E-442B-8665-2377049B5599}"/>
              </a:ext>
            </a:extLst>
          </p:cNvPr>
          <p:cNvSpPr/>
          <p:nvPr/>
        </p:nvSpPr>
        <p:spPr>
          <a:xfrm>
            <a:off x="2397463" y="6794474"/>
            <a:ext cx="3600000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LABOUR MARKET OPPORTUNITIES &amp; GAPS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ADD388D-A6BE-4DD4-B9E1-1A24824BB4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704" y="3809741"/>
            <a:ext cx="2667518" cy="266751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CF088C83-1EBD-468F-9B79-4201F80A20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545" y="3935045"/>
            <a:ext cx="2416910" cy="241691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74D2001-AD5E-4FFF-B535-4721D203EF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778" y="3809741"/>
            <a:ext cx="2667518" cy="2667518"/>
          </a:xfrm>
          <a:prstGeom prst="rect">
            <a:avLst/>
          </a:prstGeom>
        </p:spPr>
      </p:pic>
      <p:sp>
        <p:nvSpPr>
          <p:cNvPr id="15" name="3 Rectángulo">
            <a:extLst>
              <a:ext uri="{FF2B5EF4-FFF2-40B4-BE49-F238E27FC236}">
                <a16:creationId xmlns:a16="http://schemas.microsoft.com/office/drawing/2014/main" id="{EE47668F-BF16-44E2-80A8-3BDA88B45E94}"/>
              </a:ext>
            </a:extLst>
          </p:cNvPr>
          <p:cNvSpPr/>
          <p:nvPr/>
        </p:nvSpPr>
        <p:spPr>
          <a:xfrm>
            <a:off x="7344000" y="6788469"/>
            <a:ext cx="3600000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BENEFICIARY PROFILE (INTERESTS &amp; SKILLS)</a:t>
            </a:r>
          </a:p>
        </p:txBody>
      </p:sp>
      <p:sp>
        <p:nvSpPr>
          <p:cNvPr id="16" name="3 Rectángulo">
            <a:extLst>
              <a:ext uri="{FF2B5EF4-FFF2-40B4-BE49-F238E27FC236}">
                <a16:creationId xmlns:a16="http://schemas.microsoft.com/office/drawing/2014/main" id="{8C31BF0C-275F-4562-8C43-584694152821}"/>
              </a:ext>
            </a:extLst>
          </p:cNvPr>
          <p:cNvSpPr/>
          <p:nvPr/>
        </p:nvSpPr>
        <p:spPr>
          <a:xfrm>
            <a:off x="12290537" y="6788469"/>
            <a:ext cx="3600000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081D3F"/>
                </a:solidFill>
                <a:latin typeface="Graphik XXXCond Regular" panose="02000603040000020004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AVAILABILITY OF RESOURCES &amp; SERVICES</a:t>
            </a:r>
          </a:p>
        </p:txBody>
      </p:sp>
    </p:spTree>
    <p:extLst>
      <p:ext uri="{BB962C8B-B14F-4D97-AF65-F5344CB8AC3E}">
        <p14:creationId xmlns:p14="http://schemas.microsoft.com/office/powerpoint/2010/main" val="27684045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3AC6D7-F6D9-49F4-95AA-46F409CEC12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6443" y="1987158"/>
            <a:ext cx="13890588" cy="526426"/>
          </a:xfrm>
        </p:spPr>
        <p:txBody>
          <a:bodyPr/>
          <a:lstStyle/>
          <a:p>
            <a:r>
              <a:rPr lang="en-GB" sz="3500" dirty="0">
                <a:solidFill>
                  <a:srgbClr val="F5333F"/>
                </a:solidFill>
                <a:latin typeface="+mj-lt"/>
              </a:rPr>
              <a:t>Sources of information –</a:t>
            </a:r>
            <a:r>
              <a:rPr lang="en-GB" sz="3500" dirty="0">
                <a:solidFill>
                  <a:srgbClr val="F5333F"/>
                </a:solidFill>
              </a:rPr>
              <a:t> Secondary Sources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1FEB7E5-FD91-4E85-8FCE-AF929E73C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698" y="27759"/>
            <a:ext cx="1959399" cy="1959399"/>
          </a:xfrm>
          <a:prstGeom prst="rect">
            <a:avLst/>
          </a:prstGeom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0FB5200-B0A3-45FD-B33D-964169281A2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GB" dirty="0">
                <a:solidFill>
                  <a:srgbClr val="011E41"/>
                </a:solidFill>
              </a:rPr>
              <a:t>LMA Methodology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4D5086F-15C2-41F5-B9A9-C06A365834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800" y="592092"/>
            <a:ext cx="3087400" cy="830737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DCFA0394-2515-4F17-B9DA-881EEEF828BF}"/>
              </a:ext>
            </a:extLst>
          </p:cNvPr>
          <p:cNvGrpSpPr/>
          <p:nvPr/>
        </p:nvGrpSpPr>
        <p:grpSpPr>
          <a:xfrm>
            <a:off x="13162137" y="5338937"/>
            <a:ext cx="4967630" cy="4553435"/>
            <a:chOff x="12676134" y="4768364"/>
            <a:chExt cx="4967630" cy="4577848"/>
          </a:xfrm>
        </p:grpSpPr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99AC70F5-5F0F-4F9C-91FB-31F44FACDCEC}"/>
                </a:ext>
              </a:extLst>
            </p:cNvPr>
            <p:cNvSpPr/>
            <p:nvPr/>
          </p:nvSpPr>
          <p:spPr>
            <a:xfrm>
              <a:off x="12676134" y="4768364"/>
              <a:ext cx="4967630" cy="4577848"/>
            </a:xfrm>
            <a:prstGeom prst="rect">
              <a:avLst/>
            </a:prstGeom>
            <a:solidFill>
              <a:schemeClr val="bg1"/>
            </a:solidFill>
          </p:spPr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639CB75F-A100-4EE0-8EB1-C0D5F948F2FD}"/>
                </a:ext>
              </a:extLst>
            </p:cNvPr>
            <p:cNvSpPr/>
            <p:nvPr/>
          </p:nvSpPr>
          <p:spPr>
            <a:xfrm>
              <a:off x="13677466" y="4825587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43720" tIns="451132" rIns="343719" bIns="966712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Market opportunities &amp; gaps</a:t>
              </a:r>
            </a:p>
          </p:txBody>
        </p:sp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3CAE9123-0383-497E-92AD-2FFB71D75A6A}"/>
                </a:ext>
              </a:extLst>
            </p:cNvPr>
            <p:cNvSpPr/>
            <p:nvPr/>
          </p:nvSpPr>
          <p:spPr>
            <a:xfrm>
              <a:off x="14678800" y="6542280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-21528"/>
                <a:satOff val="0"/>
                <a:lumOff val="688"/>
                <a:alphaOff val="15000"/>
              </a:schemeClr>
            </a:fillRef>
            <a:effectRef idx="0">
              <a:schemeClr val="accent1">
                <a:shade val="80000"/>
                <a:alpha val="50000"/>
                <a:hueOff val="-21528"/>
                <a:satOff val="0"/>
                <a:lumOff val="688"/>
                <a:alphaOff val="15000"/>
              </a:schemeClr>
            </a:effectRef>
            <a:fontRef idx="minor">
              <a:schemeClr val="tx1"/>
            </a:fontRef>
          </p:style>
          <p:txBody>
            <a:bodyPr spcFirstLastPara="0" vert="horz" wrap="square" lIns="788407" tIns="665957" rIns="242752" bIns="494097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Interest &amp; skills</a:t>
              </a:r>
            </a:p>
          </p:txBody>
        </p:sp>
        <p:sp>
          <p:nvSpPr>
            <p:cNvPr id="21" name="Forma libre: forma 20">
              <a:extLst>
                <a:ext uri="{FF2B5EF4-FFF2-40B4-BE49-F238E27FC236}">
                  <a16:creationId xmlns:a16="http://schemas.microsoft.com/office/drawing/2014/main" id="{976D640B-2E81-405F-A881-958A5E2F9BEB}"/>
                </a:ext>
              </a:extLst>
            </p:cNvPr>
            <p:cNvSpPr/>
            <p:nvPr/>
          </p:nvSpPr>
          <p:spPr>
            <a:xfrm>
              <a:off x="12676134" y="6542281"/>
              <a:ext cx="2775057" cy="2746709"/>
            </a:xfrm>
            <a:custGeom>
              <a:avLst/>
              <a:gdLst>
                <a:gd name="connsiteX0" fmla="*/ 0 w 2577897"/>
                <a:gd name="connsiteY0" fmla="*/ 1288949 h 2577897"/>
                <a:gd name="connsiteX1" fmla="*/ 1288949 w 2577897"/>
                <a:gd name="connsiteY1" fmla="*/ 0 h 2577897"/>
                <a:gd name="connsiteX2" fmla="*/ 2577898 w 2577897"/>
                <a:gd name="connsiteY2" fmla="*/ 1288949 h 2577897"/>
                <a:gd name="connsiteX3" fmla="*/ 1288949 w 2577897"/>
                <a:gd name="connsiteY3" fmla="*/ 2577898 h 2577897"/>
                <a:gd name="connsiteX4" fmla="*/ 0 w 2577897"/>
                <a:gd name="connsiteY4" fmla="*/ 1288949 h 257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7897" h="2577897">
                  <a:moveTo>
                    <a:pt x="0" y="1288949"/>
                  </a:moveTo>
                  <a:cubicBezTo>
                    <a:pt x="0" y="577082"/>
                    <a:pt x="577082" y="0"/>
                    <a:pt x="1288949" y="0"/>
                  </a:cubicBezTo>
                  <a:cubicBezTo>
                    <a:pt x="2000816" y="0"/>
                    <a:pt x="2577898" y="577082"/>
                    <a:pt x="2577898" y="1288949"/>
                  </a:cubicBezTo>
                  <a:cubicBezTo>
                    <a:pt x="2577898" y="2000816"/>
                    <a:pt x="2000816" y="2577898"/>
                    <a:pt x="1288949" y="2577898"/>
                  </a:cubicBezTo>
                  <a:cubicBezTo>
                    <a:pt x="577082" y="2577898"/>
                    <a:pt x="0" y="2000816"/>
                    <a:pt x="0" y="128894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alpha val="50000"/>
                <a:hueOff val="-43056"/>
                <a:satOff val="0"/>
                <a:lumOff val="1375"/>
                <a:alphaOff val="30000"/>
              </a:schemeClr>
            </a:fillRef>
            <a:effectRef idx="0">
              <a:schemeClr val="accent1">
                <a:shade val="80000"/>
                <a:alpha val="50000"/>
                <a:hueOff val="-43056"/>
                <a:satOff val="0"/>
                <a:lumOff val="1375"/>
                <a:alphaOff val="30000"/>
              </a:schemeClr>
            </a:effectRef>
            <a:fontRef idx="minor">
              <a:schemeClr val="tx1"/>
            </a:fontRef>
          </p:style>
          <p:txBody>
            <a:bodyPr spcFirstLastPara="0" vert="horz" wrap="square" lIns="242752" tIns="665957" rIns="788407" bIns="494097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b="1" kern="1200" dirty="0">
                  <a:solidFill>
                    <a:schemeClr val="bg1"/>
                  </a:solidFill>
                  <a:latin typeface="Montserrat SemiBold" panose="00000700000000000000" pitchFamily="2" charset="0"/>
                </a:rPr>
                <a:t>Available resources &amp; services</a:t>
              </a:r>
            </a:p>
          </p:txBody>
        </p:sp>
      </p:grpSp>
      <p:sp>
        <p:nvSpPr>
          <p:cNvPr id="24" name="Marcador de texto 12">
            <a:extLst>
              <a:ext uri="{FF2B5EF4-FFF2-40B4-BE49-F238E27FC236}">
                <a16:creationId xmlns:a16="http://schemas.microsoft.com/office/drawing/2014/main" id="{D06F4CA1-9E24-4ECD-8D1A-5724A9B27731}"/>
              </a:ext>
            </a:extLst>
          </p:cNvPr>
          <p:cNvSpPr txBox="1">
            <a:spLocks/>
          </p:cNvSpPr>
          <p:nvPr/>
        </p:nvSpPr>
        <p:spPr>
          <a:xfrm>
            <a:off x="953326" y="2669904"/>
            <a:ext cx="11832232" cy="6827021"/>
          </a:xfrm>
          <a:prstGeom prst="rect">
            <a:avLst/>
          </a:prstGeom>
        </p:spPr>
        <p:txBody>
          <a:bodyPr/>
          <a:lstStyle>
            <a:lvl1pPr marL="342900" marR="0" indent="-3429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1085850" marR="0" indent="-40005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851660" marR="0" indent="-48006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2590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32766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9624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6482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3340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6019800" marR="0" indent="-533400" algn="l" defTabSz="1371600" rtl="0" latinLnBrk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Government databases.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Employment sites (National Employment Office)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Labour market reports conducted by other organizations working in the area. 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Academic studies and research papers.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Surveys conducted by research organizations or government agencies.</a:t>
            </a:r>
          </a:p>
          <a:p>
            <a:pPr algn="just" hangingPunct="1">
              <a:lnSpc>
                <a:spcPct val="150000"/>
              </a:lnSpc>
              <a:spcAft>
                <a:spcPts val="800"/>
              </a:spcAft>
            </a:pPr>
            <a:r>
              <a:rPr lang="en-GB" sz="2500" dirty="0">
                <a:solidFill>
                  <a:srgbClr val="3232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Newspapers, magazines, and online sources covering labour market trends.</a:t>
            </a:r>
          </a:p>
        </p:txBody>
      </p:sp>
    </p:spTree>
    <p:extLst>
      <p:ext uri="{BB962C8B-B14F-4D97-AF65-F5344CB8AC3E}">
        <p14:creationId xmlns:p14="http://schemas.microsoft.com/office/powerpoint/2010/main" val="128893581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3E9C85A70D754DA833493207A241B8" ma:contentTypeVersion="14" ma:contentTypeDescription="Crear nuevo documento." ma:contentTypeScope="" ma:versionID="9bba1b76a952140b342050fc869e861e">
  <xsd:schema xmlns:xsd="http://www.w3.org/2001/XMLSchema" xmlns:xs="http://www.w3.org/2001/XMLSchema" xmlns:p="http://schemas.microsoft.com/office/2006/metadata/properties" xmlns:ns3="4092d71d-383c-47a8-8944-4f0c86bd68f6" xmlns:ns4="852f3cbf-a745-4843-8e1b-9794bef69040" targetNamespace="http://schemas.microsoft.com/office/2006/metadata/properties" ma:root="true" ma:fieldsID="06a4463b56e3dc3a1466695200b0fc78" ns3:_="" ns4:_="">
    <xsd:import namespace="4092d71d-383c-47a8-8944-4f0c86bd68f6"/>
    <xsd:import namespace="852f3cbf-a745-4843-8e1b-9794bef69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92d71d-383c-47a8-8944-4f0c86bd68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f3cbf-a745-4843-8e1b-9794bef69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EBF35A-FFF2-48D4-9FE8-A6E4DD5771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92d71d-383c-47a8-8944-4f0c86bd68f6"/>
    <ds:schemaRef ds:uri="852f3cbf-a745-4843-8e1b-9794bef69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38130A-E632-434F-B0C4-316BA4410D27}">
  <ds:schemaRefs>
    <ds:schemaRef ds:uri="http://schemas.microsoft.com/office/2006/metadata/properties"/>
    <ds:schemaRef ds:uri="http://purl.org/dc/dcmitype/"/>
    <ds:schemaRef ds:uri="852f3cbf-a745-4843-8e1b-9794bef69040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092d71d-383c-47a8-8944-4f0c86bd68f6"/>
  </ds:schemaRefs>
</ds:datastoreItem>
</file>

<file path=customXml/itemProps3.xml><?xml version="1.0" encoding="utf-8"?>
<ds:datastoreItem xmlns:ds="http://schemas.openxmlformats.org/officeDocument/2006/customXml" ds:itemID="{2EBF1ED4-783D-43BC-BCDA-3D6AF457D2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23841</TotalTime>
  <Words>770</Words>
  <Application>Microsoft Office PowerPoint</Application>
  <PresentationFormat>Personalizado</PresentationFormat>
  <Paragraphs>127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8" baseType="lpstr">
      <vt:lpstr>Arial</vt:lpstr>
      <vt:lpstr>Calibri</vt:lpstr>
      <vt:lpstr>Calibri Light</vt:lpstr>
      <vt:lpstr>Graphik XXXCond Regular</vt:lpstr>
      <vt:lpstr>Montserrat Bold</vt:lpstr>
      <vt:lpstr>Montserrat Light</vt:lpstr>
      <vt:lpstr>Montserrat Regular</vt:lpstr>
      <vt:lpstr>Montserrat SemiBold</vt:lpstr>
      <vt:lpstr>Open Sans</vt:lpstr>
      <vt:lpstr>Open Sans Light</vt:lpstr>
      <vt:lpstr>OpenSans</vt:lpstr>
      <vt:lpstr>Symbol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  CI -Patricia Falcón Andrés</dc:creator>
  <cp:lastModifiedBy>00  CID-EU Martín López de Asiain Álvarez</cp:lastModifiedBy>
  <cp:revision>525</cp:revision>
  <cp:lastPrinted>2022-10-20T17:35:55Z</cp:lastPrinted>
  <dcterms:modified xsi:type="dcterms:W3CDTF">2023-10-09T11:08:10Z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11836000</vt:r8>
  </property>
  <property fmtid="{D5CDD505-2E9C-101B-9397-08002B2CF9AE}" pid="3" name="ContentTypeId">
    <vt:lpwstr>0x010100FC3E9C85A70D754DA833493207A241B8</vt:lpwstr>
  </property>
  <property fmtid="{D5CDD505-2E9C-101B-9397-08002B2CF9AE}" pid="4" name="ComplianceAssetId">
    <vt:lpwstr/>
  </property>
  <property fmtid="{D5CDD505-2E9C-101B-9397-08002B2CF9AE}" pid="5" name="_ExtendedDescription">
    <vt:lpwstr/>
  </property>
</Properties>
</file>