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9" r:id="rId5"/>
  </p:sldMasterIdLst>
  <p:notesMasterIdLst>
    <p:notesMasterId r:id="rId19"/>
  </p:notesMasterIdLst>
  <p:sldIdLst>
    <p:sldId id="259" r:id="rId6"/>
    <p:sldId id="945621769" r:id="rId7"/>
    <p:sldId id="372" r:id="rId8"/>
    <p:sldId id="945621780" r:id="rId9"/>
    <p:sldId id="945621781" r:id="rId10"/>
    <p:sldId id="316" r:id="rId11"/>
    <p:sldId id="945621782" r:id="rId12"/>
    <p:sldId id="945621783" r:id="rId13"/>
    <p:sldId id="945621784" r:id="rId14"/>
    <p:sldId id="945621786" r:id="rId15"/>
    <p:sldId id="945621785" r:id="rId16"/>
    <p:sldId id="945621787" r:id="rId17"/>
    <p:sldId id="945621779" r:id="rId18"/>
  </p:sldIdLst>
  <p:sldSz cx="18288000" cy="10287000"/>
  <p:notesSz cx="7104063" cy="10234613"/>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687616"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1375234"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2062851"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2750469"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3438085"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4125702"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481332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5500937"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CACBCD"/>
          </a:solidFill>
        </a:fill>
      </a:tcStyle>
    </a:wholeTbl>
    <a:band2H>
      <a:tcTxStyle/>
      <a:tcStyle>
        <a:tcBdr/>
        <a:fill>
          <a:solidFill>
            <a:srgbClr val="E6E7E8"/>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1"/>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1"/>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FBCCCD"/>
          </a:solidFill>
        </a:fill>
      </a:tcStyle>
    </a:wholeTbl>
    <a:band2H>
      <a:tcTxStyle/>
      <a:tcStyle>
        <a:tcBdr/>
        <a:fill>
          <a:solidFill>
            <a:srgbClr val="FDE7E8"/>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3"/>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3"/>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FFCFCF"/>
          </a:solidFill>
        </a:fill>
      </a:tcStyle>
    </a:wholeTbl>
    <a:band2H>
      <a:tcTxStyle/>
      <a:tcStyle>
        <a:tcBdr/>
        <a:fill>
          <a:solidFill>
            <a:srgbClr val="FFE8E8"/>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6"/>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6"/>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3F3F3F"/>
          </a:solidFill>
        </a:fill>
      </a:tcStyle>
    </a:band2H>
    <a:firstCol>
      <a:tcTxStyle b="on" i="off">
        <a:fontRef idx="minor">
          <a:srgbClr val="3F3F3F"/>
        </a:fontRef>
        <a:srgbClr val="3F3F3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3F3F3F"/>
          </a:solidFill>
        </a:fill>
      </a:tcStyle>
    </a:lastRow>
    <a:firstRow>
      <a:tcTxStyle b="on" i="off">
        <a:fontRef idx="minor">
          <a:srgbClr val="3F3F3F"/>
        </a:fontRef>
        <a:srgbClr val="3F3F3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000000"/>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000000"/>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chemeClr val="accent2">
              <a:lumOff val="9019"/>
            </a:schemeClr>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p:restoredTop sz="84742" autoAdjust="0"/>
  </p:normalViewPr>
  <p:slideViewPr>
    <p:cSldViewPr snapToGrid="0">
      <p:cViewPr varScale="1">
        <p:scale>
          <a:sx n="48" d="100"/>
          <a:sy n="48" d="100"/>
        </p:scale>
        <p:origin x="1104" y="72"/>
      </p:cViewPr>
      <p:guideLst/>
    </p:cSldViewPr>
  </p:slideViewPr>
  <p:notesTextViewPr>
    <p:cViewPr>
      <p:scale>
        <a:sx n="1" d="1"/>
        <a:sy n="1" d="1"/>
      </p:scale>
      <p:origin x="0" y="0"/>
    </p:cViewPr>
  </p:notesTextViewPr>
  <p:notesViewPr>
    <p:cSldViewPr snapToGrid="0">
      <p:cViewPr>
        <p:scale>
          <a:sx n="120" d="100"/>
          <a:sy n="120" d="100"/>
        </p:scale>
        <p:origin x="1800" y="-272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0DB69D-5998-4529-9B5D-89EE58D71165}" type="doc">
      <dgm:prSet loTypeId="urn:microsoft.com/office/officeart/2005/8/layout/process1" loCatId="process" qsTypeId="urn:microsoft.com/office/officeart/2005/8/quickstyle/simple1" qsCatId="simple" csTypeId="urn:microsoft.com/office/officeart/2005/8/colors/colorful3" csCatId="colorful" phldr="1"/>
      <dgm:spPr/>
    </dgm:pt>
    <dgm:pt modelId="{699043B0-5D1D-4689-A485-B39ED8C473E5}">
      <dgm:prSet phldrT="[Texto]" custT="1"/>
      <dgm:spPr/>
      <dgm:t>
        <a:bodyPr/>
        <a:lstStyle/>
        <a:p>
          <a:r>
            <a:rPr lang="es-ES" sz="2400" dirty="0">
              <a:latin typeface="OpenSans"/>
            </a:rPr>
            <a:t>Estabish eligibility and weighting criteria</a:t>
          </a:r>
        </a:p>
      </dgm:t>
    </dgm:pt>
    <dgm:pt modelId="{508A37B0-2BBD-492F-8F97-88869CBE9525}" type="parTrans" cxnId="{FAB0CD8A-5ACB-4BCF-8DDD-2F04F2D3991D}">
      <dgm:prSet/>
      <dgm:spPr/>
      <dgm:t>
        <a:bodyPr/>
        <a:lstStyle/>
        <a:p>
          <a:endParaRPr lang="es-ES">
            <a:latin typeface="OpenSans"/>
          </a:endParaRPr>
        </a:p>
      </dgm:t>
    </dgm:pt>
    <dgm:pt modelId="{A9D45D2A-F259-4E7E-A2F6-24731499A341}" type="sibTrans" cxnId="{FAB0CD8A-5ACB-4BCF-8DDD-2F04F2D3991D}">
      <dgm:prSet/>
      <dgm:spPr/>
      <dgm:t>
        <a:bodyPr/>
        <a:lstStyle/>
        <a:p>
          <a:endParaRPr lang="es-ES" dirty="0">
            <a:latin typeface="OpenSans"/>
          </a:endParaRPr>
        </a:p>
      </dgm:t>
    </dgm:pt>
    <dgm:pt modelId="{0C69B29D-DA8C-426F-BFA1-2054E9D80583}">
      <dgm:prSet phldrT="[Texto]" custT="1"/>
      <dgm:spPr/>
      <dgm:t>
        <a:bodyPr/>
        <a:lstStyle/>
        <a:p>
          <a:r>
            <a:rPr lang="es-ES" sz="2400" dirty="0">
              <a:latin typeface="OpenSans"/>
            </a:rPr>
            <a:t>Develop a suitable application form</a:t>
          </a:r>
        </a:p>
      </dgm:t>
    </dgm:pt>
    <dgm:pt modelId="{133945D3-D863-412A-9033-BE93C21B153F}" type="parTrans" cxnId="{3980527C-3BE2-46D7-BBA4-16A4E74B80AA}">
      <dgm:prSet/>
      <dgm:spPr/>
      <dgm:t>
        <a:bodyPr/>
        <a:lstStyle/>
        <a:p>
          <a:endParaRPr lang="es-ES">
            <a:latin typeface="OpenSans"/>
          </a:endParaRPr>
        </a:p>
      </dgm:t>
    </dgm:pt>
    <dgm:pt modelId="{116A9EC0-781B-44EE-8273-EEA04B663648}" type="sibTrans" cxnId="{3980527C-3BE2-46D7-BBA4-16A4E74B80AA}">
      <dgm:prSet/>
      <dgm:spPr/>
      <dgm:t>
        <a:bodyPr/>
        <a:lstStyle/>
        <a:p>
          <a:endParaRPr lang="es-ES" dirty="0">
            <a:latin typeface="OpenSans"/>
          </a:endParaRPr>
        </a:p>
      </dgm:t>
    </dgm:pt>
    <dgm:pt modelId="{D298B538-FC49-4EC4-BC88-A9135DC3DDE4}">
      <dgm:prSet phldrT="[Texto]" custT="1"/>
      <dgm:spPr/>
      <dgm:t>
        <a:bodyPr/>
        <a:lstStyle/>
        <a:p>
          <a:r>
            <a:rPr lang="es-ES" sz="2400" dirty="0">
              <a:latin typeface="OpenSans"/>
            </a:rPr>
            <a:t>Launch call for applications &amp; </a:t>
          </a:r>
          <a:r>
            <a:rPr lang="es-ES" sz="2300" dirty="0">
              <a:latin typeface="OpenSans"/>
            </a:rPr>
            <a:t>dissemination</a:t>
          </a:r>
        </a:p>
      </dgm:t>
    </dgm:pt>
    <dgm:pt modelId="{F6D96A61-7FBE-4469-8C59-FDCB30E33F95}" type="parTrans" cxnId="{ABA0AF58-E8D9-4E02-9F47-63A6D699E199}">
      <dgm:prSet/>
      <dgm:spPr/>
      <dgm:t>
        <a:bodyPr/>
        <a:lstStyle/>
        <a:p>
          <a:endParaRPr lang="es-ES">
            <a:latin typeface="OpenSans"/>
          </a:endParaRPr>
        </a:p>
      </dgm:t>
    </dgm:pt>
    <dgm:pt modelId="{6996C7FD-297F-4A02-98ED-E64D31992E44}" type="sibTrans" cxnId="{ABA0AF58-E8D9-4E02-9F47-63A6D699E199}">
      <dgm:prSet/>
      <dgm:spPr/>
      <dgm:t>
        <a:bodyPr/>
        <a:lstStyle/>
        <a:p>
          <a:endParaRPr lang="es-ES" dirty="0">
            <a:latin typeface="OpenSans"/>
          </a:endParaRPr>
        </a:p>
      </dgm:t>
    </dgm:pt>
    <dgm:pt modelId="{D10772BE-31B3-4A0E-B6C3-EC2AF1F52CF8}">
      <dgm:prSet custT="1"/>
      <dgm:spPr/>
      <dgm:t>
        <a:bodyPr/>
        <a:lstStyle/>
        <a:p>
          <a:r>
            <a:rPr lang="es-ES" sz="2400" dirty="0">
              <a:latin typeface="OpenSans"/>
            </a:rPr>
            <a:t>Submission of applications</a:t>
          </a:r>
        </a:p>
      </dgm:t>
    </dgm:pt>
    <dgm:pt modelId="{E5EA93B3-13E8-4D42-8EB1-1F9DDA66D199}" type="parTrans" cxnId="{5651F1A7-3615-4195-B858-63BFBDA56C62}">
      <dgm:prSet/>
      <dgm:spPr/>
      <dgm:t>
        <a:bodyPr/>
        <a:lstStyle/>
        <a:p>
          <a:endParaRPr lang="es-ES">
            <a:latin typeface="OpenSans"/>
          </a:endParaRPr>
        </a:p>
      </dgm:t>
    </dgm:pt>
    <dgm:pt modelId="{EAF25423-016F-4C77-878F-E09CCDD07DC3}" type="sibTrans" cxnId="{5651F1A7-3615-4195-B858-63BFBDA56C62}">
      <dgm:prSet/>
      <dgm:spPr/>
      <dgm:t>
        <a:bodyPr/>
        <a:lstStyle/>
        <a:p>
          <a:endParaRPr lang="es-ES" dirty="0">
            <a:latin typeface="OpenSans"/>
          </a:endParaRPr>
        </a:p>
      </dgm:t>
    </dgm:pt>
    <dgm:pt modelId="{E769397B-2C9A-4376-B1B0-2E89A2B687FE}">
      <dgm:prSet custT="1"/>
      <dgm:spPr/>
      <dgm:t>
        <a:bodyPr/>
        <a:lstStyle/>
        <a:p>
          <a:r>
            <a:rPr lang="es-ES" sz="2300" dirty="0">
              <a:latin typeface="OpenSans"/>
            </a:rPr>
            <a:t>Preselection </a:t>
          </a:r>
          <a:r>
            <a:rPr lang="es-ES" sz="2400" dirty="0">
              <a:latin typeface="OpenSans"/>
            </a:rPr>
            <a:t>&amp; verification</a:t>
          </a:r>
        </a:p>
      </dgm:t>
    </dgm:pt>
    <dgm:pt modelId="{3ADEEE5C-B97D-4DA8-90E0-197C698B8A40}" type="parTrans" cxnId="{D6D215F3-BCF0-4CFC-AB24-1E47F27F0642}">
      <dgm:prSet/>
      <dgm:spPr/>
      <dgm:t>
        <a:bodyPr/>
        <a:lstStyle/>
        <a:p>
          <a:endParaRPr lang="es-ES">
            <a:latin typeface="OpenSans"/>
          </a:endParaRPr>
        </a:p>
      </dgm:t>
    </dgm:pt>
    <dgm:pt modelId="{957D58E5-02F5-4086-AE60-B8AB84BB65AC}" type="sibTrans" cxnId="{D6D215F3-BCF0-4CFC-AB24-1E47F27F0642}">
      <dgm:prSet/>
      <dgm:spPr/>
      <dgm:t>
        <a:bodyPr/>
        <a:lstStyle/>
        <a:p>
          <a:endParaRPr lang="es-ES" dirty="0">
            <a:latin typeface="OpenSans"/>
          </a:endParaRPr>
        </a:p>
      </dgm:t>
    </dgm:pt>
    <dgm:pt modelId="{87F1DDC9-6552-4522-98C2-D8A987DF2115}">
      <dgm:prSet custT="1"/>
      <dgm:spPr/>
      <dgm:t>
        <a:bodyPr/>
        <a:lstStyle/>
        <a:p>
          <a:r>
            <a:rPr lang="es-ES" sz="2400" dirty="0">
              <a:latin typeface="OpenSans"/>
            </a:rPr>
            <a:t>Publication of provisional list</a:t>
          </a:r>
        </a:p>
      </dgm:t>
    </dgm:pt>
    <dgm:pt modelId="{5F726E8B-B03F-4F33-8D6E-22E8EC01F8BB}" type="parTrans" cxnId="{4508DB16-7552-422B-BDD0-F5A397B94EE4}">
      <dgm:prSet/>
      <dgm:spPr/>
      <dgm:t>
        <a:bodyPr/>
        <a:lstStyle/>
        <a:p>
          <a:endParaRPr lang="es-ES">
            <a:latin typeface="OpenSans"/>
          </a:endParaRPr>
        </a:p>
      </dgm:t>
    </dgm:pt>
    <dgm:pt modelId="{0D46F76F-3B6F-4002-A6D0-75A6629A5C6B}" type="sibTrans" cxnId="{4508DB16-7552-422B-BDD0-F5A397B94EE4}">
      <dgm:prSet/>
      <dgm:spPr/>
      <dgm:t>
        <a:bodyPr/>
        <a:lstStyle/>
        <a:p>
          <a:endParaRPr lang="es-ES" dirty="0">
            <a:latin typeface="OpenSans"/>
          </a:endParaRPr>
        </a:p>
      </dgm:t>
    </dgm:pt>
    <dgm:pt modelId="{F935036A-EA0A-4624-BE4A-2676A532487B}">
      <dgm:prSet custT="1"/>
      <dgm:spPr/>
      <dgm:t>
        <a:bodyPr/>
        <a:lstStyle/>
        <a:p>
          <a:r>
            <a:rPr lang="es-ES" sz="2400" dirty="0">
              <a:latin typeface="OpenSans"/>
            </a:rPr>
            <a:t>Feedback and complaing period</a:t>
          </a:r>
        </a:p>
      </dgm:t>
    </dgm:pt>
    <dgm:pt modelId="{6364B944-6B8E-4A1B-8E35-9DF4E5D5B670}" type="parTrans" cxnId="{C12A4C00-BABE-4808-93BA-233C4668A481}">
      <dgm:prSet/>
      <dgm:spPr/>
      <dgm:t>
        <a:bodyPr/>
        <a:lstStyle/>
        <a:p>
          <a:endParaRPr lang="es-ES">
            <a:latin typeface="OpenSans"/>
          </a:endParaRPr>
        </a:p>
      </dgm:t>
    </dgm:pt>
    <dgm:pt modelId="{C6D32FD0-3092-4067-BE7E-D049361526F3}" type="sibTrans" cxnId="{C12A4C00-BABE-4808-93BA-233C4668A481}">
      <dgm:prSet/>
      <dgm:spPr/>
      <dgm:t>
        <a:bodyPr/>
        <a:lstStyle/>
        <a:p>
          <a:endParaRPr lang="es-ES" dirty="0">
            <a:latin typeface="OpenSans"/>
          </a:endParaRPr>
        </a:p>
      </dgm:t>
    </dgm:pt>
    <dgm:pt modelId="{4A820088-405B-4177-A483-E6EB82144AF6}">
      <dgm:prSet custT="1"/>
      <dgm:spPr/>
      <dgm:t>
        <a:bodyPr/>
        <a:lstStyle/>
        <a:p>
          <a:r>
            <a:rPr lang="es-ES" sz="2400" dirty="0">
              <a:latin typeface="OpenSans"/>
            </a:rPr>
            <a:t>Publication of final list</a:t>
          </a:r>
        </a:p>
      </dgm:t>
    </dgm:pt>
    <dgm:pt modelId="{A13D853D-B882-4DBE-A9EF-197E221E7395}" type="parTrans" cxnId="{1CEAFC59-416D-42AD-A4B5-ED4092755B44}">
      <dgm:prSet/>
      <dgm:spPr/>
      <dgm:t>
        <a:bodyPr/>
        <a:lstStyle/>
        <a:p>
          <a:endParaRPr lang="es-ES">
            <a:latin typeface="OpenSans"/>
          </a:endParaRPr>
        </a:p>
      </dgm:t>
    </dgm:pt>
    <dgm:pt modelId="{DF476A54-F6A2-4C84-8F49-7F2AAA3ED6A5}" type="sibTrans" cxnId="{1CEAFC59-416D-42AD-A4B5-ED4092755B44}">
      <dgm:prSet/>
      <dgm:spPr/>
      <dgm:t>
        <a:bodyPr/>
        <a:lstStyle/>
        <a:p>
          <a:endParaRPr lang="es-ES">
            <a:latin typeface="OpenSans"/>
          </a:endParaRPr>
        </a:p>
      </dgm:t>
    </dgm:pt>
    <dgm:pt modelId="{3BFD40ED-C263-4C5D-BAD8-09FDCE348B1C}" type="pres">
      <dgm:prSet presAssocID="{900DB69D-5998-4529-9B5D-89EE58D71165}" presName="Name0" presStyleCnt="0">
        <dgm:presLayoutVars>
          <dgm:dir/>
          <dgm:resizeHandles val="exact"/>
        </dgm:presLayoutVars>
      </dgm:prSet>
      <dgm:spPr/>
    </dgm:pt>
    <dgm:pt modelId="{D46969A0-4267-48A8-B6C0-9314B165E1E1}" type="pres">
      <dgm:prSet presAssocID="{699043B0-5D1D-4689-A485-B39ED8C473E5}" presName="node" presStyleLbl="node1" presStyleIdx="0" presStyleCnt="8" custScaleX="139265">
        <dgm:presLayoutVars>
          <dgm:bulletEnabled val="1"/>
        </dgm:presLayoutVars>
      </dgm:prSet>
      <dgm:spPr/>
    </dgm:pt>
    <dgm:pt modelId="{EDB65AB8-B442-44BA-9477-E8448FE7A267}" type="pres">
      <dgm:prSet presAssocID="{A9D45D2A-F259-4E7E-A2F6-24731499A341}" presName="sibTrans" presStyleLbl="sibTrans2D1" presStyleIdx="0" presStyleCnt="7"/>
      <dgm:spPr/>
    </dgm:pt>
    <dgm:pt modelId="{B1C64B9E-BF55-4B8D-A931-2A925608AB2C}" type="pres">
      <dgm:prSet presAssocID="{A9D45D2A-F259-4E7E-A2F6-24731499A341}" presName="connectorText" presStyleLbl="sibTrans2D1" presStyleIdx="0" presStyleCnt="7"/>
      <dgm:spPr/>
    </dgm:pt>
    <dgm:pt modelId="{3F6ABA05-DB5B-4468-86FE-F131FB30A5F2}" type="pres">
      <dgm:prSet presAssocID="{0C69B29D-DA8C-426F-BFA1-2054E9D80583}" presName="node" presStyleLbl="node1" presStyleIdx="1" presStyleCnt="8" custScaleX="133927">
        <dgm:presLayoutVars>
          <dgm:bulletEnabled val="1"/>
        </dgm:presLayoutVars>
      </dgm:prSet>
      <dgm:spPr/>
    </dgm:pt>
    <dgm:pt modelId="{5FB93CB1-95F6-46C0-A8B6-8DE66F601E0F}" type="pres">
      <dgm:prSet presAssocID="{116A9EC0-781B-44EE-8273-EEA04B663648}" presName="sibTrans" presStyleLbl="sibTrans2D1" presStyleIdx="1" presStyleCnt="7"/>
      <dgm:spPr/>
    </dgm:pt>
    <dgm:pt modelId="{0F26C223-1B6D-4D26-A013-3ACEB4AA177B}" type="pres">
      <dgm:prSet presAssocID="{116A9EC0-781B-44EE-8273-EEA04B663648}" presName="connectorText" presStyleLbl="sibTrans2D1" presStyleIdx="1" presStyleCnt="7"/>
      <dgm:spPr/>
    </dgm:pt>
    <dgm:pt modelId="{A06CE596-C75F-4F81-AEAF-BDC5B8848CAE}" type="pres">
      <dgm:prSet presAssocID="{D298B538-FC49-4EC4-BC88-A9135DC3DDE4}" presName="node" presStyleLbl="node1" presStyleIdx="2" presStyleCnt="8" custScaleX="151610">
        <dgm:presLayoutVars>
          <dgm:bulletEnabled val="1"/>
        </dgm:presLayoutVars>
      </dgm:prSet>
      <dgm:spPr/>
    </dgm:pt>
    <dgm:pt modelId="{9B31225F-1667-4D95-9165-86027A705396}" type="pres">
      <dgm:prSet presAssocID="{6996C7FD-297F-4A02-98ED-E64D31992E44}" presName="sibTrans" presStyleLbl="sibTrans2D1" presStyleIdx="2" presStyleCnt="7"/>
      <dgm:spPr/>
    </dgm:pt>
    <dgm:pt modelId="{668FCC54-3F6B-427F-AD6E-B5B3F005745A}" type="pres">
      <dgm:prSet presAssocID="{6996C7FD-297F-4A02-98ED-E64D31992E44}" presName="connectorText" presStyleLbl="sibTrans2D1" presStyleIdx="2" presStyleCnt="7"/>
      <dgm:spPr/>
    </dgm:pt>
    <dgm:pt modelId="{34EC9BB2-2B38-4AA2-9612-64F4083630E1}" type="pres">
      <dgm:prSet presAssocID="{D10772BE-31B3-4A0E-B6C3-EC2AF1F52CF8}" presName="node" presStyleLbl="node1" presStyleIdx="3" presStyleCnt="8" custScaleX="137353">
        <dgm:presLayoutVars>
          <dgm:bulletEnabled val="1"/>
        </dgm:presLayoutVars>
      </dgm:prSet>
      <dgm:spPr/>
    </dgm:pt>
    <dgm:pt modelId="{A366DC0B-7C8A-4D4B-8BA0-10782EBD43B6}" type="pres">
      <dgm:prSet presAssocID="{EAF25423-016F-4C77-878F-E09CCDD07DC3}" presName="sibTrans" presStyleLbl="sibTrans2D1" presStyleIdx="3" presStyleCnt="7"/>
      <dgm:spPr/>
    </dgm:pt>
    <dgm:pt modelId="{3F5FF8D7-7E89-4EE0-AFF3-C49A7CE49EC8}" type="pres">
      <dgm:prSet presAssocID="{EAF25423-016F-4C77-878F-E09CCDD07DC3}" presName="connectorText" presStyleLbl="sibTrans2D1" presStyleIdx="3" presStyleCnt="7"/>
      <dgm:spPr/>
    </dgm:pt>
    <dgm:pt modelId="{E77734B6-CC18-4052-9F90-309EB3C6FD47}" type="pres">
      <dgm:prSet presAssocID="{E769397B-2C9A-4376-B1B0-2E89A2B687FE}" presName="node" presStyleLbl="node1" presStyleIdx="4" presStyleCnt="8" custScaleX="134089">
        <dgm:presLayoutVars>
          <dgm:bulletEnabled val="1"/>
        </dgm:presLayoutVars>
      </dgm:prSet>
      <dgm:spPr/>
    </dgm:pt>
    <dgm:pt modelId="{3464398A-639D-47CF-B943-315C353A4AD4}" type="pres">
      <dgm:prSet presAssocID="{957D58E5-02F5-4086-AE60-B8AB84BB65AC}" presName="sibTrans" presStyleLbl="sibTrans2D1" presStyleIdx="4" presStyleCnt="7"/>
      <dgm:spPr/>
    </dgm:pt>
    <dgm:pt modelId="{8B19F754-C82D-4507-9419-85901F7C4A1B}" type="pres">
      <dgm:prSet presAssocID="{957D58E5-02F5-4086-AE60-B8AB84BB65AC}" presName="connectorText" presStyleLbl="sibTrans2D1" presStyleIdx="4" presStyleCnt="7"/>
      <dgm:spPr/>
    </dgm:pt>
    <dgm:pt modelId="{7CAEAF23-5A4F-4FD2-86AF-91F074737782}" type="pres">
      <dgm:prSet presAssocID="{87F1DDC9-6552-4522-98C2-D8A987DF2115}" presName="node" presStyleLbl="node1" presStyleIdx="5" presStyleCnt="8" custScaleX="127686">
        <dgm:presLayoutVars>
          <dgm:bulletEnabled val="1"/>
        </dgm:presLayoutVars>
      </dgm:prSet>
      <dgm:spPr/>
    </dgm:pt>
    <dgm:pt modelId="{9F04900B-D063-403E-9025-B0444CAA5E32}" type="pres">
      <dgm:prSet presAssocID="{0D46F76F-3B6F-4002-A6D0-75A6629A5C6B}" presName="sibTrans" presStyleLbl="sibTrans2D1" presStyleIdx="5" presStyleCnt="7"/>
      <dgm:spPr/>
    </dgm:pt>
    <dgm:pt modelId="{D78ACE87-6737-43DD-8C42-7AAA77C09DF0}" type="pres">
      <dgm:prSet presAssocID="{0D46F76F-3B6F-4002-A6D0-75A6629A5C6B}" presName="connectorText" presStyleLbl="sibTrans2D1" presStyleIdx="5" presStyleCnt="7"/>
      <dgm:spPr/>
    </dgm:pt>
    <dgm:pt modelId="{D5A146B7-2A5B-43DF-ADBE-4220155158DA}" type="pres">
      <dgm:prSet presAssocID="{F935036A-EA0A-4624-BE4A-2676A532487B}" presName="node" presStyleLbl="node1" presStyleIdx="6" presStyleCnt="8" custScaleX="116782">
        <dgm:presLayoutVars>
          <dgm:bulletEnabled val="1"/>
        </dgm:presLayoutVars>
      </dgm:prSet>
      <dgm:spPr/>
    </dgm:pt>
    <dgm:pt modelId="{E348101A-56AD-4D3A-B0F3-506C86EC6372}" type="pres">
      <dgm:prSet presAssocID="{C6D32FD0-3092-4067-BE7E-D049361526F3}" presName="sibTrans" presStyleLbl="sibTrans2D1" presStyleIdx="6" presStyleCnt="7"/>
      <dgm:spPr/>
    </dgm:pt>
    <dgm:pt modelId="{D97625A3-B090-4F26-95FE-088A21722CF9}" type="pres">
      <dgm:prSet presAssocID="{C6D32FD0-3092-4067-BE7E-D049361526F3}" presName="connectorText" presStyleLbl="sibTrans2D1" presStyleIdx="6" presStyleCnt="7"/>
      <dgm:spPr/>
    </dgm:pt>
    <dgm:pt modelId="{B011AE48-872E-4A7C-90F1-AC0000098190}" type="pres">
      <dgm:prSet presAssocID="{4A820088-405B-4177-A483-E6EB82144AF6}" presName="node" presStyleLbl="node1" presStyleIdx="7" presStyleCnt="8" custScaleX="137562">
        <dgm:presLayoutVars>
          <dgm:bulletEnabled val="1"/>
        </dgm:presLayoutVars>
      </dgm:prSet>
      <dgm:spPr/>
    </dgm:pt>
  </dgm:ptLst>
  <dgm:cxnLst>
    <dgm:cxn modelId="{C12A4C00-BABE-4808-93BA-233C4668A481}" srcId="{900DB69D-5998-4529-9B5D-89EE58D71165}" destId="{F935036A-EA0A-4624-BE4A-2676A532487B}" srcOrd="6" destOrd="0" parTransId="{6364B944-6B8E-4A1B-8E35-9DF4E5D5B670}" sibTransId="{C6D32FD0-3092-4067-BE7E-D049361526F3}"/>
    <dgm:cxn modelId="{C344C511-F4C4-40CF-A03A-8F2D55E4D432}" type="presOf" srcId="{C6D32FD0-3092-4067-BE7E-D049361526F3}" destId="{E348101A-56AD-4D3A-B0F3-506C86EC6372}" srcOrd="0" destOrd="0" presId="urn:microsoft.com/office/officeart/2005/8/layout/process1"/>
    <dgm:cxn modelId="{4508DB16-7552-422B-BDD0-F5A397B94EE4}" srcId="{900DB69D-5998-4529-9B5D-89EE58D71165}" destId="{87F1DDC9-6552-4522-98C2-D8A987DF2115}" srcOrd="5" destOrd="0" parTransId="{5F726E8B-B03F-4F33-8D6E-22E8EC01F8BB}" sibTransId="{0D46F76F-3B6F-4002-A6D0-75A6629A5C6B}"/>
    <dgm:cxn modelId="{7760D224-7508-4464-9AE3-1822EF0923E1}" type="presOf" srcId="{4A820088-405B-4177-A483-E6EB82144AF6}" destId="{B011AE48-872E-4A7C-90F1-AC0000098190}" srcOrd="0" destOrd="0" presId="urn:microsoft.com/office/officeart/2005/8/layout/process1"/>
    <dgm:cxn modelId="{A8A31725-73D0-4A26-8077-C5F73D78EFF5}" type="presOf" srcId="{957D58E5-02F5-4086-AE60-B8AB84BB65AC}" destId="{8B19F754-C82D-4507-9419-85901F7C4A1B}" srcOrd="1" destOrd="0" presId="urn:microsoft.com/office/officeart/2005/8/layout/process1"/>
    <dgm:cxn modelId="{FFBA8728-EC10-4064-AF4A-B7F894404730}" type="presOf" srcId="{EAF25423-016F-4C77-878F-E09CCDD07DC3}" destId="{3F5FF8D7-7E89-4EE0-AFF3-C49A7CE49EC8}" srcOrd="1" destOrd="0" presId="urn:microsoft.com/office/officeart/2005/8/layout/process1"/>
    <dgm:cxn modelId="{BEA62A2A-013D-4628-864B-3888D4EADE8A}" type="presOf" srcId="{87F1DDC9-6552-4522-98C2-D8A987DF2115}" destId="{7CAEAF23-5A4F-4FD2-86AF-91F074737782}" srcOrd="0" destOrd="0" presId="urn:microsoft.com/office/officeart/2005/8/layout/process1"/>
    <dgm:cxn modelId="{C425722F-3D4D-4DF0-A10F-DC2E94E0FF85}" type="presOf" srcId="{116A9EC0-781B-44EE-8273-EEA04B663648}" destId="{5FB93CB1-95F6-46C0-A8B6-8DE66F601E0F}" srcOrd="0" destOrd="0" presId="urn:microsoft.com/office/officeart/2005/8/layout/process1"/>
    <dgm:cxn modelId="{09426B39-BF38-4C0D-83BB-30D462C0F4A6}" type="presOf" srcId="{A9D45D2A-F259-4E7E-A2F6-24731499A341}" destId="{B1C64B9E-BF55-4B8D-A931-2A925608AB2C}" srcOrd="1" destOrd="0" presId="urn:microsoft.com/office/officeart/2005/8/layout/process1"/>
    <dgm:cxn modelId="{D066E05F-BA04-4A79-BA9D-59AF64288FAA}" type="presOf" srcId="{116A9EC0-781B-44EE-8273-EEA04B663648}" destId="{0F26C223-1B6D-4D26-A013-3ACEB4AA177B}" srcOrd="1" destOrd="0" presId="urn:microsoft.com/office/officeart/2005/8/layout/process1"/>
    <dgm:cxn modelId="{90075742-42E0-4CBA-85A0-6A56BC614144}" type="presOf" srcId="{6996C7FD-297F-4A02-98ED-E64D31992E44}" destId="{668FCC54-3F6B-427F-AD6E-B5B3F005745A}" srcOrd="1" destOrd="0" presId="urn:microsoft.com/office/officeart/2005/8/layout/process1"/>
    <dgm:cxn modelId="{5BF2E075-2CF1-4F03-97CA-0D45D92AE6B9}" type="presOf" srcId="{EAF25423-016F-4C77-878F-E09CCDD07DC3}" destId="{A366DC0B-7C8A-4D4B-8BA0-10782EBD43B6}" srcOrd="0" destOrd="0" presId="urn:microsoft.com/office/officeart/2005/8/layout/process1"/>
    <dgm:cxn modelId="{ABA0AF58-E8D9-4E02-9F47-63A6D699E199}" srcId="{900DB69D-5998-4529-9B5D-89EE58D71165}" destId="{D298B538-FC49-4EC4-BC88-A9135DC3DDE4}" srcOrd="2" destOrd="0" parTransId="{F6D96A61-7FBE-4469-8C59-FDCB30E33F95}" sibTransId="{6996C7FD-297F-4A02-98ED-E64D31992E44}"/>
    <dgm:cxn modelId="{1CEAFC59-416D-42AD-A4B5-ED4092755B44}" srcId="{900DB69D-5998-4529-9B5D-89EE58D71165}" destId="{4A820088-405B-4177-A483-E6EB82144AF6}" srcOrd="7" destOrd="0" parTransId="{A13D853D-B882-4DBE-A9EF-197E221E7395}" sibTransId="{DF476A54-F6A2-4C84-8F49-7F2AAA3ED6A5}"/>
    <dgm:cxn modelId="{3980527C-3BE2-46D7-BBA4-16A4E74B80AA}" srcId="{900DB69D-5998-4529-9B5D-89EE58D71165}" destId="{0C69B29D-DA8C-426F-BFA1-2054E9D80583}" srcOrd="1" destOrd="0" parTransId="{133945D3-D863-412A-9033-BE93C21B153F}" sibTransId="{116A9EC0-781B-44EE-8273-EEA04B663648}"/>
    <dgm:cxn modelId="{E7216188-9EC5-405F-AC08-C5E254B30D83}" type="presOf" srcId="{E769397B-2C9A-4376-B1B0-2E89A2B687FE}" destId="{E77734B6-CC18-4052-9F90-309EB3C6FD47}" srcOrd="0" destOrd="0" presId="urn:microsoft.com/office/officeart/2005/8/layout/process1"/>
    <dgm:cxn modelId="{FAB0CD8A-5ACB-4BCF-8DDD-2F04F2D3991D}" srcId="{900DB69D-5998-4529-9B5D-89EE58D71165}" destId="{699043B0-5D1D-4689-A485-B39ED8C473E5}" srcOrd="0" destOrd="0" parTransId="{508A37B0-2BBD-492F-8F97-88869CBE9525}" sibTransId="{A9D45D2A-F259-4E7E-A2F6-24731499A341}"/>
    <dgm:cxn modelId="{0FBD9092-B906-4725-BCE4-3C6098560692}" type="presOf" srcId="{0C69B29D-DA8C-426F-BFA1-2054E9D80583}" destId="{3F6ABA05-DB5B-4468-86FE-F131FB30A5F2}" srcOrd="0" destOrd="0" presId="urn:microsoft.com/office/officeart/2005/8/layout/process1"/>
    <dgm:cxn modelId="{897E9596-A675-4A2D-9983-8104F1E93AE5}" type="presOf" srcId="{F935036A-EA0A-4624-BE4A-2676A532487B}" destId="{D5A146B7-2A5B-43DF-ADBE-4220155158DA}" srcOrd="0" destOrd="0" presId="urn:microsoft.com/office/officeart/2005/8/layout/process1"/>
    <dgm:cxn modelId="{1A70979A-86C2-4156-A123-89849E55624F}" type="presOf" srcId="{C6D32FD0-3092-4067-BE7E-D049361526F3}" destId="{D97625A3-B090-4F26-95FE-088A21722CF9}" srcOrd="1" destOrd="0" presId="urn:microsoft.com/office/officeart/2005/8/layout/process1"/>
    <dgm:cxn modelId="{5651F1A7-3615-4195-B858-63BFBDA56C62}" srcId="{900DB69D-5998-4529-9B5D-89EE58D71165}" destId="{D10772BE-31B3-4A0E-B6C3-EC2AF1F52CF8}" srcOrd="3" destOrd="0" parTransId="{E5EA93B3-13E8-4D42-8EB1-1F9DDA66D199}" sibTransId="{EAF25423-016F-4C77-878F-E09CCDD07DC3}"/>
    <dgm:cxn modelId="{3AEF03A9-A7EF-4702-A81C-41953B2236D5}" type="presOf" srcId="{0D46F76F-3B6F-4002-A6D0-75A6629A5C6B}" destId="{D78ACE87-6737-43DD-8C42-7AAA77C09DF0}" srcOrd="1" destOrd="0" presId="urn:microsoft.com/office/officeart/2005/8/layout/process1"/>
    <dgm:cxn modelId="{4C8187B2-330B-425C-9D37-EE1FBD0CCE86}" type="presOf" srcId="{0D46F76F-3B6F-4002-A6D0-75A6629A5C6B}" destId="{9F04900B-D063-403E-9025-B0444CAA5E32}" srcOrd="0" destOrd="0" presId="urn:microsoft.com/office/officeart/2005/8/layout/process1"/>
    <dgm:cxn modelId="{FE652DBB-C688-4529-91EE-4F4BC9D10EB7}" type="presOf" srcId="{957D58E5-02F5-4086-AE60-B8AB84BB65AC}" destId="{3464398A-639D-47CF-B943-315C353A4AD4}" srcOrd="0" destOrd="0" presId="urn:microsoft.com/office/officeart/2005/8/layout/process1"/>
    <dgm:cxn modelId="{FA78C0C0-EDEB-4DF7-B814-566A82BFA4D3}" type="presOf" srcId="{D298B538-FC49-4EC4-BC88-A9135DC3DDE4}" destId="{A06CE596-C75F-4F81-AEAF-BDC5B8848CAE}" srcOrd="0" destOrd="0" presId="urn:microsoft.com/office/officeart/2005/8/layout/process1"/>
    <dgm:cxn modelId="{C2416BC3-5C43-49A1-99E1-50F547E402ED}" type="presOf" srcId="{699043B0-5D1D-4689-A485-B39ED8C473E5}" destId="{D46969A0-4267-48A8-B6C0-9314B165E1E1}" srcOrd="0" destOrd="0" presId="urn:microsoft.com/office/officeart/2005/8/layout/process1"/>
    <dgm:cxn modelId="{CC1F78D0-DE63-4333-976A-B8464A68B346}" type="presOf" srcId="{6996C7FD-297F-4A02-98ED-E64D31992E44}" destId="{9B31225F-1667-4D95-9165-86027A705396}" srcOrd="0" destOrd="0" presId="urn:microsoft.com/office/officeart/2005/8/layout/process1"/>
    <dgm:cxn modelId="{A45946D1-C632-475A-BA50-EAFEF15EEECB}" type="presOf" srcId="{900DB69D-5998-4529-9B5D-89EE58D71165}" destId="{3BFD40ED-C263-4C5D-BAD8-09FDCE348B1C}" srcOrd="0" destOrd="0" presId="urn:microsoft.com/office/officeart/2005/8/layout/process1"/>
    <dgm:cxn modelId="{3D9308EB-5520-4BE1-8E48-F1D0C10F4EA0}" type="presOf" srcId="{D10772BE-31B3-4A0E-B6C3-EC2AF1F52CF8}" destId="{34EC9BB2-2B38-4AA2-9612-64F4083630E1}" srcOrd="0" destOrd="0" presId="urn:microsoft.com/office/officeart/2005/8/layout/process1"/>
    <dgm:cxn modelId="{D6D215F3-BCF0-4CFC-AB24-1E47F27F0642}" srcId="{900DB69D-5998-4529-9B5D-89EE58D71165}" destId="{E769397B-2C9A-4376-B1B0-2E89A2B687FE}" srcOrd="4" destOrd="0" parTransId="{3ADEEE5C-B97D-4DA8-90E0-197C698B8A40}" sibTransId="{957D58E5-02F5-4086-AE60-B8AB84BB65AC}"/>
    <dgm:cxn modelId="{411145FF-A153-4FF6-9922-C8D9B8C404E5}" type="presOf" srcId="{A9D45D2A-F259-4E7E-A2F6-24731499A341}" destId="{EDB65AB8-B442-44BA-9477-E8448FE7A267}" srcOrd="0" destOrd="0" presId="urn:microsoft.com/office/officeart/2005/8/layout/process1"/>
    <dgm:cxn modelId="{66BBA39B-39FA-4536-85F4-C872971AEC71}" type="presParOf" srcId="{3BFD40ED-C263-4C5D-BAD8-09FDCE348B1C}" destId="{D46969A0-4267-48A8-B6C0-9314B165E1E1}" srcOrd="0" destOrd="0" presId="urn:microsoft.com/office/officeart/2005/8/layout/process1"/>
    <dgm:cxn modelId="{0CAEE072-BD4A-4B34-ABC9-550ACCF72FA4}" type="presParOf" srcId="{3BFD40ED-C263-4C5D-BAD8-09FDCE348B1C}" destId="{EDB65AB8-B442-44BA-9477-E8448FE7A267}" srcOrd="1" destOrd="0" presId="urn:microsoft.com/office/officeart/2005/8/layout/process1"/>
    <dgm:cxn modelId="{B07FC23B-5728-45A1-BC1F-D1231D95FFEF}" type="presParOf" srcId="{EDB65AB8-B442-44BA-9477-E8448FE7A267}" destId="{B1C64B9E-BF55-4B8D-A931-2A925608AB2C}" srcOrd="0" destOrd="0" presId="urn:microsoft.com/office/officeart/2005/8/layout/process1"/>
    <dgm:cxn modelId="{B7F58400-3F21-49B5-9BEF-1E6030F99F46}" type="presParOf" srcId="{3BFD40ED-C263-4C5D-BAD8-09FDCE348B1C}" destId="{3F6ABA05-DB5B-4468-86FE-F131FB30A5F2}" srcOrd="2" destOrd="0" presId="urn:microsoft.com/office/officeart/2005/8/layout/process1"/>
    <dgm:cxn modelId="{5C889E3F-2320-452D-849A-1BE4E6BE6944}" type="presParOf" srcId="{3BFD40ED-C263-4C5D-BAD8-09FDCE348B1C}" destId="{5FB93CB1-95F6-46C0-A8B6-8DE66F601E0F}" srcOrd="3" destOrd="0" presId="urn:microsoft.com/office/officeart/2005/8/layout/process1"/>
    <dgm:cxn modelId="{4CE9A101-2EA7-409D-B23F-1A5F668C8B7B}" type="presParOf" srcId="{5FB93CB1-95F6-46C0-A8B6-8DE66F601E0F}" destId="{0F26C223-1B6D-4D26-A013-3ACEB4AA177B}" srcOrd="0" destOrd="0" presId="urn:microsoft.com/office/officeart/2005/8/layout/process1"/>
    <dgm:cxn modelId="{6E8AF8F8-5644-4397-B436-201C396045B8}" type="presParOf" srcId="{3BFD40ED-C263-4C5D-BAD8-09FDCE348B1C}" destId="{A06CE596-C75F-4F81-AEAF-BDC5B8848CAE}" srcOrd="4" destOrd="0" presId="urn:microsoft.com/office/officeart/2005/8/layout/process1"/>
    <dgm:cxn modelId="{C9D11C00-C9F0-482F-91E7-03B0E2C80A44}" type="presParOf" srcId="{3BFD40ED-C263-4C5D-BAD8-09FDCE348B1C}" destId="{9B31225F-1667-4D95-9165-86027A705396}" srcOrd="5" destOrd="0" presId="urn:microsoft.com/office/officeart/2005/8/layout/process1"/>
    <dgm:cxn modelId="{97C01EDF-9A4D-4739-84EB-B7EBB2C4AA8F}" type="presParOf" srcId="{9B31225F-1667-4D95-9165-86027A705396}" destId="{668FCC54-3F6B-427F-AD6E-B5B3F005745A}" srcOrd="0" destOrd="0" presId="urn:microsoft.com/office/officeart/2005/8/layout/process1"/>
    <dgm:cxn modelId="{3C57B05F-5D67-4CA9-82C7-8B0E5672DF26}" type="presParOf" srcId="{3BFD40ED-C263-4C5D-BAD8-09FDCE348B1C}" destId="{34EC9BB2-2B38-4AA2-9612-64F4083630E1}" srcOrd="6" destOrd="0" presId="urn:microsoft.com/office/officeart/2005/8/layout/process1"/>
    <dgm:cxn modelId="{4FEE6161-B168-4E7D-A816-2ACD3A733A67}" type="presParOf" srcId="{3BFD40ED-C263-4C5D-BAD8-09FDCE348B1C}" destId="{A366DC0B-7C8A-4D4B-8BA0-10782EBD43B6}" srcOrd="7" destOrd="0" presId="urn:microsoft.com/office/officeart/2005/8/layout/process1"/>
    <dgm:cxn modelId="{2A372A04-5F1E-4787-A00D-B0DF14062A7F}" type="presParOf" srcId="{A366DC0B-7C8A-4D4B-8BA0-10782EBD43B6}" destId="{3F5FF8D7-7E89-4EE0-AFF3-C49A7CE49EC8}" srcOrd="0" destOrd="0" presId="urn:microsoft.com/office/officeart/2005/8/layout/process1"/>
    <dgm:cxn modelId="{15D4DCF4-4B04-49CC-99B7-72D0C71147F7}" type="presParOf" srcId="{3BFD40ED-C263-4C5D-BAD8-09FDCE348B1C}" destId="{E77734B6-CC18-4052-9F90-309EB3C6FD47}" srcOrd="8" destOrd="0" presId="urn:microsoft.com/office/officeart/2005/8/layout/process1"/>
    <dgm:cxn modelId="{E75E3846-1D3A-45D4-9577-D2CE643FC0F7}" type="presParOf" srcId="{3BFD40ED-C263-4C5D-BAD8-09FDCE348B1C}" destId="{3464398A-639D-47CF-B943-315C353A4AD4}" srcOrd="9" destOrd="0" presId="urn:microsoft.com/office/officeart/2005/8/layout/process1"/>
    <dgm:cxn modelId="{38B5B2B0-BCFA-4BB7-8D11-25AEB95918D7}" type="presParOf" srcId="{3464398A-639D-47CF-B943-315C353A4AD4}" destId="{8B19F754-C82D-4507-9419-85901F7C4A1B}" srcOrd="0" destOrd="0" presId="urn:microsoft.com/office/officeart/2005/8/layout/process1"/>
    <dgm:cxn modelId="{581F667E-A172-4B50-B0B3-EAADA7FAE5A4}" type="presParOf" srcId="{3BFD40ED-C263-4C5D-BAD8-09FDCE348B1C}" destId="{7CAEAF23-5A4F-4FD2-86AF-91F074737782}" srcOrd="10" destOrd="0" presId="urn:microsoft.com/office/officeart/2005/8/layout/process1"/>
    <dgm:cxn modelId="{12D51C00-FF93-4C65-9530-5E6E73328D66}" type="presParOf" srcId="{3BFD40ED-C263-4C5D-BAD8-09FDCE348B1C}" destId="{9F04900B-D063-403E-9025-B0444CAA5E32}" srcOrd="11" destOrd="0" presId="urn:microsoft.com/office/officeart/2005/8/layout/process1"/>
    <dgm:cxn modelId="{5A00BAEE-88EA-4187-B3B1-9F38B75C1BE3}" type="presParOf" srcId="{9F04900B-D063-403E-9025-B0444CAA5E32}" destId="{D78ACE87-6737-43DD-8C42-7AAA77C09DF0}" srcOrd="0" destOrd="0" presId="urn:microsoft.com/office/officeart/2005/8/layout/process1"/>
    <dgm:cxn modelId="{E89C2B43-11F5-4094-B0AA-AC1CD1BF8219}" type="presParOf" srcId="{3BFD40ED-C263-4C5D-BAD8-09FDCE348B1C}" destId="{D5A146B7-2A5B-43DF-ADBE-4220155158DA}" srcOrd="12" destOrd="0" presId="urn:microsoft.com/office/officeart/2005/8/layout/process1"/>
    <dgm:cxn modelId="{339C1601-3896-4D3D-B2E6-CF5A223548DA}" type="presParOf" srcId="{3BFD40ED-C263-4C5D-BAD8-09FDCE348B1C}" destId="{E348101A-56AD-4D3A-B0F3-506C86EC6372}" srcOrd="13" destOrd="0" presId="urn:microsoft.com/office/officeart/2005/8/layout/process1"/>
    <dgm:cxn modelId="{5506EBE3-771C-4BAA-AC7D-E50CC9E86D35}" type="presParOf" srcId="{E348101A-56AD-4D3A-B0F3-506C86EC6372}" destId="{D97625A3-B090-4F26-95FE-088A21722CF9}" srcOrd="0" destOrd="0" presId="urn:microsoft.com/office/officeart/2005/8/layout/process1"/>
    <dgm:cxn modelId="{3473FD8B-F5A4-4630-8D19-B883E210A370}" type="presParOf" srcId="{3BFD40ED-C263-4C5D-BAD8-09FDCE348B1C}" destId="{B011AE48-872E-4A7C-90F1-AC0000098190}" srcOrd="1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6969A0-4267-48A8-B6C0-9314B165E1E1}">
      <dsp:nvSpPr>
        <dsp:cNvPr id="0" name=""/>
        <dsp:cNvSpPr/>
      </dsp:nvSpPr>
      <dsp:spPr>
        <a:xfrm>
          <a:off x="10480" y="3040210"/>
          <a:ext cx="1830624" cy="2047579"/>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kern="1200" dirty="0">
              <a:latin typeface="OpenSans"/>
            </a:rPr>
            <a:t>Estabish eligibility and weighting criteria</a:t>
          </a:r>
        </a:p>
      </dsp:txBody>
      <dsp:txXfrm>
        <a:off x="64097" y="3093827"/>
        <a:ext cx="1723390" cy="1940345"/>
      </dsp:txXfrm>
    </dsp:sp>
    <dsp:sp modelId="{EDB65AB8-B442-44BA-9477-E8448FE7A267}">
      <dsp:nvSpPr>
        <dsp:cNvPr id="0" name=""/>
        <dsp:cNvSpPr/>
      </dsp:nvSpPr>
      <dsp:spPr>
        <a:xfrm>
          <a:off x="1972554" y="3901003"/>
          <a:ext cx="278671" cy="325993"/>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ES" sz="1400" kern="1200" dirty="0">
            <a:latin typeface="OpenSans"/>
          </a:endParaRPr>
        </a:p>
      </dsp:txBody>
      <dsp:txXfrm>
        <a:off x="1972554" y="3966202"/>
        <a:ext cx="195070" cy="195595"/>
      </dsp:txXfrm>
    </dsp:sp>
    <dsp:sp modelId="{3F6ABA05-DB5B-4468-86FE-F131FB30A5F2}">
      <dsp:nvSpPr>
        <dsp:cNvPr id="0" name=""/>
        <dsp:cNvSpPr/>
      </dsp:nvSpPr>
      <dsp:spPr>
        <a:xfrm>
          <a:off x="2366901" y="3040210"/>
          <a:ext cx="1760457" cy="2047579"/>
        </a:xfrm>
        <a:prstGeom prst="roundRect">
          <a:avLst>
            <a:gd name="adj" fmla="val 10000"/>
          </a:avLst>
        </a:prstGeom>
        <a:solidFill>
          <a:schemeClr val="accent3">
            <a:hueOff val="3264"/>
            <a:satOff val="-3657"/>
            <a:lumOff val="-364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kern="1200" dirty="0">
              <a:latin typeface="OpenSans"/>
            </a:rPr>
            <a:t>Develop a suitable application form</a:t>
          </a:r>
        </a:p>
      </dsp:txBody>
      <dsp:txXfrm>
        <a:off x="2418463" y="3091772"/>
        <a:ext cx="1657333" cy="1944455"/>
      </dsp:txXfrm>
    </dsp:sp>
    <dsp:sp modelId="{5FB93CB1-95F6-46C0-A8B6-8DE66F601E0F}">
      <dsp:nvSpPr>
        <dsp:cNvPr id="0" name=""/>
        <dsp:cNvSpPr/>
      </dsp:nvSpPr>
      <dsp:spPr>
        <a:xfrm>
          <a:off x="4258807" y="3901003"/>
          <a:ext cx="278671" cy="325993"/>
        </a:xfrm>
        <a:prstGeom prst="rightArrow">
          <a:avLst>
            <a:gd name="adj1" fmla="val 60000"/>
            <a:gd name="adj2" fmla="val 50000"/>
          </a:avLst>
        </a:prstGeom>
        <a:solidFill>
          <a:schemeClr val="accent3">
            <a:hueOff val="3808"/>
            <a:satOff val="-4266"/>
            <a:lumOff val="-424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ES" sz="1400" kern="1200" dirty="0">
            <a:latin typeface="OpenSans"/>
          </a:endParaRPr>
        </a:p>
      </dsp:txBody>
      <dsp:txXfrm>
        <a:off x="4258807" y="3966202"/>
        <a:ext cx="195070" cy="195595"/>
      </dsp:txXfrm>
    </dsp:sp>
    <dsp:sp modelId="{A06CE596-C75F-4F81-AEAF-BDC5B8848CAE}">
      <dsp:nvSpPr>
        <dsp:cNvPr id="0" name=""/>
        <dsp:cNvSpPr/>
      </dsp:nvSpPr>
      <dsp:spPr>
        <a:xfrm>
          <a:off x="4653154" y="3040210"/>
          <a:ext cx="1992898" cy="2047579"/>
        </a:xfrm>
        <a:prstGeom prst="roundRect">
          <a:avLst>
            <a:gd name="adj" fmla="val 10000"/>
          </a:avLst>
        </a:prstGeom>
        <a:solidFill>
          <a:schemeClr val="accent3">
            <a:hueOff val="6527"/>
            <a:satOff val="-7314"/>
            <a:lumOff val="-728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kern="1200" dirty="0">
              <a:latin typeface="OpenSans"/>
            </a:rPr>
            <a:t>Launch call for applications &amp; </a:t>
          </a:r>
          <a:r>
            <a:rPr lang="es-ES" sz="2300" kern="1200" dirty="0">
              <a:latin typeface="OpenSans"/>
            </a:rPr>
            <a:t>dissemination</a:t>
          </a:r>
        </a:p>
      </dsp:txBody>
      <dsp:txXfrm>
        <a:off x="4711524" y="3098580"/>
        <a:ext cx="1876158" cy="1930839"/>
      </dsp:txXfrm>
    </dsp:sp>
    <dsp:sp modelId="{9B31225F-1667-4D95-9165-86027A705396}">
      <dsp:nvSpPr>
        <dsp:cNvPr id="0" name=""/>
        <dsp:cNvSpPr/>
      </dsp:nvSpPr>
      <dsp:spPr>
        <a:xfrm>
          <a:off x="6777502" y="3901003"/>
          <a:ext cx="278671" cy="325993"/>
        </a:xfrm>
        <a:prstGeom prst="rightArrow">
          <a:avLst>
            <a:gd name="adj1" fmla="val 60000"/>
            <a:gd name="adj2" fmla="val 50000"/>
          </a:avLst>
        </a:prstGeom>
        <a:solidFill>
          <a:schemeClr val="accent3">
            <a:hueOff val="7615"/>
            <a:satOff val="-8533"/>
            <a:lumOff val="-849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ES" sz="1400" kern="1200" dirty="0">
            <a:latin typeface="OpenSans"/>
          </a:endParaRPr>
        </a:p>
      </dsp:txBody>
      <dsp:txXfrm>
        <a:off x="6777502" y="3966202"/>
        <a:ext cx="195070" cy="195595"/>
      </dsp:txXfrm>
    </dsp:sp>
    <dsp:sp modelId="{34EC9BB2-2B38-4AA2-9612-64F4083630E1}">
      <dsp:nvSpPr>
        <dsp:cNvPr id="0" name=""/>
        <dsp:cNvSpPr/>
      </dsp:nvSpPr>
      <dsp:spPr>
        <a:xfrm>
          <a:off x="7171849" y="3040210"/>
          <a:ext cx="1805491" cy="2047579"/>
        </a:xfrm>
        <a:prstGeom prst="roundRect">
          <a:avLst>
            <a:gd name="adj" fmla="val 10000"/>
          </a:avLst>
        </a:prstGeom>
        <a:solidFill>
          <a:schemeClr val="accent3">
            <a:hueOff val="9791"/>
            <a:satOff val="-10971"/>
            <a:lumOff val="-1092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kern="1200" dirty="0">
              <a:latin typeface="OpenSans"/>
            </a:rPr>
            <a:t>Submission of applications</a:t>
          </a:r>
        </a:p>
      </dsp:txBody>
      <dsp:txXfrm>
        <a:off x="7224730" y="3093091"/>
        <a:ext cx="1699729" cy="1941817"/>
      </dsp:txXfrm>
    </dsp:sp>
    <dsp:sp modelId="{A366DC0B-7C8A-4D4B-8BA0-10782EBD43B6}">
      <dsp:nvSpPr>
        <dsp:cNvPr id="0" name=""/>
        <dsp:cNvSpPr/>
      </dsp:nvSpPr>
      <dsp:spPr>
        <a:xfrm>
          <a:off x="9108790" y="3901003"/>
          <a:ext cx="278671" cy="325993"/>
        </a:xfrm>
        <a:prstGeom prst="rightArrow">
          <a:avLst>
            <a:gd name="adj1" fmla="val 60000"/>
            <a:gd name="adj2" fmla="val 50000"/>
          </a:avLst>
        </a:prstGeom>
        <a:solidFill>
          <a:schemeClr val="accent3">
            <a:hueOff val="11423"/>
            <a:satOff val="-12799"/>
            <a:lumOff val="-1274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ES" sz="1400" kern="1200" dirty="0">
            <a:latin typeface="OpenSans"/>
          </a:endParaRPr>
        </a:p>
      </dsp:txBody>
      <dsp:txXfrm>
        <a:off x="9108790" y="3966202"/>
        <a:ext cx="195070" cy="195595"/>
      </dsp:txXfrm>
    </dsp:sp>
    <dsp:sp modelId="{E77734B6-CC18-4052-9F90-309EB3C6FD47}">
      <dsp:nvSpPr>
        <dsp:cNvPr id="0" name=""/>
        <dsp:cNvSpPr/>
      </dsp:nvSpPr>
      <dsp:spPr>
        <a:xfrm>
          <a:off x="9503137" y="3040210"/>
          <a:ext cx="1762586" cy="2047579"/>
        </a:xfrm>
        <a:prstGeom prst="roundRect">
          <a:avLst>
            <a:gd name="adj" fmla="val 10000"/>
          </a:avLst>
        </a:prstGeom>
        <a:solidFill>
          <a:schemeClr val="accent3">
            <a:hueOff val="13055"/>
            <a:satOff val="-14628"/>
            <a:lumOff val="-145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s-ES" sz="2300" kern="1200" dirty="0">
              <a:latin typeface="OpenSans"/>
            </a:rPr>
            <a:t>Preselection </a:t>
          </a:r>
          <a:r>
            <a:rPr lang="es-ES" sz="2400" kern="1200" dirty="0">
              <a:latin typeface="OpenSans"/>
            </a:rPr>
            <a:t>&amp; verification</a:t>
          </a:r>
        </a:p>
      </dsp:txBody>
      <dsp:txXfrm>
        <a:off x="9554761" y="3091834"/>
        <a:ext cx="1659338" cy="1944331"/>
      </dsp:txXfrm>
    </dsp:sp>
    <dsp:sp modelId="{3464398A-639D-47CF-B943-315C353A4AD4}">
      <dsp:nvSpPr>
        <dsp:cNvPr id="0" name=""/>
        <dsp:cNvSpPr/>
      </dsp:nvSpPr>
      <dsp:spPr>
        <a:xfrm>
          <a:off x="11397173" y="3901003"/>
          <a:ext cx="278671" cy="325993"/>
        </a:xfrm>
        <a:prstGeom prst="rightArrow">
          <a:avLst>
            <a:gd name="adj1" fmla="val 60000"/>
            <a:gd name="adj2" fmla="val 50000"/>
          </a:avLst>
        </a:prstGeom>
        <a:solidFill>
          <a:schemeClr val="accent3">
            <a:hueOff val="15231"/>
            <a:satOff val="-17066"/>
            <a:lumOff val="-1699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ES" sz="1400" kern="1200" dirty="0">
            <a:latin typeface="OpenSans"/>
          </a:endParaRPr>
        </a:p>
      </dsp:txBody>
      <dsp:txXfrm>
        <a:off x="11397173" y="3966202"/>
        <a:ext cx="195070" cy="195595"/>
      </dsp:txXfrm>
    </dsp:sp>
    <dsp:sp modelId="{7CAEAF23-5A4F-4FD2-86AF-91F074737782}">
      <dsp:nvSpPr>
        <dsp:cNvPr id="0" name=""/>
        <dsp:cNvSpPr/>
      </dsp:nvSpPr>
      <dsp:spPr>
        <a:xfrm>
          <a:off x="11791520" y="3040210"/>
          <a:ext cx="1678419" cy="2047579"/>
        </a:xfrm>
        <a:prstGeom prst="roundRect">
          <a:avLst>
            <a:gd name="adj" fmla="val 10000"/>
          </a:avLst>
        </a:prstGeom>
        <a:solidFill>
          <a:schemeClr val="accent3">
            <a:hueOff val="16319"/>
            <a:satOff val="-18285"/>
            <a:lumOff val="-1820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kern="1200" dirty="0">
              <a:latin typeface="OpenSans"/>
            </a:rPr>
            <a:t>Publication of provisional list</a:t>
          </a:r>
        </a:p>
      </dsp:txBody>
      <dsp:txXfrm>
        <a:off x="11840679" y="3089369"/>
        <a:ext cx="1580101" cy="1949261"/>
      </dsp:txXfrm>
    </dsp:sp>
    <dsp:sp modelId="{9F04900B-D063-403E-9025-B0444CAA5E32}">
      <dsp:nvSpPr>
        <dsp:cNvPr id="0" name=""/>
        <dsp:cNvSpPr/>
      </dsp:nvSpPr>
      <dsp:spPr>
        <a:xfrm>
          <a:off x="13601389" y="3901003"/>
          <a:ext cx="278671" cy="325993"/>
        </a:xfrm>
        <a:prstGeom prst="rightArrow">
          <a:avLst>
            <a:gd name="adj1" fmla="val 60000"/>
            <a:gd name="adj2" fmla="val 50000"/>
          </a:avLst>
        </a:prstGeom>
        <a:solidFill>
          <a:schemeClr val="accent3">
            <a:hueOff val="19038"/>
            <a:satOff val="-21332"/>
            <a:lumOff val="-2124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ES" sz="1400" kern="1200" dirty="0">
            <a:latin typeface="OpenSans"/>
          </a:endParaRPr>
        </a:p>
      </dsp:txBody>
      <dsp:txXfrm>
        <a:off x="13601389" y="3966202"/>
        <a:ext cx="195070" cy="195595"/>
      </dsp:txXfrm>
    </dsp:sp>
    <dsp:sp modelId="{D5A146B7-2A5B-43DF-ADBE-4220155158DA}">
      <dsp:nvSpPr>
        <dsp:cNvPr id="0" name=""/>
        <dsp:cNvSpPr/>
      </dsp:nvSpPr>
      <dsp:spPr>
        <a:xfrm>
          <a:off x="13995736" y="3040210"/>
          <a:ext cx="1535087" cy="2047579"/>
        </a:xfrm>
        <a:prstGeom prst="roundRect">
          <a:avLst>
            <a:gd name="adj" fmla="val 10000"/>
          </a:avLst>
        </a:prstGeom>
        <a:solidFill>
          <a:schemeClr val="accent3">
            <a:hueOff val="19582"/>
            <a:satOff val="-21942"/>
            <a:lumOff val="-218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kern="1200" dirty="0">
              <a:latin typeface="OpenSans"/>
            </a:rPr>
            <a:t>Feedback and complaing period</a:t>
          </a:r>
        </a:p>
      </dsp:txBody>
      <dsp:txXfrm>
        <a:off x="14040697" y="3085171"/>
        <a:ext cx="1445165" cy="1957657"/>
      </dsp:txXfrm>
    </dsp:sp>
    <dsp:sp modelId="{E348101A-56AD-4D3A-B0F3-506C86EC6372}">
      <dsp:nvSpPr>
        <dsp:cNvPr id="0" name=""/>
        <dsp:cNvSpPr/>
      </dsp:nvSpPr>
      <dsp:spPr>
        <a:xfrm>
          <a:off x="15662273" y="3901003"/>
          <a:ext cx="278671" cy="325993"/>
        </a:xfrm>
        <a:prstGeom prst="rightArrow">
          <a:avLst>
            <a:gd name="adj1" fmla="val 60000"/>
            <a:gd name="adj2" fmla="val 50000"/>
          </a:avLst>
        </a:prstGeom>
        <a:solidFill>
          <a:schemeClr val="accent3">
            <a:hueOff val="22846"/>
            <a:satOff val="-25599"/>
            <a:lumOff val="-2548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ES" sz="1400" kern="1200" dirty="0">
            <a:latin typeface="OpenSans"/>
          </a:endParaRPr>
        </a:p>
      </dsp:txBody>
      <dsp:txXfrm>
        <a:off x="15662273" y="3966202"/>
        <a:ext cx="195070" cy="195595"/>
      </dsp:txXfrm>
    </dsp:sp>
    <dsp:sp modelId="{B011AE48-872E-4A7C-90F1-AC0000098190}">
      <dsp:nvSpPr>
        <dsp:cNvPr id="0" name=""/>
        <dsp:cNvSpPr/>
      </dsp:nvSpPr>
      <dsp:spPr>
        <a:xfrm>
          <a:off x="16056620" y="3040210"/>
          <a:ext cx="1808239" cy="2047579"/>
        </a:xfrm>
        <a:prstGeom prst="roundRect">
          <a:avLst>
            <a:gd name="adj" fmla="val 10000"/>
          </a:avLst>
        </a:prstGeom>
        <a:solidFill>
          <a:schemeClr val="accent3">
            <a:hueOff val="22846"/>
            <a:satOff val="-25599"/>
            <a:lumOff val="-254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ES" sz="2400" kern="1200" dirty="0">
              <a:latin typeface="OpenSans"/>
            </a:rPr>
            <a:t>Publication of final list</a:t>
          </a:r>
        </a:p>
      </dsp:txBody>
      <dsp:txXfrm>
        <a:off x="16109582" y="3093172"/>
        <a:ext cx="1702315" cy="1941655"/>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0" name="Shape 510"/>
          <p:cNvSpPr>
            <a:spLocks noGrp="1" noRot="1" noChangeAspect="1"/>
          </p:cNvSpPr>
          <p:nvPr>
            <p:ph type="sldImg"/>
          </p:nvPr>
        </p:nvSpPr>
        <p:spPr>
          <a:xfrm>
            <a:off x="142875" y="768350"/>
            <a:ext cx="6818313" cy="3836988"/>
          </a:xfrm>
          <a:prstGeom prst="rect">
            <a:avLst/>
          </a:prstGeom>
        </p:spPr>
        <p:txBody>
          <a:bodyPr lIns="99075" tIns="49538" rIns="99075" bIns="49538"/>
          <a:lstStyle/>
          <a:p>
            <a:endParaRPr dirty="0"/>
          </a:p>
        </p:txBody>
      </p:sp>
      <p:sp>
        <p:nvSpPr>
          <p:cNvPr id="511" name="Shape 511"/>
          <p:cNvSpPr>
            <a:spLocks noGrp="1"/>
          </p:cNvSpPr>
          <p:nvPr>
            <p:ph type="body" sz="quarter" idx="1"/>
          </p:nvPr>
        </p:nvSpPr>
        <p:spPr>
          <a:xfrm>
            <a:off x="947209" y="4861441"/>
            <a:ext cx="5209646" cy="4605576"/>
          </a:xfrm>
          <a:prstGeom prst="rect">
            <a:avLst/>
          </a:prstGeom>
        </p:spPr>
        <p:txBody>
          <a:bodyPr lIns="99075" tIns="49538" rIns="99075" bIns="49538"/>
          <a:lstStyle/>
          <a:p>
            <a:endParaRPr/>
          </a:p>
        </p:txBody>
      </p:sp>
    </p:spTree>
  </p:cSld>
  <p:clrMap bg1="lt1" tx1="dk1" bg2="lt2" tx2="dk2" accent1="accent1" accent2="accent2" accent3="accent3" accent4="accent4" accent5="accent5" accent6="accent6" hlink="hlink" folHlink="folHlink"/>
  <p:notesStyle>
    <a:lvl1pPr latinLnBrk="0">
      <a:spcBef>
        <a:spcPts val="600"/>
      </a:spcBef>
      <a:defRPr>
        <a:latin typeface="+mn-lt"/>
        <a:ea typeface="+mn-ea"/>
        <a:cs typeface="+mn-cs"/>
        <a:sym typeface="Calibri"/>
      </a:defRPr>
    </a:lvl1pPr>
    <a:lvl2pPr indent="228600" latinLnBrk="0">
      <a:spcBef>
        <a:spcPts val="600"/>
      </a:spcBef>
      <a:defRPr>
        <a:latin typeface="+mn-lt"/>
        <a:ea typeface="+mn-ea"/>
        <a:cs typeface="+mn-cs"/>
        <a:sym typeface="Calibri"/>
      </a:defRPr>
    </a:lvl2pPr>
    <a:lvl3pPr indent="457200" latinLnBrk="0">
      <a:spcBef>
        <a:spcPts val="600"/>
      </a:spcBef>
      <a:defRPr>
        <a:latin typeface="+mn-lt"/>
        <a:ea typeface="+mn-ea"/>
        <a:cs typeface="+mn-cs"/>
        <a:sym typeface="Calibri"/>
      </a:defRPr>
    </a:lvl3pPr>
    <a:lvl4pPr indent="685800" latinLnBrk="0">
      <a:spcBef>
        <a:spcPts val="600"/>
      </a:spcBef>
      <a:defRPr>
        <a:latin typeface="+mn-lt"/>
        <a:ea typeface="+mn-ea"/>
        <a:cs typeface="+mn-cs"/>
        <a:sym typeface="Calibri"/>
      </a:defRPr>
    </a:lvl4pPr>
    <a:lvl5pPr indent="914400" latinLnBrk="0">
      <a:spcBef>
        <a:spcPts val="600"/>
      </a:spcBef>
      <a:defRPr>
        <a:latin typeface="+mn-lt"/>
        <a:ea typeface="+mn-ea"/>
        <a:cs typeface="+mn-cs"/>
        <a:sym typeface="Calibri"/>
      </a:defRPr>
    </a:lvl5pPr>
    <a:lvl6pPr indent="1143000" latinLnBrk="0">
      <a:spcBef>
        <a:spcPts val="600"/>
      </a:spcBef>
      <a:defRPr>
        <a:latin typeface="+mn-lt"/>
        <a:ea typeface="+mn-ea"/>
        <a:cs typeface="+mn-cs"/>
        <a:sym typeface="Calibri"/>
      </a:defRPr>
    </a:lvl6pPr>
    <a:lvl7pPr indent="1371600" latinLnBrk="0">
      <a:spcBef>
        <a:spcPts val="600"/>
      </a:spcBef>
      <a:defRPr>
        <a:latin typeface="+mn-lt"/>
        <a:ea typeface="+mn-ea"/>
        <a:cs typeface="+mn-cs"/>
        <a:sym typeface="Calibri"/>
      </a:defRPr>
    </a:lvl7pPr>
    <a:lvl8pPr indent="1600200" latinLnBrk="0">
      <a:spcBef>
        <a:spcPts val="600"/>
      </a:spcBef>
      <a:defRPr>
        <a:latin typeface="+mn-lt"/>
        <a:ea typeface="+mn-ea"/>
        <a:cs typeface="+mn-cs"/>
        <a:sym typeface="Calibri"/>
      </a:defRPr>
    </a:lvl8pPr>
    <a:lvl9pPr indent="1828800" latinLnBrk="0">
      <a:spcBef>
        <a:spcPts val="600"/>
      </a:spcBef>
      <a:defRPr>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2875" y="768350"/>
            <a:ext cx="6818313" cy="3836988"/>
          </a:xfrm>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278987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r>
              <a:rPr lang="en-US" sz="900" dirty="0">
                <a:ea typeface="Open Sans" panose="020B0606030504020204" pitchFamily="34" charset="0"/>
                <a:cs typeface="Open Sans" panose="020B0606030504020204" pitchFamily="34" charset="0"/>
              </a:rPr>
              <a:t>Support to target population to re-start or create their own business can be categorized in three groups: 1) training, advice and mentoring, 2) financial support, and 3) other support like the organization of activities to promote networking or to give visibility to the new micro business.</a:t>
            </a:r>
          </a:p>
          <a:p>
            <a:pPr defTabSz="990752">
              <a:spcBef>
                <a:spcPts val="650"/>
              </a:spcBef>
              <a:defRPr/>
            </a:pPr>
            <a:r>
              <a:rPr lang="en-US" sz="900" dirty="0">
                <a:ea typeface="Open Sans" panose="020B0606030504020204" pitchFamily="34" charset="0"/>
                <a:cs typeface="Open Sans" panose="020B0606030504020204" pitchFamily="34" charset="0"/>
              </a:rPr>
              <a:t>There are two key determinants to develop a successful micro business: the </a:t>
            </a:r>
            <a:r>
              <a:rPr lang="en-US" sz="900" b="1" dirty="0">
                <a:ea typeface="Open Sans" panose="020B0606030504020204" pitchFamily="34" charset="0"/>
                <a:cs typeface="Open Sans" panose="020B0606030504020204" pitchFamily="34" charset="0"/>
              </a:rPr>
              <a:t>business plan </a:t>
            </a:r>
            <a:r>
              <a:rPr lang="en-US" sz="900" dirty="0">
                <a:ea typeface="Open Sans" panose="020B0606030504020204" pitchFamily="34" charset="0"/>
                <a:cs typeface="Open Sans" panose="020B0606030504020204" pitchFamily="34" charset="0"/>
              </a:rPr>
              <a:t>and the </a:t>
            </a:r>
            <a:r>
              <a:rPr lang="en-US" sz="900" b="1" dirty="0">
                <a:ea typeface="Open Sans" panose="020B0606030504020204" pitchFamily="34" charset="0"/>
                <a:cs typeface="Open Sans" panose="020B0606030504020204" pitchFamily="34" charset="0"/>
              </a:rPr>
              <a:t>appropriate management of the business</a:t>
            </a:r>
            <a:r>
              <a:rPr lang="en-US" sz="900" dirty="0">
                <a:ea typeface="Open Sans" panose="020B0606030504020204" pitchFamily="34" charset="0"/>
                <a:cs typeface="Open Sans" panose="020B0606030504020204" pitchFamily="34" charset="0"/>
              </a:rPr>
              <a:t>. </a:t>
            </a:r>
          </a:p>
          <a:p>
            <a:pPr marL="0" marR="0" lvl="0" indent="0" defTabSz="990752" eaLnBrk="1" fontAlgn="auto" latinLnBrk="0" hangingPunct="1">
              <a:lnSpc>
                <a:spcPct val="100000"/>
              </a:lnSpc>
              <a:spcBef>
                <a:spcPts val="650"/>
              </a:spcBef>
              <a:spcAft>
                <a:spcPts val="0"/>
              </a:spcAft>
              <a:buClrTx/>
              <a:buSzTx/>
              <a:buFontTx/>
              <a:buNone/>
              <a:tabLst/>
              <a:defRPr/>
            </a:pPr>
            <a:r>
              <a:rPr lang="en-US" sz="900" dirty="0">
                <a:ea typeface="Open Sans" panose="020B0606030504020204" pitchFamily="34" charset="0"/>
                <a:cs typeface="Open Sans" panose="020B0606030504020204" pitchFamily="34" charset="0"/>
              </a:rPr>
              <a:t>Business skills training can support beneficiaries to plan and run their businesses. Once the selection of beneficiaries is completed, next step is to help them to develop their business idea and business plan, as well as training them in basic aspects of business management and reinforcing or upgrading technical competencies. This stage includes guidance and tools to coach beneficiaries in business plan development, and advice on legal requirements to establish the micro business. </a:t>
            </a:r>
          </a:p>
          <a:p>
            <a:pPr defTabSz="990752">
              <a:spcBef>
                <a:spcPts val="650"/>
              </a:spcBef>
              <a:defRPr/>
            </a:pPr>
            <a:r>
              <a:rPr lang="en-US" sz="900" dirty="0">
                <a:ea typeface="Open Sans" panose="020B0606030504020204" pitchFamily="34" charset="0"/>
                <a:cs typeface="Open Sans" panose="020B0606030504020204" pitchFamily="34" charset="0"/>
              </a:rPr>
              <a:t>The decision of whether to outsource the training or keep it in-house, will depend on many factors, including the number of beneficiaries, the profiles of the Activation Points project team (if they have the skills or if they have been trained), the availability of specialised training institutions in the area, etc. The duration and depth of these trainings will depend on the profile of the beneficiaries and the type of micro business to be supported, amongst other factors. In general, it is recommended to implement courses of basic notions and subsequent coaching or accompaniment by the programme team rather than long training sessions with complex content. In any case, the team needs to be clear about the minimum content that should be included.</a:t>
            </a:r>
          </a:p>
          <a:p>
            <a:pPr defTabSz="990752">
              <a:spcBef>
                <a:spcPts val="650"/>
              </a:spcBef>
              <a:defRPr/>
            </a:pPr>
            <a:r>
              <a:rPr lang="en-US" sz="900" dirty="0">
                <a:ea typeface="Open Sans" panose="020B0606030504020204" pitchFamily="34" charset="0"/>
                <a:cs typeface="Open Sans" panose="020B0606030504020204" pitchFamily="34" charset="0"/>
              </a:rPr>
              <a:t>After the training, viable micro business will be invited to apply to start-up grants, which may be in cash or in-kind. </a:t>
            </a:r>
          </a:p>
          <a:p>
            <a:pPr defTabSz="990752">
              <a:spcBef>
                <a:spcPts val="650"/>
              </a:spcBef>
              <a:defRPr/>
            </a:pPr>
            <a:r>
              <a:rPr lang="en-US" sz="900" dirty="0">
                <a:ea typeface="Open Sans" panose="020B0606030504020204" pitchFamily="34" charset="0"/>
                <a:cs typeface="Open Sans" panose="020B0606030504020204" pitchFamily="34" charset="0"/>
              </a:rPr>
              <a:t>As complementary activities Activation Points must consider the relationship of the new micro business supported with the market, both with customers and the competition. Market</a:t>
            </a:r>
          </a:p>
          <a:p>
            <a:pPr defTabSz="990752">
              <a:spcBef>
                <a:spcPts val="650"/>
              </a:spcBef>
              <a:defRPr/>
            </a:pPr>
            <a:r>
              <a:rPr lang="en-US" sz="900" dirty="0">
                <a:ea typeface="Open Sans" panose="020B0606030504020204" pitchFamily="34" charset="0"/>
                <a:cs typeface="Open Sans" panose="020B0606030504020204" pitchFamily="34" charset="0"/>
              </a:rPr>
              <a:t>linkages and networking activities will be considered in this stage.</a:t>
            </a:r>
          </a:p>
          <a:p>
            <a:pPr defTabSz="990752">
              <a:spcBef>
                <a:spcPts val="650"/>
              </a:spcBef>
              <a:defRPr/>
            </a:pPr>
            <a:r>
              <a:rPr lang="en-US" sz="900" dirty="0">
                <a:ea typeface="Open Sans" panose="020B0606030504020204" pitchFamily="34" charset="0"/>
                <a:cs typeface="Open Sans" panose="020B0606030504020204" pitchFamily="34" charset="0"/>
              </a:rPr>
              <a:t>Also relevant is to support the new micro business on their journey to resilience, including contingency planning. Micro business owners are often unaware of the risks to their business activities and do not have access to information that may help them prepare for potential risks. The main factors that hinder contingency planning are lack of awareness, information and tools or technology to prepare the contingency plans.</a:t>
            </a:r>
          </a:p>
        </p:txBody>
      </p:sp>
    </p:spTree>
    <p:extLst>
      <p:ext uri="{BB962C8B-B14F-4D97-AF65-F5344CB8AC3E}">
        <p14:creationId xmlns:p14="http://schemas.microsoft.com/office/powerpoint/2010/main" val="7937008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At the first coordination meeting in Vinnytsia, the Activation Points teams were already informed about the need to identify a </a:t>
            </a:r>
            <a:r>
              <a:rPr lang="en-US" sz="900" b="1" dirty="0">
                <a:ea typeface="Open Sans" panose="020B0606030504020204" pitchFamily="34" charset="0"/>
                <a:cs typeface="Open Sans" panose="020B0606030504020204" pitchFamily="34" charset="0"/>
              </a:rPr>
              <a:t>local partner </a:t>
            </a:r>
            <a:r>
              <a:rPr lang="en-US" sz="900" dirty="0">
                <a:ea typeface="Open Sans" panose="020B0606030504020204" pitchFamily="34" charset="0"/>
                <a:cs typeface="Open Sans" panose="020B0606030504020204" pitchFamily="34" charset="0"/>
              </a:rPr>
              <a:t>(e.g. Regional/ City Employment Service) that could provide training and advice to persons with a micro-business idea to create their business plan and receive training on several topics for the appropriate management of the business (e.g. accounting, marketing, etc.). Once identified, the Activation Point will reach an </a:t>
            </a:r>
            <a:r>
              <a:rPr lang="en-US" sz="900" b="1" dirty="0">
                <a:ea typeface="Open Sans" panose="020B0606030504020204" pitchFamily="34" charset="0"/>
                <a:cs typeface="Open Sans" panose="020B0606030504020204" pitchFamily="34" charset="0"/>
              </a:rPr>
              <a:t>agreement</a:t>
            </a:r>
            <a:r>
              <a:rPr lang="en-US" sz="900" dirty="0">
                <a:ea typeface="Open Sans" panose="020B0606030504020204" pitchFamily="34" charset="0"/>
                <a:cs typeface="Open Sans" panose="020B0606030504020204" pitchFamily="34" charset="0"/>
              </a:rPr>
              <a:t> with the local partner that clearly includes the establishment of a </a:t>
            </a:r>
            <a:r>
              <a:rPr lang="en-US" sz="900" b="1" dirty="0">
                <a:ea typeface="Open Sans" panose="020B0606030504020204" pitchFamily="34" charset="0"/>
                <a:cs typeface="Open Sans" panose="020B0606030504020204" pitchFamily="34" charset="0"/>
              </a:rPr>
              <a:t>coordination mechanism </a:t>
            </a:r>
            <a:r>
              <a:rPr lang="en-US" sz="900" dirty="0">
                <a:ea typeface="Open Sans" panose="020B0606030504020204" pitchFamily="34" charset="0"/>
                <a:cs typeface="Open Sans" panose="020B0606030504020204" pitchFamily="34" charset="0"/>
              </a:rPr>
              <a:t>that allows the Activation Point team to monitor the progress of the person in the process. </a:t>
            </a:r>
          </a:p>
          <a:p>
            <a:pPr defTabSz="990752">
              <a:spcBef>
                <a:spcPts val="650"/>
              </a:spcBef>
              <a:defRPr/>
            </a:pPr>
            <a:r>
              <a:rPr lang="en-US" sz="900" dirty="0">
                <a:ea typeface="Open Sans" panose="020B0606030504020204" pitchFamily="34" charset="0"/>
                <a:cs typeface="Open Sans" panose="020B0606030504020204" pitchFamily="34" charset="0"/>
              </a:rPr>
              <a:t>In the first quarter of 2024 the Activation Points team will be </a:t>
            </a:r>
            <a:r>
              <a:rPr lang="en-US" sz="900" b="1" dirty="0">
                <a:ea typeface="Open Sans" panose="020B0606030504020204" pitchFamily="34" charset="0"/>
                <a:cs typeface="Open Sans" panose="020B0606030504020204" pitchFamily="34" charset="0"/>
              </a:rPr>
              <a:t>trained on Micro Business support programming</a:t>
            </a:r>
            <a:r>
              <a:rPr lang="en-US" sz="900" dirty="0">
                <a:ea typeface="Open Sans" panose="020B0606030504020204" pitchFamily="34" charset="0"/>
                <a:cs typeface="Open Sans" panose="020B0606030504020204" pitchFamily="34" charset="0"/>
              </a:rPr>
              <a:t>. Once trained, the team will decide whether they will provide from that moment on the </a:t>
            </a:r>
            <a:r>
              <a:rPr lang="en-US" sz="900" i="1" dirty="0">
                <a:ea typeface="Open Sans" panose="020B0606030504020204" pitchFamily="34" charset="0"/>
                <a:cs typeface="Open Sans" panose="020B0606030504020204" pitchFamily="34" charset="0"/>
              </a:rPr>
              <a:t>‘full pack’ </a:t>
            </a:r>
            <a:r>
              <a:rPr lang="en-US" sz="900" dirty="0">
                <a:ea typeface="Open Sans" panose="020B0606030504020204" pitchFamily="34" charset="0"/>
                <a:cs typeface="Open Sans" panose="020B0606030504020204" pitchFamily="34" charset="0"/>
              </a:rPr>
              <a:t>support including training, advice, mentoring and financial assistance, or they prefer to continue referring persons with a micro-business idea to their local partner.</a:t>
            </a:r>
          </a:p>
          <a:p>
            <a:pPr defTabSz="990752">
              <a:spcBef>
                <a:spcPts val="650"/>
              </a:spcBef>
              <a:defRPr/>
            </a:pPr>
            <a:r>
              <a:rPr lang="en-US" sz="900" dirty="0">
                <a:ea typeface="Open Sans" panose="020B0606030504020204" pitchFamily="34" charset="0"/>
                <a:cs typeface="Open Sans" panose="020B0606030504020204" pitchFamily="34" charset="0"/>
              </a:rPr>
              <a:t>The budget allocated for support to micro business will be delivered in </a:t>
            </a:r>
            <a:r>
              <a:rPr lang="en-US" sz="900" b="1" dirty="0">
                <a:ea typeface="Open Sans" panose="020B0606030504020204" pitchFamily="34" charset="0"/>
                <a:cs typeface="Open Sans" panose="020B0606030504020204" pitchFamily="34" charset="0"/>
              </a:rPr>
              <a:t>two calls for applications</a:t>
            </a:r>
            <a:r>
              <a:rPr lang="en-US" sz="900" dirty="0">
                <a:ea typeface="Open Sans" panose="020B0606030504020204" pitchFamily="34" charset="0"/>
                <a:cs typeface="Open Sans" panose="020B0606030504020204" pitchFamily="34" charset="0"/>
              </a:rPr>
              <a:t>: the first one between February and April 2024 and the second one between September and November 2024. Persons who were referred to the local partner for advice and training will receive information about the launch of the call and invited to submit their proposal, if they meet the selection criteria.</a:t>
            </a:r>
          </a:p>
          <a:p>
            <a:pPr defTabSz="990752">
              <a:spcBef>
                <a:spcPts val="650"/>
              </a:spcBef>
              <a:defRPr/>
            </a:pPr>
            <a:r>
              <a:rPr lang="en-US" sz="900" dirty="0">
                <a:ea typeface="Open Sans" panose="020B0606030504020204" pitchFamily="34" charset="0"/>
                <a:cs typeface="Open Sans" panose="020B0606030504020204" pitchFamily="34" charset="0"/>
              </a:rPr>
              <a:t>With the aim of supporting the new micro business created, the Activation Point team can organize promotion events to help them with networking and visibility.</a:t>
            </a:r>
          </a:p>
          <a:p>
            <a:pPr defTabSz="990752">
              <a:spcBef>
                <a:spcPts val="650"/>
              </a:spcBef>
              <a:defRPr/>
            </a:pPr>
            <a:endParaRPr lang="en-US" sz="900" dirty="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808800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r>
              <a:rPr lang="en-US" sz="900" b="1" dirty="0">
                <a:ea typeface="Open Sans" panose="020B0606030504020204" pitchFamily="34" charset="0"/>
                <a:cs typeface="Open Sans" panose="020B0606030504020204" pitchFamily="34" charset="0"/>
              </a:rPr>
              <a:t>SELF-TARGETING SELECTION MECHANISM</a:t>
            </a:r>
          </a:p>
          <a:p>
            <a:pPr defTabSz="990752">
              <a:spcBef>
                <a:spcPts val="650"/>
              </a:spcBef>
              <a:defRPr/>
            </a:pPr>
            <a:r>
              <a:rPr lang="en-US" sz="900" dirty="0">
                <a:ea typeface="Open Sans" panose="020B0606030504020204" pitchFamily="34" charset="0"/>
                <a:cs typeface="Open Sans" panose="020B0606030504020204" pitchFamily="34" charset="0"/>
              </a:rPr>
              <a:t>For the selection of beneficiaries of the micro grant support, Activation Points will establish a self-targeting selection mechanism.</a:t>
            </a:r>
          </a:p>
          <a:p>
            <a:pPr defTabSz="990752">
              <a:spcBef>
                <a:spcPts val="650"/>
              </a:spcBef>
              <a:defRPr/>
            </a:pPr>
            <a:r>
              <a:rPr lang="en-US" sz="900" dirty="0">
                <a:ea typeface="Open Sans" panose="020B0606030504020204" pitchFamily="34" charset="0"/>
                <a:cs typeface="Open Sans" panose="020B0606030504020204" pitchFamily="34" charset="0"/>
              </a:rPr>
              <a:t>The target population voluntarily applies to receive the support based on specific eligibility and weighting criteria set in a </a:t>
            </a:r>
            <a:r>
              <a:rPr lang="en-US" sz="900" b="1" dirty="0">
                <a:ea typeface="Open Sans" panose="020B0606030504020204" pitchFamily="34" charset="0"/>
                <a:cs typeface="Open Sans" panose="020B0606030504020204" pitchFamily="34" charset="0"/>
              </a:rPr>
              <a:t>call for applications</a:t>
            </a:r>
            <a:r>
              <a:rPr lang="en-US" sz="900" dirty="0">
                <a:ea typeface="Open Sans" panose="020B0606030504020204" pitchFamily="34" charset="0"/>
                <a:cs typeface="Open Sans" panose="020B0606030504020204" pitchFamily="34" charset="0"/>
              </a:rPr>
              <a:t>. The slide shows the main steps to be followed:</a:t>
            </a:r>
          </a:p>
          <a:p>
            <a:pPr marL="228600" indent="-228600" defTabSz="990752">
              <a:spcBef>
                <a:spcPts val="650"/>
              </a:spcBef>
              <a:buFont typeface="+mj-lt"/>
              <a:buAutoNum type="arabicPeriod"/>
              <a:defRPr/>
            </a:pPr>
            <a:r>
              <a:rPr lang="en-US" sz="900" dirty="0">
                <a:ea typeface="Open Sans" panose="020B0606030504020204" pitchFamily="34" charset="0"/>
                <a:cs typeface="Open Sans" panose="020B0606030504020204" pitchFamily="34" charset="0"/>
              </a:rPr>
              <a:t>Establish </a:t>
            </a:r>
            <a:r>
              <a:rPr lang="en-US" sz="900" b="1" dirty="0">
                <a:ea typeface="Open Sans" panose="020B0606030504020204" pitchFamily="34" charset="0"/>
                <a:cs typeface="Open Sans" panose="020B0606030504020204" pitchFamily="34" charset="0"/>
              </a:rPr>
              <a:t>beneficiary eligibility </a:t>
            </a:r>
            <a:r>
              <a:rPr lang="en-US" sz="900" dirty="0">
                <a:ea typeface="Open Sans" panose="020B0606030504020204" pitchFamily="34" charset="0"/>
                <a:cs typeface="Open Sans" panose="020B0606030504020204" pitchFamily="34" charset="0"/>
              </a:rPr>
              <a:t>and weighting criteria (if possible, in accordance with local authorities and beneficiaries), e.g. vulnerability, motivation, skills and experience, suitability, etc. </a:t>
            </a:r>
          </a:p>
          <a:p>
            <a:pPr marL="228600" indent="-228600" defTabSz="990752">
              <a:spcBef>
                <a:spcPts val="650"/>
              </a:spcBef>
              <a:buFont typeface="+mj-lt"/>
              <a:buAutoNum type="arabicPeriod"/>
              <a:defRPr/>
            </a:pPr>
            <a:r>
              <a:rPr lang="en-US" sz="900" dirty="0">
                <a:ea typeface="Open Sans" panose="020B0606030504020204" pitchFamily="34" charset="0"/>
                <a:cs typeface="Open Sans" panose="020B0606030504020204" pitchFamily="34" charset="0"/>
              </a:rPr>
              <a:t>Develop the </a:t>
            </a:r>
            <a:r>
              <a:rPr lang="en-US" sz="900" b="1" dirty="0">
                <a:ea typeface="Open Sans" panose="020B0606030504020204" pitchFamily="34" charset="0"/>
                <a:cs typeface="Open Sans" panose="020B0606030504020204" pitchFamily="34" charset="0"/>
              </a:rPr>
              <a:t>terms and conditions for submitting proposals </a:t>
            </a:r>
            <a:r>
              <a:rPr lang="en-US" sz="900" dirty="0">
                <a:ea typeface="Open Sans" panose="020B0606030504020204" pitchFamily="34" charset="0"/>
                <a:cs typeface="Open Sans" panose="020B0606030504020204" pitchFamily="34" charset="0"/>
              </a:rPr>
              <a:t>and a suitable application form, considering language, modality, literacy levels etc.</a:t>
            </a:r>
          </a:p>
          <a:p>
            <a:pPr marL="228600" indent="-228600" defTabSz="990752">
              <a:spcBef>
                <a:spcPts val="650"/>
              </a:spcBef>
              <a:buFont typeface="+mj-lt"/>
              <a:buAutoNum type="arabicPeriod"/>
              <a:defRPr/>
            </a:pPr>
            <a:r>
              <a:rPr lang="en-US" sz="900" b="1" dirty="0">
                <a:ea typeface="Open Sans" panose="020B0606030504020204" pitchFamily="34" charset="0"/>
                <a:cs typeface="Open Sans" panose="020B0606030504020204" pitchFamily="34" charset="0"/>
              </a:rPr>
              <a:t>Launch a call for applications</a:t>
            </a:r>
            <a:r>
              <a:rPr lang="en-US" sz="900" dirty="0">
                <a:ea typeface="Open Sans" panose="020B0606030504020204" pitchFamily="34" charset="0"/>
                <a:cs typeface="Open Sans" panose="020B0606030504020204" pitchFamily="34" charset="0"/>
              </a:rPr>
              <a:t>.</a:t>
            </a:r>
          </a:p>
          <a:p>
            <a:pPr marL="228600" indent="-228600" defTabSz="990752">
              <a:spcBef>
                <a:spcPts val="650"/>
              </a:spcBef>
              <a:buFont typeface="+mj-lt"/>
              <a:buAutoNum type="arabicPeriod"/>
              <a:defRPr/>
            </a:pPr>
            <a:r>
              <a:rPr lang="en-US" sz="900" b="1" dirty="0">
                <a:ea typeface="Open Sans" panose="020B0606030504020204" pitchFamily="34" charset="0"/>
                <a:cs typeface="Open Sans" panose="020B0606030504020204" pitchFamily="34" charset="0"/>
              </a:rPr>
              <a:t>Socialisation &amp; dissemination </a:t>
            </a:r>
            <a:r>
              <a:rPr lang="en-US" sz="900" dirty="0">
                <a:ea typeface="Open Sans" panose="020B0606030504020204" pitchFamily="34" charset="0"/>
                <a:cs typeface="Open Sans" panose="020B0606030504020204" pitchFamily="34" charset="0"/>
              </a:rPr>
              <a:t>of the terms and conditions for submitting proposals. It must be made clear to all potential beneficiaries that a selection process will take place and that applicants who do not meet the criteria will not be included in the programme.</a:t>
            </a:r>
          </a:p>
          <a:p>
            <a:pPr marL="228600" indent="-228600" defTabSz="990752">
              <a:spcBef>
                <a:spcPts val="650"/>
              </a:spcBef>
              <a:buFont typeface="+mj-lt"/>
              <a:buAutoNum type="arabicPeriod"/>
              <a:defRPr/>
            </a:pPr>
            <a:r>
              <a:rPr lang="en-US" sz="900" b="1" dirty="0">
                <a:ea typeface="Open Sans" panose="020B0606030504020204" pitchFamily="34" charset="0"/>
                <a:cs typeface="Open Sans" panose="020B0606030504020204" pitchFamily="34" charset="0"/>
              </a:rPr>
              <a:t>Submission of applications </a:t>
            </a:r>
            <a:r>
              <a:rPr lang="en-US" sz="900" dirty="0">
                <a:ea typeface="Open Sans" panose="020B0606030504020204" pitchFamily="34" charset="0"/>
                <a:cs typeface="Open Sans" panose="020B0606030504020204" pitchFamily="34" charset="0"/>
              </a:rPr>
              <a:t>by the potential beneficiaries.</a:t>
            </a:r>
          </a:p>
          <a:p>
            <a:pPr marL="228600" indent="-228600" defTabSz="990752">
              <a:spcBef>
                <a:spcPts val="650"/>
              </a:spcBef>
              <a:buFont typeface="+mj-lt"/>
              <a:buAutoNum type="arabicPeriod"/>
              <a:defRPr/>
            </a:pPr>
            <a:r>
              <a:rPr lang="en-US" sz="900" b="1" dirty="0">
                <a:ea typeface="Open Sans" panose="020B0606030504020204" pitchFamily="34" charset="0"/>
                <a:cs typeface="Open Sans" panose="020B0606030504020204" pitchFamily="34" charset="0"/>
              </a:rPr>
              <a:t>Preliminary verification </a:t>
            </a:r>
            <a:r>
              <a:rPr lang="en-US" sz="900" dirty="0">
                <a:ea typeface="Open Sans" panose="020B0606030504020204" pitchFamily="34" charset="0"/>
                <a:cs typeface="Open Sans" panose="020B0606030504020204" pitchFamily="34" charset="0"/>
              </a:rPr>
              <a:t>of the households who have submitted the application forms.</a:t>
            </a:r>
          </a:p>
          <a:p>
            <a:pPr marL="228600" indent="-228600" defTabSz="990752">
              <a:spcBef>
                <a:spcPts val="650"/>
              </a:spcBef>
              <a:buFont typeface="+mj-lt"/>
              <a:buAutoNum type="arabicPeriod"/>
              <a:defRPr/>
            </a:pPr>
            <a:r>
              <a:rPr lang="en-US" sz="900" b="1" dirty="0">
                <a:ea typeface="Open Sans" panose="020B0606030504020204" pitchFamily="34" charset="0"/>
                <a:cs typeface="Open Sans" panose="020B0606030504020204" pitchFamily="34" charset="0"/>
              </a:rPr>
              <a:t>Preselection &amp; verification</a:t>
            </a:r>
            <a:r>
              <a:rPr lang="en-US" sz="900" dirty="0">
                <a:ea typeface="Open Sans" panose="020B0606030504020204" pitchFamily="34" charset="0"/>
                <a:cs typeface="Open Sans" panose="020B0606030504020204" pitchFamily="34" charset="0"/>
              </a:rPr>
              <a:t>: Checking eligibility criteria and rating of proposals based on weighting criteria and household verification of the preselected beneficiaries. A </a:t>
            </a:r>
            <a:r>
              <a:rPr lang="en-US" sz="900" b="1" dirty="0">
                <a:ea typeface="Open Sans" panose="020B0606030504020204" pitchFamily="34" charset="0"/>
                <a:cs typeface="Open Sans" panose="020B0606030504020204" pitchFamily="34" charset="0"/>
              </a:rPr>
              <a:t>review committee </a:t>
            </a:r>
            <a:r>
              <a:rPr lang="en-US" sz="900" dirty="0">
                <a:ea typeface="Open Sans" panose="020B0606030504020204" pitchFamily="34" charset="0"/>
                <a:cs typeface="Open Sans" panose="020B0606030504020204" pitchFamily="34" charset="0"/>
              </a:rPr>
              <a:t>then meets to analyse the cases presented by the field team or officers who filled in the assessment forms to decide on the selection of businesses.</a:t>
            </a:r>
          </a:p>
          <a:p>
            <a:pPr marL="228600" indent="-228600" defTabSz="990752">
              <a:spcBef>
                <a:spcPts val="650"/>
              </a:spcBef>
              <a:buFont typeface="+mj-lt"/>
              <a:buAutoNum type="arabicPeriod"/>
              <a:defRPr/>
            </a:pPr>
            <a:r>
              <a:rPr lang="en-US" sz="900" dirty="0">
                <a:ea typeface="Open Sans" panose="020B0606030504020204" pitchFamily="34" charset="0"/>
                <a:cs typeface="Open Sans" panose="020B0606030504020204" pitchFamily="34" charset="0"/>
              </a:rPr>
              <a:t>Publication of the </a:t>
            </a:r>
            <a:r>
              <a:rPr lang="en-US" sz="900" b="1" dirty="0">
                <a:ea typeface="Open Sans" panose="020B0606030504020204" pitchFamily="34" charset="0"/>
                <a:cs typeface="Open Sans" panose="020B0606030504020204" pitchFamily="34" charset="0"/>
              </a:rPr>
              <a:t>provisional list</a:t>
            </a:r>
            <a:r>
              <a:rPr lang="en-US" sz="900" dirty="0">
                <a:ea typeface="Open Sans" panose="020B0606030504020204" pitchFamily="34" charset="0"/>
                <a:cs typeface="Open Sans" panose="020B0606030504020204" pitchFamily="34" charset="0"/>
              </a:rPr>
              <a:t>.</a:t>
            </a:r>
          </a:p>
          <a:p>
            <a:pPr marL="228600" indent="-228600" defTabSz="990752">
              <a:spcBef>
                <a:spcPts val="650"/>
              </a:spcBef>
              <a:buFont typeface="+mj-lt"/>
              <a:buAutoNum type="arabicPeriod"/>
              <a:defRPr/>
            </a:pPr>
            <a:r>
              <a:rPr lang="en-US" sz="900" b="1" dirty="0">
                <a:ea typeface="Open Sans" panose="020B0606030504020204" pitchFamily="34" charset="0"/>
                <a:cs typeface="Open Sans" panose="020B0606030504020204" pitchFamily="34" charset="0"/>
              </a:rPr>
              <a:t>Feedback and complaint period </a:t>
            </a:r>
            <a:r>
              <a:rPr lang="en-US" sz="900" dirty="0">
                <a:ea typeface="Open Sans" panose="020B0606030504020204" pitchFamily="34" charset="0"/>
                <a:cs typeface="Open Sans" panose="020B0606030504020204" pitchFamily="34" charset="0"/>
              </a:rPr>
              <a:t>and adjustments considering exclusion or inclusion errors.</a:t>
            </a:r>
          </a:p>
          <a:p>
            <a:pPr marL="228600" indent="-228600" defTabSz="990752">
              <a:spcBef>
                <a:spcPts val="650"/>
              </a:spcBef>
              <a:buFont typeface="+mj-lt"/>
              <a:buAutoNum type="arabicPeriod"/>
              <a:defRPr/>
            </a:pPr>
            <a:r>
              <a:rPr lang="en-US" sz="900" dirty="0">
                <a:ea typeface="Open Sans" panose="020B0606030504020204" pitchFamily="34" charset="0"/>
                <a:cs typeface="Open Sans" panose="020B0606030504020204" pitchFamily="34" charset="0"/>
              </a:rPr>
              <a:t>Publication of the </a:t>
            </a:r>
            <a:r>
              <a:rPr lang="en-US" sz="900" b="1" dirty="0">
                <a:ea typeface="Open Sans" panose="020B0606030504020204" pitchFamily="34" charset="0"/>
                <a:cs typeface="Open Sans" panose="020B0606030504020204" pitchFamily="34" charset="0"/>
              </a:rPr>
              <a:t>final list and communication to participants</a:t>
            </a:r>
            <a:r>
              <a:rPr lang="en-US" sz="900" dirty="0">
                <a:ea typeface="Open Sans" panose="020B0606030504020204" pitchFamily="34" charset="0"/>
                <a:cs typeface="Open Sans" panose="020B0606030504020204" pitchFamily="34" charset="0"/>
              </a:rPr>
              <a:t>.</a:t>
            </a:r>
          </a:p>
          <a:p>
            <a:pPr defTabSz="990752">
              <a:spcBef>
                <a:spcPts val="650"/>
              </a:spcBef>
              <a:defRPr/>
            </a:pPr>
            <a:r>
              <a:rPr lang="en-US" sz="900" dirty="0">
                <a:ea typeface="Open Sans" panose="020B0606030504020204" pitchFamily="34" charset="0"/>
                <a:cs typeface="Open Sans" panose="020B0606030504020204" pitchFamily="34" charset="0"/>
              </a:rPr>
              <a:t>After the selection of beneficiaries, a </a:t>
            </a:r>
            <a:r>
              <a:rPr lang="en-US" sz="900" b="1" dirty="0">
                <a:solidFill>
                  <a:srgbClr val="C00000"/>
                </a:solidFill>
                <a:ea typeface="Open Sans" panose="020B0606030504020204" pitchFamily="34" charset="0"/>
                <a:cs typeface="Open Sans" panose="020B0606030504020204" pitchFamily="34" charset="0"/>
              </a:rPr>
              <a:t>baseline survey </a:t>
            </a:r>
            <a:r>
              <a:rPr lang="en-US" sz="900" dirty="0">
                <a:ea typeface="Open Sans" panose="020B0606030504020204" pitchFamily="34" charset="0"/>
                <a:cs typeface="Open Sans" panose="020B0606030504020204" pitchFamily="34" charset="0"/>
              </a:rPr>
              <a:t>should be conducted to collect initial information for comparing during monitoring and to understand their profiles, identifying technical gaps, literacy</a:t>
            </a:r>
          </a:p>
        </p:txBody>
      </p:sp>
    </p:spTree>
    <p:extLst>
      <p:ext uri="{BB962C8B-B14F-4D97-AF65-F5344CB8AC3E}">
        <p14:creationId xmlns:p14="http://schemas.microsoft.com/office/powerpoint/2010/main" val="25396535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r>
              <a:rPr lang="en-US" sz="900" dirty="0"/>
              <a:t>Write on the Training chat: </a:t>
            </a:r>
          </a:p>
          <a:p>
            <a:pPr marL="342900" indent="-342900">
              <a:buFont typeface="+mj-lt"/>
              <a:buAutoNum type="arabicPeriod"/>
            </a:pPr>
            <a:r>
              <a:rPr lang="en-US" sz="900" dirty="0"/>
              <a:t>Two trainings (or informative sessions) that could be useful for a person without entrepreneur experience who wants to create a business and </a:t>
            </a:r>
          </a:p>
          <a:p>
            <a:pPr marL="342900" indent="-342900">
              <a:buFont typeface="+mj-lt"/>
              <a:buAutoNum type="arabicPeriod"/>
            </a:pPr>
            <a:r>
              <a:rPr lang="en-US" sz="900" dirty="0"/>
              <a:t>Two trainings (or informative sessions) that could be useful for a person with entrepreneur experience who wats to restart the business he/she run in their oblast of origin.</a:t>
            </a:r>
          </a:p>
          <a:p>
            <a:endParaRPr lang="es-ES" dirty="0"/>
          </a:p>
        </p:txBody>
      </p:sp>
    </p:spTree>
    <p:extLst>
      <p:ext uri="{BB962C8B-B14F-4D97-AF65-F5344CB8AC3E}">
        <p14:creationId xmlns:p14="http://schemas.microsoft.com/office/powerpoint/2010/main" val="3165742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2875" y="768350"/>
            <a:ext cx="6818313" cy="3836988"/>
          </a:xfrm>
        </p:spPr>
      </p:sp>
      <p:sp>
        <p:nvSpPr>
          <p:cNvPr id="3" name="Marcador de notas 2"/>
          <p:cNvSpPr>
            <a:spLocks noGrp="1"/>
          </p:cNvSpPr>
          <p:nvPr>
            <p:ph type="body" idx="1"/>
          </p:nvPr>
        </p:nvSpPr>
        <p:spPr/>
        <p:txBody>
          <a:bodyPr/>
          <a:lstStyle/>
          <a:p>
            <a:r>
              <a:rPr lang="en-US" sz="900" dirty="0"/>
              <a:t>During last session and this session we are describing the activities that the Activation Points project offers to help participants to access the labor market. These activities are: </a:t>
            </a:r>
          </a:p>
          <a:p>
            <a:endParaRPr lang="en-US" sz="900" dirty="0"/>
          </a:p>
          <a:p>
            <a:pPr marL="335462" indent="-335462">
              <a:buFont typeface="Arial" panose="020B0604020202020204" pitchFamily="34" charset="0"/>
              <a:buChar char="•"/>
            </a:pPr>
            <a:r>
              <a:rPr lang="en-US" sz="900" dirty="0"/>
              <a:t>providing information about the labor market, </a:t>
            </a:r>
          </a:p>
          <a:p>
            <a:pPr marL="335462" indent="-335462">
              <a:buFont typeface="Arial" panose="020B0604020202020204" pitchFamily="34" charset="0"/>
              <a:buChar char="•"/>
            </a:pPr>
            <a:r>
              <a:rPr lang="en-US" sz="900" dirty="0"/>
              <a:t>offering career guidance to help them establish or reorient their professional objective and identify their professional weaknesses and strengths with respect to the labor market of their city or region</a:t>
            </a:r>
          </a:p>
          <a:p>
            <a:pPr marL="335462" indent="-335462">
              <a:buFont typeface="Arial" panose="020B0604020202020204" pitchFamily="34" charset="0"/>
              <a:buChar char="•"/>
            </a:pPr>
            <a:r>
              <a:rPr lang="en-US" sz="900" dirty="0"/>
              <a:t>strengthening their professional and job search skills. through vocational or skills training courses</a:t>
            </a:r>
          </a:p>
          <a:p>
            <a:pPr marL="335462" indent="-335462">
              <a:buFont typeface="Arial" panose="020B0604020202020204" pitchFamily="34" charset="0"/>
              <a:buChar char="•"/>
            </a:pPr>
            <a:r>
              <a:rPr lang="en-US" sz="900" dirty="0"/>
              <a:t>offering guidance, training and financial support to those who want to start a micro business.</a:t>
            </a:r>
            <a:endParaRPr lang="es-ES" sz="900" dirty="0"/>
          </a:p>
        </p:txBody>
      </p:sp>
    </p:spTree>
    <p:extLst>
      <p:ext uri="{BB962C8B-B14F-4D97-AF65-F5344CB8AC3E}">
        <p14:creationId xmlns:p14="http://schemas.microsoft.com/office/powerpoint/2010/main" val="1019422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2875" y="768350"/>
            <a:ext cx="6818313" cy="3836988"/>
          </a:xfrm>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3731623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r>
              <a:rPr lang="en-US" sz="1000" dirty="0">
                <a:ea typeface="Open Sans" panose="020B0606030504020204" pitchFamily="34" charset="0"/>
                <a:cs typeface="Open Sans" panose="020B0606030504020204" pitchFamily="34" charset="0"/>
              </a:rPr>
              <a:t>Within the Activation Points project, a micro business initiative refers to a </a:t>
            </a:r>
            <a:r>
              <a:rPr lang="en-US" sz="1000" b="1" dirty="0">
                <a:ea typeface="Open Sans" panose="020B0606030504020204" pitchFamily="34" charset="0"/>
                <a:cs typeface="Open Sans" panose="020B0606030504020204" pitchFamily="34" charset="0"/>
              </a:rPr>
              <a:t>small-scale economic activity</a:t>
            </a:r>
            <a:r>
              <a:rPr lang="en-US" sz="1000" dirty="0">
                <a:ea typeface="Open Sans" panose="020B0606030504020204" pitchFamily="34" charset="0"/>
                <a:cs typeface="Open Sans" panose="020B0606030504020204" pitchFamily="34" charset="0"/>
              </a:rPr>
              <a:t>. This includes income-generating activities (IGAs) and small-scale micro business.</a:t>
            </a:r>
          </a:p>
          <a:p>
            <a:pPr defTabSz="990752">
              <a:spcBef>
                <a:spcPts val="650"/>
              </a:spcBef>
              <a:defRPr/>
            </a:pPr>
            <a:endParaRPr lang="en-US" sz="1000" dirty="0">
              <a:ea typeface="Open Sans" panose="020B0606030504020204" pitchFamily="34" charset="0"/>
              <a:cs typeface="Open Sans" panose="020B0606030504020204" pitchFamily="34" charset="0"/>
            </a:endParaRPr>
          </a:p>
          <a:p>
            <a:pPr defTabSz="990752">
              <a:spcBef>
                <a:spcPts val="650"/>
              </a:spcBef>
              <a:defRPr/>
            </a:pPr>
            <a:r>
              <a:rPr lang="en-US" sz="1000" b="1" dirty="0">
                <a:ea typeface="Open Sans" panose="020B0606030504020204" pitchFamily="34" charset="0"/>
                <a:cs typeface="Open Sans" panose="020B0606030504020204" pitchFamily="34" charset="0"/>
              </a:rPr>
              <a:t>Micro-business.</a:t>
            </a:r>
            <a:r>
              <a:rPr lang="en-US" sz="1000" dirty="0">
                <a:ea typeface="Open Sans" panose="020B0606030504020204" pitchFamily="34" charset="0"/>
                <a:cs typeface="Open Sans" panose="020B0606030504020204" pitchFamily="34" charset="0"/>
              </a:rPr>
              <a:t> Liquid and fixed assets ranging in value from several hundred to several thousand USD. 1 to 10 employees. Often with a fixed location and hours.</a:t>
            </a:r>
          </a:p>
          <a:p>
            <a:pPr defTabSz="990752">
              <a:spcBef>
                <a:spcPts val="650"/>
              </a:spcBef>
              <a:defRPr/>
            </a:pPr>
            <a:endParaRPr lang="en-US" sz="1000" dirty="0">
              <a:ea typeface="Open Sans" panose="020B0606030504020204" pitchFamily="34" charset="0"/>
              <a:cs typeface="Open Sans" panose="020B0606030504020204" pitchFamily="34" charset="0"/>
            </a:endParaRPr>
          </a:p>
          <a:p>
            <a:pPr defTabSz="990752">
              <a:spcBef>
                <a:spcPts val="650"/>
              </a:spcBef>
              <a:defRPr/>
            </a:pPr>
            <a:r>
              <a:rPr lang="en-US" sz="1000" b="1" dirty="0">
                <a:ea typeface="Open Sans" panose="020B0606030504020204" pitchFamily="34" charset="0"/>
                <a:cs typeface="Open Sans" panose="020B0606030504020204" pitchFamily="34" charset="0"/>
              </a:rPr>
              <a:t>Income Generating Activity (IGA). </a:t>
            </a:r>
            <a:r>
              <a:rPr lang="en-US" sz="1000" dirty="0">
                <a:ea typeface="Open Sans" panose="020B0606030504020204" pitchFamily="34" charset="0"/>
                <a:cs typeface="Open Sans" panose="020B0606030504020204" pitchFamily="34" charset="0"/>
              </a:rPr>
              <a:t>Little or no fixed assets, total assets ranging in value from 30 to 1,000 USD. Work may be part-time or sporadic, perhaps done from the person’s home. Self-employment with several ways of earning income.</a:t>
            </a:r>
          </a:p>
          <a:p>
            <a:pPr defTabSz="990752">
              <a:spcBef>
                <a:spcPts val="650"/>
              </a:spcBef>
              <a:defRPr/>
            </a:pPr>
            <a:endParaRPr lang="en-US" sz="1000" dirty="0">
              <a:ea typeface="Open Sans" panose="020B0606030504020204" pitchFamily="34" charset="0"/>
              <a:cs typeface="Open Sans" panose="020B0606030504020204" pitchFamily="34" charset="0"/>
            </a:endParaRPr>
          </a:p>
          <a:p>
            <a:pPr defTabSz="990752">
              <a:spcBef>
                <a:spcPts val="650"/>
              </a:spcBef>
              <a:defRPr/>
            </a:pPr>
            <a:r>
              <a:rPr lang="en-US" sz="1000" dirty="0">
                <a:ea typeface="Open Sans" panose="020B0606030504020204" pitchFamily="34" charset="0"/>
                <a:cs typeface="Open Sans" panose="020B0606030504020204" pitchFamily="34" charset="0"/>
              </a:rPr>
              <a:t>The following characteristics are shared among the micro businesses initiatives that Red Cross / Red Crescent programmes usually support. They are common characteristics before the intervention takes place. </a:t>
            </a:r>
          </a:p>
        </p:txBody>
      </p:sp>
    </p:spTree>
    <p:extLst>
      <p:ext uri="{BB962C8B-B14F-4D97-AF65-F5344CB8AC3E}">
        <p14:creationId xmlns:p14="http://schemas.microsoft.com/office/powerpoint/2010/main" val="36172424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r>
              <a:rPr lang="en-US" sz="1000" b="1" dirty="0">
                <a:ea typeface="Open Sans" panose="020B0606030504020204" pitchFamily="34" charset="0"/>
                <a:cs typeface="Open Sans" panose="020B0606030504020204" pitchFamily="34" charset="0"/>
              </a:rPr>
              <a:t>Feasibility of a micro business support programme</a:t>
            </a:r>
          </a:p>
          <a:p>
            <a:pPr defTabSz="990752">
              <a:spcBef>
                <a:spcPts val="650"/>
              </a:spcBef>
              <a:defRPr/>
            </a:pPr>
            <a:endParaRPr lang="en-US" sz="1000" dirty="0">
              <a:ea typeface="Open Sans" panose="020B0606030504020204" pitchFamily="34" charset="0"/>
              <a:cs typeface="Open Sans" panose="020B0606030504020204" pitchFamily="34" charset="0"/>
            </a:endParaRPr>
          </a:p>
          <a:p>
            <a:pPr defTabSz="990752">
              <a:spcBef>
                <a:spcPts val="650"/>
              </a:spcBef>
              <a:defRPr/>
            </a:pPr>
            <a:r>
              <a:rPr lang="en-US" sz="1000" dirty="0">
                <a:ea typeface="Open Sans" panose="020B0606030504020204" pitchFamily="34" charset="0"/>
                <a:cs typeface="Open Sans" panose="020B0606030504020204" pitchFamily="34" charset="0"/>
              </a:rPr>
              <a:t>To assess the feasibility of a micro business support programme during the design phase, key criteria should be considered. The following checklist will help the Activation Point team to decide whether a micro business support programme is a feasible option in the region:</a:t>
            </a:r>
          </a:p>
          <a:p>
            <a:pPr marL="171450" indent="-171450" defTabSz="990752">
              <a:spcBef>
                <a:spcPts val="650"/>
              </a:spcBef>
              <a:buFont typeface="Wingdings" panose="05000000000000000000" pitchFamily="2" charset="2"/>
              <a:buChar char="§"/>
              <a:defRPr/>
            </a:pPr>
            <a:r>
              <a:rPr lang="en-US" sz="1000" dirty="0">
                <a:ea typeface="Open Sans" panose="020B0606030504020204" pitchFamily="34" charset="0"/>
                <a:cs typeface="Open Sans" panose="020B0606030504020204" pitchFamily="34" charset="0"/>
              </a:rPr>
              <a:t>Markets must be functional and available to the target population</a:t>
            </a:r>
          </a:p>
          <a:p>
            <a:pPr marL="171450" indent="-171450" defTabSz="990752">
              <a:spcBef>
                <a:spcPts val="650"/>
              </a:spcBef>
              <a:buFont typeface="Wingdings" panose="05000000000000000000" pitchFamily="2" charset="2"/>
              <a:buChar char="§"/>
              <a:defRPr/>
            </a:pPr>
            <a:r>
              <a:rPr lang="en-US" sz="1000" dirty="0">
                <a:ea typeface="Open Sans" panose="020B0606030504020204" pitchFamily="34" charset="0"/>
                <a:cs typeface="Open Sans" panose="020B0606030504020204" pitchFamily="34" charset="0"/>
              </a:rPr>
              <a:t>Target population must be able to cover their basic needs during the micro business support programme cycle until their micro business becomes profitable. If not, they will likely use the support to cover their needs instead of injecting funds into the micro business.</a:t>
            </a:r>
          </a:p>
          <a:p>
            <a:pPr marL="171450" indent="-171450" defTabSz="990752">
              <a:spcBef>
                <a:spcPts val="650"/>
              </a:spcBef>
              <a:buFont typeface="Wingdings" panose="05000000000000000000" pitchFamily="2" charset="2"/>
              <a:buChar char="§"/>
              <a:defRPr/>
            </a:pPr>
            <a:r>
              <a:rPr lang="en-US" sz="1000" dirty="0">
                <a:ea typeface="Open Sans" panose="020B0606030504020204" pitchFamily="34" charset="0"/>
                <a:cs typeface="Open Sans" panose="020B0606030504020204" pitchFamily="34" charset="0"/>
              </a:rPr>
              <a:t>Alignment with government policies. Support to micro business for the target population should be in accordance with national government policies. </a:t>
            </a:r>
          </a:p>
          <a:p>
            <a:pPr marL="171450" indent="-171450" defTabSz="990752">
              <a:spcBef>
                <a:spcPts val="650"/>
              </a:spcBef>
              <a:buFont typeface="Wingdings" panose="05000000000000000000" pitchFamily="2" charset="2"/>
              <a:buChar char="§"/>
              <a:defRPr/>
            </a:pPr>
            <a:r>
              <a:rPr lang="en-US" sz="1000" dirty="0">
                <a:ea typeface="Open Sans" panose="020B0606030504020204" pitchFamily="34" charset="0"/>
                <a:cs typeface="Open Sans" panose="020B0606030504020204" pitchFamily="34" charset="0"/>
              </a:rPr>
              <a:t>Beneficiaries’ preferences. The micro business should be part of the target population’s economic activities of interest and motivation.</a:t>
            </a:r>
          </a:p>
          <a:p>
            <a:pPr marL="171450" indent="-171450" defTabSz="990752">
              <a:spcBef>
                <a:spcPts val="650"/>
              </a:spcBef>
              <a:buFont typeface="Wingdings" panose="05000000000000000000" pitchFamily="2" charset="2"/>
              <a:buChar char="§"/>
              <a:defRPr/>
            </a:pPr>
            <a:r>
              <a:rPr lang="en-US" sz="1000" dirty="0">
                <a:ea typeface="Open Sans" panose="020B0606030504020204" pitchFamily="34" charset="0"/>
                <a:cs typeface="Open Sans" panose="020B0606030504020204" pitchFamily="34" charset="0"/>
              </a:rPr>
              <a:t>People must have a certain level of stability to undertake the business. It won’t be easy to implement micro business support programmes with people on the move. </a:t>
            </a:r>
          </a:p>
          <a:p>
            <a:pPr marL="171450" indent="-171450" defTabSz="990752">
              <a:spcBef>
                <a:spcPts val="650"/>
              </a:spcBef>
              <a:buFont typeface="Wingdings" panose="05000000000000000000" pitchFamily="2" charset="2"/>
              <a:buChar char="§"/>
              <a:defRPr/>
            </a:pPr>
            <a:r>
              <a:rPr lang="en-US" sz="1000" dirty="0">
                <a:ea typeface="Open Sans" panose="020B0606030504020204" pitchFamily="34" charset="0"/>
                <a:cs typeface="Open Sans" panose="020B0606030504020204" pitchFamily="34" charset="0"/>
              </a:rPr>
              <a:t>Micro business support programmes should last long enough to support the re-establishment or creation of the micro business and its accompaniment/coaching. </a:t>
            </a:r>
          </a:p>
          <a:p>
            <a:pPr defTabSz="990752">
              <a:spcBef>
                <a:spcPts val="650"/>
              </a:spcBef>
              <a:defRPr/>
            </a:pPr>
            <a:r>
              <a:rPr lang="en-US" sz="1000" dirty="0">
                <a:ea typeface="Open Sans" panose="020B0606030504020204" pitchFamily="34" charset="0"/>
                <a:cs typeface="Open Sans" panose="020B0606030504020204" pitchFamily="34" charset="0"/>
              </a:rPr>
              <a:t>The following criteria should also be considered and addressed in the programme design as needed:</a:t>
            </a:r>
          </a:p>
          <a:p>
            <a:pPr marL="171450" indent="-171450" defTabSz="990752">
              <a:spcBef>
                <a:spcPts val="650"/>
              </a:spcBef>
              <a:buFont typeface="Wingdings" panose="05000000000000000000" pitchFamily="2" charset="2"/>
              <a:buChar char="§"/>
              <a:defRPr/>
            </a:pPr>
            <a:r>
              <a:rPr lang="en-US" sz="1000" dirty="0">
                <a:ea typeface="Open Sans" panose="020B0606030504020204" pitchFamily="34" charset="0"/>
                <a:cs typeface="Open Sans" panose="020B0606030504020204" pitchFamily="34" charset="0"/>
              </a:rPr>
              <a:t>In line with traditional (community) dynamics. The micro business should be socially acceptable for the target population (e.g. in some countries, women do not run businesses individually, although they do so collectively).</a:t>
            </a:r>
          </a:p>
          <a:p>
            <a:pPr marL="171450" indent="-171450" defTabSz="990752">
              <a:spcBef>
                <a:spcPts val="650"/>
              </a:spcBef>
              <a:buFont typeface="Wingdings" panose="05000000000000000000" pitchFamily="2" charset="2"/>
              <a:buChar char="§"/>
              <a:defRPr/>
            </a:pPr>
            <a:r>
              <a:rPr lang="en-US" sz="1000" dirty="0">
                <a:ea typeface="Open Sans" panose="020B0606030504020204" pitchFamily="34" charset="0"/>
                <a:cs typeface="Open Sans" panose="020B0606030504020204" pitchFamily="34" charset="0"/>
              </a:rPr>
              <a:t>The National Society and its partner’s capacity to implement micro business support programmes.</a:t>
            </a:r>
          </a:p>
        </p:txBody>
      </p:sp>
    </p:spTree>
    <p:extLst>
      <p:ext uri="{BB962C8B-B14F-4D97-AF65-F5344CB8AC3E}">
        <p14:creationId xmlns:p14="http://schemas.microsoft.com/office/powerpoint/2010/main" val="1154932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0330FE24-A70A-4134-A024-7546512A2CC4}"/>
              </a:ext>
            </a:extLst>
          </p:cNvPr>
          <p:cNvSpPr>
            <a:spLocks noGrp="1"/>
          </p:cNvSpPr>
          <p:nvPr>
            <p:ph type="body" sz="quarter" idx="1"/>
          </p:nvPr>
        </p:nvSpPr>
        <p:spPr/>
        <p:txBody>
          <a:bodyPr/>
          <a:lstStyle/>
          <a:p>
            <a:endParaRPr lang="es-ES" dirty="0"/>
          </a:p>
          <a:p>
            <a:r>
              <a:rPr lang="es-ES" sz="1000" dirty="0"/>
              <a:t>The slide summarizes the target groups pre-identified for the Activation Points project. </a:t>
            </a:r>
          </a:p>
          <a:p>
            <a:endParaRPr lang="es-ES" sz="1000" dirty="0"/>
          </a:p>
          <a:p>
            <a:r>
              <a:rPr lang="es-ES" sz="1000" dirty="0"/>
              <a:t>For targeting persons within these groups to be supported to re-start or start a micro business,</a:t>
            </a:r>
            <a:r>
              <a:rPr lang="en-US" sz="1000" dirty="0"/>
              <a:t> households will be targeted according to their </a:t>
            </a:r>
            <a:r>
              <a:rPr lang="en-US" sz="1000" b="1" dirty="0"/>
              <a:t>socio-economic vulnerability</a:t>
            </a:r>
            <a:r>
              <a:rPr lang="en-US" sz="1000" dirty="0"/>
              <a:t>, the </a:t>
            </a:r>
            <a:r>
              <a:rPr lang="en-US" sz="1000" b="1" dirty="0"/>
              <a:t>impact </a:t>
            </a:r>
            <a:r>
              <a:rPr lang="en-US" sz="1000" dirty="0"/>
              <a:t>of the war on their livelihoods opportunities and also to their </a:t>
            </a:r>
            <a:r>
              <a:rPr lang="en-US" sz="1000" b="1" dirty="0"/>
              <a:t>capacity </a:t>
            </a:r>
            <a:r>
              <a:rPr lang="en-US" sz="1000" dirty="0"/>
              <a:t>to restart or start their income generation activity.</a:t>
            </a:r>
            <a:endParaRPr lang="es-ES" sz="1000" dirty="0"/>
          </a:p>
        </p:txBody>
      </p:sp>
    </p:spTree>
    <p:extLst>
      <p:ext uri="{BB962C8B-B14F-4D97-AF65-F5344CB8AC3E}">
        <p14:creationId xmlns:p14="http://schemas.microsoft.com/office/powerpoint/2010/main" val="5158939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r>
              <a:rPr lang="en-US" sz="1000" b="1" dirty="0">
                <a:ea typeface="Open Sans" panose="020B0606030504020204" pitchFamily="34" charset="0"/>
                <a:cs typeface="Open Sans" panose="020B0606030504020204" pitchFamily="34" charset="0"/>
              </a:rPr>
              <a:t>Targeting </a:t>
            </a:r>
          </a:p>
          <a:p>
            <a:pPr defTabSz="990752">
              <a:spcBef>
                <a:spcPts val="650"/>
              </a:spcBef>
              <a:defRPr/>
            </a:pPr>
            <a:endParaRPr lang="en-US" sz="1000" dirty="0">
              <a:ea typeface="Open Sans" panose="020B0606030504020204" pitchFamily="34" charset="0"/>
              <a:cs typeface="Open Sans" panose="020B0606030504020204" pitchFamily="34" charset="0"/>
            </a:endParaRPr>
          </a:p>
          <a:p>
            <a:pPr defTabSz="990752">
              <a:spcBef>
                <a:spcPts val="650"/>
              </a:spcBef>
              <a:defRPr/>
            </a:pPr>
            <a:r>
              <a:rPr lang="en-US" sz="1000" dirty="0">
                <a:ea typeface="Open Sans" panose="020B0606030504020204" pitchFamily="34" charset="0"/>
                <a:cs typeface="Open Sans" panose="020B0606030504020204" pitchFamily="34" charset="0"/>
              </a:rPr>
              <a:t>In the case of micro business support programmes, in addition to considering vulnerability criteria, we should also consider other aspects like the motivation of the person and his/her skills and knowledge as required to perform the proposed activity, and their understanding of the market. It is also necessary to consider whether or not the beneficiaries have previous experience in running their own business, if we are targeting individuals or group entrepreneurship, etc. </a:t>
            </a:r>
          </a:p>
          <a:p>
            <a:pPr defTabSz="990752">
              <a:spcBef>
                <a:spcPts val="650"/>
              </a:spcBef>
              <a:defRPr/>
            </a:pPr>
            <a:r>
              <a:rPr lang="en-US" sz="1000" dirty="0">
                <a:ea typeface="Open Sans" panose="020B0606030504020204" pitchFamily="34" charset="0"/>
                <a:cs typeface="Open Sans" panose="020B0606030504020204" pitchFamily="34" charset="0"/>
              </a:rPr>
              <a:t>Selection criteria may focus on </a:t>
            </a:r>
            <a:r>
              <a:rPr lang="en-US" sz="1000" b="1" dirty="0">
                <a:ea typeface="Open Sans" panose="020B0606030504020204" pitchFamily="34" charset="0"/>
                <a:cs typeface="Open Sans" panose="020B0606030504020204" pitchFamily="34" charset="0"/>
              </a:rPr>
              <a:t>households </a:t>
            </a:r>
            <a:r>
              <a:rPr lang="en-US" sz="1000" dirty="0">
                <a:ea typeface="Open Sans" panose="020B0606030504020204" pitchFamily="34" charset="0"/>
                <a:cs typeface="Open Sans" panose="020B0606030504020204" pitchFamily="34" charset="0"/>
              </a:rPr>
              <a:t>or </a:t>
            </a:r>
            <a:r>
              <a:rPr lang="en-US" sz="1000" b="1" dirty="0">
                <a:ea typeface="Open Sans" panose="020B0606030504020204" pitchFamily="34" charset="0"/>
                <a:cs typeface="Open Sans" panose="020B0606030504020204" pitchFamily="34" charset="0"/>
              </a:rPr>
              <a:t>individuals </a:t>
            </a:r>
            <a:r>
              <a:rPr lang="en-US" sz="1000" dirty="0">
                <a:ea typeface="Open Sans" panose="020B0606030504020204" pitchFamily="34" charset="0"/>
                <a:cs typeface="Open Sans" panose="020B0606030504020204" pitchFamily="34" charset="0"/>
              </a:rPr>
              <a:t>and must be well defined and measurable. All relevant stakeholders must be involved in defining the criteria. </a:t>
            </a:r>
          </a:p>
          <a:p>
            <a:pPr defTabSz="990752">
              <a:spcBef>
                <a:spcPts val="650"/>
              </a:spcBef>
              <a:defRPr/>
            </a:pPr>
            <a:r>
              <a:rPr lang="en-US" sz="1000" dirty="0">
                <a:ea typeface="Open Sans" panose="020B0606030504020204" pitchFamily="34" charset="0"/>
                <a:cs typeface="Open Sans" panose="020B0606030504020204" pitchFamily="34" charset="0"/>
              </a:rPr>
              <a:t>The following aspects should be considered:</a:t>
            </a:r>
          </a:p>
          <a:p>
            <a:pPr marL="171450" indent="-171450" defTabSz="990752">
              <a:spcBef>
                <a:spcPts val="650"/>
              </a:spcBef>
              <a:buFont typeface="Arial" panose="020B0604020202020204" pitchFamily="34" charset="0"/>
              <a:buChar char="•"/>
              <a:defRPr/>
            </a:pPr>
            <a:r>
              <a:rPr lang="en-US" sz="1000" b="1" dirty="0">
                <a:ea typeface="Open Sans" panose="020B0606030504020204" pitchFamily="34" charset="0"/>
                <a:cs typeface="Open Sans" panose="020B0606030504020204" pitchFamily="34" charset="0"/>
              </a:rPr>
              <a:t>Vulnerability</a:t>
            </a:r>
            <a:r>
              <a:rPr lang="en-US" sz="1000" dirty="0">
                <a:ea typeface="Open Sans" panose="020B0606030504020204" pitchFamily="34" charset="0"/>
                <a:cs typeface="Open Sans" panose="020B0606030504020204" pitchFamily="34" charset="0"/>
              </a:rPr>
              <a:t>: such as lack of income sources, loss of productive assets, households with all its adult members unemployed, etc.</a:t>
            </a:r>
          </a:p>
          <a:p>
            <a:pPr marL="171450" indent="-171450" defTabSz="990752">
              <a:spcBef>
                <a:spcPts val="650"/>
              </a:spcBef>
              <a:buFont typeface="Arial" panose="020B0604020202020204" pitchFamily="34" charset="0"/>
              <a:buChar char="•"/>
              <a:defRPr/>
            </a:pPr>
            <a:r>
              <a:rPr lang="en-US" sz="1000" b="1" dirty="0">
                <a:ea typeface="Open Sans" panose="020B0606030504020204" pitchFamily="34" charset="0"/>
                <a:cs typeface="Open Sans" panose="020B0606030504020204" pitchFamily="34" charset="0"/>
              </a:rPr>
              <a:t>Motivation:</a:t>
            </a:r>
            <a:r>
              <a:rPr lang="en-US" sz="1000" dirty="0">
                <a:ea typeface="Open Sans" panose="020B0606030504020204" pitchFamily="34" charset="0"/>
                <a:cs typeface="Open Sans" panose="020B0606030504020204" pitchFamily="34" charset="0"/>
              </a:rPr>
              <a:t> motivation of the beneficiary to undertake the foreseen activity based on a personal interview.</a:t>
            </a:r>
          </a:p>
          <a:p>
            <a:pPr marL="171450" indent="-171450" defTabSz="990752">
              <a:spcBef>
                <a:spcPts val="650"/>
              </a:spcBef>
              <a:buFont typeface="Arial" panose="020B0604020202020204" pitchFamily="34" charset="0"/>
              <a:buChar char="•"/>
              <a:defRPr/>
            </a:pPr>
            <a:r>
              <a:rPr lang="en-US" sz="1000" b="1" dirty="0">
                <a:ea typeface="Open Sans" panose="020B0606030504020204" pitchFamily="34" charset="0"/>
                <a:cs typeface="Open Sans" panose="020B0606030504020204" pitchFamily="34" charset="0"/>
              </a:rPr>
              <a:t>Skills and knowledge</a:t>
            </a:r>
            <a:r>
              <a:rPr lang="en-US" sz="1000" dirty="0">
                <a:ea typeface="Open Sans" panose="020B0606030504020204" pitchFamily="34" charset="0"/>
                <a:cs typeface="Open Sans" panose="020B0606030504020204" pitchFamily="34" charset="0"/>
              </a:rPr>
              <a:t>: the person’s existing skills (language, etc.) as required to perform the proposed activity and their knowledge of the market, for example, prior years of experience in the sector, computer literacy, literacy and basic calculation skills, etc.</a:t>
            </a:r>
          </a:p>
          <a:p>
            <a:pPr marL="171450" indent="-171450" defTabSz="990752">
              <a:spcBef>
                <a:spcPts val="650"/>
              </a:spcBef>
              <a:buFont typeface="Arial" panose="020B0604020202020204" pitchFamily="34" charset="0"/>
              <a:buChar char="•"/>
              <a:defRPr/>
            </a:pPr>
            <a:r>
              <a:rPr lang="en-US" sz="1000" b="1" dirty="0">
                <a:ea typeface="Open Sans" panose="020B0606030504020204" pitchFamily="34" charset="0"/>
                <a:cs typeface="Open Sans" panose="020B0606030504020204" pitchFamily="34" charset="0"/>
              </a:rPr>
              <a:t>Experience</a:t>
            </a:r>
            <a:r>
              <a:rPr lang="en-US" sz="1000" dirty="0">
                <a:ea typeface="Open Sans" panose="020B0606030504020204" pitchFamily="34" charset="0"/>
                <a:cs typeface="Open Sans" panose="020B0606030504020204" pitchFamily="34" charset="0"/>
              </a:rPr>
              <a:t>: beneficiary’s experience working on the proposed activity. </a:t>
            </a:r>
          </a:p>
          <a:p>
            <a:pPr marL="171450" indent="-171450" defTabSz="990752">
              <a:spcBef>
                <a:spcPts val="650"/>
              </a:spcBef>
              <a:buFont typeface="Arial" panose="020B0604020202020204" pitchFamily="34" charset="0"/>
              <a:buChar char="•"/>
              <a:defRPr/>
            </a:pPr>
            <a:r>
              <a:rPr lang="en-US" sz="1000" b="1" dirty="0">
                <a:ea typeface="Open Sans" panose="020B0606030504020204" pitchFamily="34" charset="0"/>
                <a:cs typeface="Open Sans" panose="020B0606030504020204" pitchFamily="34" charset="0"/>
              </a:rPr>
              <a:t>Individuals or group entrepreneurship</a:t>
            </a:r>
          </a:p>
          <a:p>
            <a:pPr marL="171450" indent="-171450" defTabSz="990752">
              <a:spcBef>
                <a:spcPts val="650"/>
              </a:spcBef>
              <a:buFont typeface="Arial" panose="020B0604020202020204" pitchFamily="34" charset="0"/>
              <a:buChar char="•"/>
              <a:defRPr/>
            </a:pPr>
            <a:r>
              <a:rPr lang="en-US" sz="1000" b="1" dirty="0">
                <a:ea typeface="Open Sans" panose="020B0606030504020204" pitchFamily="34" charset="0"/>
                <a:cs typeface="Open Sans" panose="020B0606030504020204" pitchFamily="34" charset="0"/>
              </a:rPr>
              <a:t>Preconditions</a:t>
            </a:r>
            <a:r>
              <a:rPr lang="en-US" sz="1000" dirty="0">
                <a:ea typeface="Open Sans" panose="020B0606030504020204" pitchFamily="34" charset="0"/>
                <a:cs typeface="Open Sans" panose="020B0606030504020204" pitchFamily="34" charset="0"/>
              </a:rPr>
              <a:t>: the existence of basic conditions and resources to ensure the programme’s success (e.g. market assessment, allocated budget, the energy source for power tools, space required, legalisation of the business, homologation of degrees/certificates).</a:t>
            </a:r>
          </a:p>
        </p:txBody>
      </p:sp>
    </p:spTree>
    <p:extLst>
      <p:ext uri="{BB962C8B-B14F-4D97-AF65-F5344CB8AC3E}">
        <p14:creationId xmlns:p14="http://schemas.microsoft.com/office/powerpoint/2010/main" val="14883104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endParaRPr lang="en-US" sz="900" b="1" dirty="0">
              <a:ea typeface="Open Sans" panose="020B0606030504020204" pitchFamily="34" charset="0"/>
              <a:cs typeface="Open Sans" panose="020B0606030504020204" pitchFamily="34" charset="0"/>
            </a:endParaRPr>
          </a:p>
          <a:p>
            <a:pPr defTabSz="990752">
              <a:spcBef>
                <a:spcPts val="650"/>
              </a:spcBef>
              <a:defRPr/>
            </a:pPr>
            <a:r>
              <a:rPr lang="en-US" sz="900" b="1" dirty="0">
                <a:ea typeface="Open Sans" panose="020B0606030504020204" pitchFamily="34" charset="0"/>
                <a:cs typeface="Open Sans" panose="020B0606030504020204" pitchFamily="34" charset="0"/>
              </a:rPr>
              <a:t>Targeting. STEP 1 </a:t>
            </a:r>
          </a:p>
          <a:p>
            <a:pPr defTabSz="990752">
              <a:spcBef>
                <a:spcPts val="650"/>
              </a:spcBef>
              <a:defRPr/>
            </a:pPr>
            <a:r>
              <a:rPr lang="en-US" sz="900" dirty="0">
                <a:ea typeface="Open Sans" panose="020B0606030504020204" pitchFamily="34" charset="0"/>
                <a:cs typeface="Open Sans" panose="020B0606030504020204" pitchFamily="34" charset="0"/>
              </a:rPr>
              <a:t>When addressing </a:t>
            </a:r>
            <a:r>
              <a:rPr lang="en-US" sz="900" u="sng" dirty="0">
                <a:ea typeface="Open Sans" panose="020B0606030504020204" pitchFamily="34" charset="0"/>
                <a:cs typeface="Open Sans" panose="020B0606030504020204" pitchFamily="34" charset="0"/>
              </a:rPr>
              <a:t>entrepreneurs with previous experience</a:t>
            </a:r>
            <a:r>
              <a:rPr lang="en-US" sz="900" dirty="0">
                <a:ea typeface="Open Sans" panose="020B0606030504020204" pitchFamily="34" charset="0"/>
                <a:cs typeface="Open Sans" panose="020B0606030504020204" pitchFamily="34" charset="0"/>
              </a:rPr>
              <a:t>, selection criteria could be: </a:t>
            </a:r>
          </a:p>
          <a:p>
            <a:pPr defTabSz="990752">
              <a:spcBef>
                <a:spcPts val="650"/>
              </a:spcBef>
              <a:defRPr/>
            </a:pPr>
            <a:r>
              <a:rPr lang="en-US" sz="900" b="1" dirty="0">
                <a:ea typeface="Open Sans" panose="020B0606030504020204" pitchFamily="34" charset="0"/>
                <a:cs typeface="Open Sans" panose="020B0606030504020204" pitchFamily="34" charset="0"/>
              </a:rPr>
              <a:t>IMPACT</a:t>
            </a:r>
          </a:p>
          <a:p>
            <a:pPr marL="171450" indent="-171450" defTabSz="990752">
              <a:spcBef>
                <a:spcPts val="650"/>
              </a:spcBef>
              <a:buFont typeface="Arial" panose="020B0604020202020204" pitchFamily="34" charset="0"/>
              <a:buChar char="•"/>
              <a:defRPr/>
            </a:pPr>
            <a:r>
              <a:rPr lang="en-US" sz="900" dirty="0">
                <a:ea typeface="Open Sans" panose="020B0606030504020204" pitchFamily="34" charset="0"/>
                <a:cs typeface="Open Sans" panose="020B0606030504020204" pitchFamily="34" charset="0"/>
              </a:rPr>
              <a:t>Business / IGA affected by the Covid crisis </a:t>
            </a:r>
          </a:p>
          <a:p>
            <a:pPr marL="171450" indent="-171450" defTabSz="990752">
              <a:spcBef>
                <a:spcPts val="650"/>
              </a:spcBef>
              <a:buFont typeface="Arial" panose="020B0604020202020204" pitchFamily="34" charset="0"/>
              <a:buChar char="•"/>
              <a:defRPr/>
            </a:pPr>
            <a:r>
              <a:rPr lang="en-US" sz="900" dirty="0">
                <a:ea typeface="Open Sans" panose="020B0606030504020204" pitchFamily="34" charset="0"/>
                <a:cs typeface="Open Sans" panose="020B0606030504020204" pitchFamily="34" charset="0"/>
              </a:rPr>
              <a:t>Entrepreneurs’ capacity to recover by themselves (level: not able) </a:t>
            </a:r>
          </a:p>
          <a:p>
            <a:pPr marL="171450" indent="-171450" defTabSz="990752">
              <a:spcBef>
                <a:spcPts val="650"/>
              </a:spcBef>
              <a:buFont typeface="Arial" panose="020B0604020202020204" pitchFamily="34" charset="0"/>
              <a:buChar char="•"/>
              <a:defRPr/>
            </a:pPr>
            <a:r>
              <a:rPr lang="en-US" sz="900" dirty="0">
                <a:ea typeface="Open Sans" panose="020B0606030504020204" pitchFamily="34" charset="0"/>
                <a:cs typeface="Open Sans" panose="020B0606030504020204" pitchFamily="34" charset="0"/>
              </a:rPr>
              <a:t>Are using (or have used) negative coping strategies (at household level) </a:t>
            </a:r>
          </a:p>
          <a:p>
            <a:pPr defTabSz="990752">
              <a:spcBef>
                <a:spcPts val="650"/>
              </a:spcBef>
              <a:defRPr/>
            </a:pPr>
            <a:r>
              <a:rPr lang="en-US" sz="900" b="1" dirty="0">
                <a:ea typeface="Open Sans" panose="020B0606030504020204" pitchFamily="34" charset="0"/>
                <a:cs typeface="Open Sans" panose="020B0606030504020204" pitchFamily="34" charset="0"/>
              </a:rPr>
              <a:t>CAPACITY</a:t>
            </a:r>
            <a:endParaRPr lang="en-US" sz="900" dirty="0">
              <a:ea typeface="Open Sans" panose="020B0606030504020204" pitchFamily="34" charset="0"/>
              <a:cs typeface="Open Sans" panose="020B0606030504020204" pitchFamily="34" charset="0"/>
            </a:endParaRPr>
          </a:p>
          <a:p>
            <a:pPr marL="171450" indent="-171450" defTabSz="990752">
              <a:spcBef>
                <a:spcPts val="650"/>
              </a:spcBef>
              <a:buFont typeface="Arial" panose="020B0604020202020204" pitchFamily="34" charset="0"/>
              <a:buChar char="•"/>
              <a:defRPr/>
            </a:pPr>
            <a:r>
              <a:rPr lang="en-US" sz="900" dirty="0">
                <a:ea typeface="Open Sans" panose="020B0606030504020204" pitchFamily="34" charset="0"/>
                <a:cs typeface="Open Sans" panose="020B0606030504020204" pitchFamily="34" charset="0"/>
              </a:rPr>
              <a:t>Skills &amp; experience level </a:t>
            </a:r>
          </a:p>
          <a:p>
            <a:pPr marL="171450" indent="-171450" defTabSz="990752">
              <a:spcBef>
                <a:spcPts val="650"/>
              </a:spcBef>
              <a:buFont typeface="Arial" panose="020B0604020202020204" pitchFamily="34" charset="0"/>
              <a:buChar char="•"/>
              <a:defRPr/>
            </a:pPr>
            <a:r>
              <a:rPr lang="en-US" sz="900" dirty="0">
                <a:ea typeface="Open Sans" panose="020B0606030504020204" pitchFamily="34" charset="0"/>
                <a:cs typeface="Open Sans" panose="020B0606030504020204" pitchFamily="34" charset="0"/>
              </a:rPr>
              <a:t>Business assets</a:t>
            </a:r>
          </a:p>
          <a:p>
            <a:pPr marL="171450" indent="-171450" defTabSz="990752">
              <a:spcBef>
                <a:spcPts val="650"/>
              </a:spcBef>
              <a:buFont typeface="Arial" panose="020B0604020202020204" pitchFamily="34" charset="0"/>
              <a:buChar char="•"/>
              <a:defRPr/>
            </a:pPr>
            <a:r>
              <a:rPr lang="en-US" sz="900" dirty="0">
                <a:ea typeface="Open Sans" panose="020B0606030504020204" pitchFamily="34" charset="0"/>
                <a:cs typeface="Open Sans" panose="020B0606030504020204" pitchFamily="34" charset="0"/>
              </a:rPr>
              <a:t>Availability or lack of own investment, access to credit </a:t>
            </a:r>
          </a:p>
          <a:p>
            <a:pPr marL="171450" indent="-171450" defTabSz="990752">
              <a:spcBef>
                <a:spcPts val="650"/>
              </a:spcBef>
              <a:buFont typeface="Arial" panose="020B0604020202020204" pitchFamily="34" charset="0"/>
              <a:buChar char="•"/>
              <a:defRPr/>
            </a:pPr>
            <a:r>
              <a:rPr lang="en-US" sz="900" dirty="0">
                <a:ea typeface="Open Sans" panose="020B0606030504020204" pitchFamily="34" charset="0"/>
                <a:cs typeface="Open Sans" panose="020B0606030504020204" pitchFamily="34" charset="0"/>
              </a:rPr>
              <a:t>Space to set up a business and/or are able to pay rent </a:t>
            </a:r>
          </a:p>
          <a:p>
            <a:pPr marL="171450" indent="-171450" defTabSz="990752">
              <a:spcBef>
                <a:spcPts val="650"/>
              </a:spcBef>
              <a:buFont typeface="Arial" panose="020B0604020202020204" pitchFamily="34" charset="0"/>
              <a:buChar char="•"/>
              <a:defRPr/>
            </a:pPr>
            <a:r>
              <a:rPr lang="en-US" sz="900" dirty="0">
                <a:ea typeface="Open Sans" panose="020B0606030504020204" pitchFamily="34" charset="0"/>
                <a:cs typeface="Open Sans" panose="020B0606030504020204" pitchFamily="34" charset="0"/>
              </a:rPr>
              <a:t>Business licence (context specific) </a:t>
            </a:r>
          </a:p>
          <a:p>
            <a:pPr marL="171450" indent="-171450" defTabSz="990752">
              <a:spcBef>
                <a:spcPts val="650"/>
              </a:spcBef>
              <a:buFont typeface="Arial" panose="020B0604020202020204" pitchFamily="34" charset="0"/>
              <a:buChar char="•"/>
              <a:defRPr/>
            </a:pPr>
            <a:r>
              <a:rPr lang="en-US" sz="900" dirty="0">
                <a:ea typeface="Open Sans" panose="020B0606030504020204" pitchFamily="34" charset="0"/>
                <a:cs typeface="Open Sans" panose="020B0606030504020204" pitchFamily="34" charset="0"/>
              </a:rPr>
              <a:t>The business will include job creation opportunities </a:t>
            </a:r>
          </a:p>
          <a:p>
            <a:pPr marL="171450" indent="-171450" defTabSz="990752">
              <a:spcBef>
                <a:spcPts val="650"/>
              </a:spcBef>
              <a:buFont typeface="Arial" panose="020B0604020202020204" pitchFamily="34" charset="0"/>
              <a:buChar char="•"/>
              <a:defRPr/>
            </a:pPr>
            <a:r>
              <a:rPr lang="en-US" sz="900" dirty="0">
                <a:ea typeface="Open Sans" panose="020B0606030504020204" pitchFamily="34" charset="0"/>
                <a:cs typeface="Open Sans" panose="020B0606030504020204" pitchFamily="34" charset="0"/>
              </a:rPr>
              <a:t>Context feasibility to restart the business, similar business in the area, </a:t>
            </a:r>
          </a:p>
          <a:p>
            <a:pPr defTabSz="990752">
              <a:spcBef>
                <a:spcPts val="650"/>
              </a:spcBef>
              <a:defRPr/>
            </a:pPr>
            <a:r>
              <a:rPr lang="en-US" sz="900" dirty="0">
                <a:ea typeface="Open Sans" panose="020B0606030504020204" pitchFamily="34" charset="0"/>
                <a:cs typeface="Open Sans" panose="020B0606030504020204" pitchFamily="34" charset="0"/>
              </a:rPr>
              <a:t>When addressing entrepreneurs </a:t>
            </a:r>
            <a:r>
              <a:rPr lang="en-US" sz="900" u="sng" dirty="0">
                <a:ea typeface="Open Sans" panose="020B0606030504020204" pitchFamily="34" charset="0"/>
                <a:cs typeface="Open Sans" panose="020B0606030504020204" pitchFamily="34" charset="0"/>
              </a:rPr>
              <a:t>without previous experience</a:t>
            </a:r>
            <a:r>
              <a:rPr lang="en-US" sz="900" dirty="0">
                <a:ea typeface="Open Sans" panose="020B0606030504020204" pitchFamily="34" charset="0"/>
                <a:cs typeface="Open Sans" panose="020B0606030504020204" pitchFamily="34" charset="0"/>
              </a:rPr>
              <a:t>, selection criteria could be: </a:t>
            </a:r>
          </a:p>
          <a:p>
            <a:pPr defTabSz="990752">
              <a:spcBef>
                <a:spcPts val="650"/>
              </a:spcBef>
              <a:defRPr/>
            </a:pPr>
            <a:r>
              <a:rPr lang="en-US" sz="900" b="1" dirty="0">
                <a:ea typeface="Open Sans" panose="020B0606030504020204" pitchFamily="34" charset="0"/>
                <a:cs typeface="Open Sans" panose="020B0606030504020204" pitchFamily="34" charset="0"/>
              </a:rPr>
              <a:t>IMPACT</a:t>
            </a:r>
          </a:p>
          <a:p>
            <a:pPr marL="171450" indent="-171450" defTabSz="990752">
              <a:spcBef>
                <a:spcPts val="650"/>
              </a:spcBef>
              <a:buFont typeface="Arial" panose="020B0604020202020204" pitchFamily="34" charset="0"/>
              <a:buChar char="•"/>
              <a:defRPr/>
            </a:pPr>
            <a:r>
              <a:rPr lang="en-US" sz="900" dirty="0">
                <a:ea typeface="Open Sans" panose="020B0606030504020204" pitchFamily="34" charset="0"/>
                <a:cs typeface="Open Sans" panose="020B0606030504020204" pitchFamily="34" charset="0"/>
              </a:rPr>
              <a:t>Household directly affected by war (death of a family member, death of the breadwinner, breadwinner with disability, etc.) </a:t>
            </a:r>
          </a:p>
          <a:p>
            <a:pPr marL="171450" indent="-171450" defTabSz="990752">
              <a:spcBef>
                <a:spcPts val="650"/>
              </a:spcBef>
              <a:buFont typeface="Arial" panose="020B0604020202020204" pitchFamily="34" charset="0"/>
              <a:buChar char="•"/>
              <a:defRPr/>
            </a:pPr>
            <a:r>
              <a:rPr lang="en-US" sz="900" dirty="0">
                <a:ea typeface="Open Sans" panose="020B0606030504020204" pitchFamily="34" charset="0"/>
                <a:cs typeface="Open Sans" panose="020B0606030504020204" pitchFamily="34" charset="0"/>
              </a:rPr>
              <a:t>Loss of their main source of income </a:t>
            </a:r>
          </a:p>
          <a:p>
            <a:pPr marL="171450" indent="-171450" defTabSz="990752">
              <a:spcBef>
                <a:spcPts val="650"/>
              </a:spcBef>
              <a:buFont typeface="Arial" panose="020B0604020202020204" pitchFamily="34" charset="0"/>
              <a:buChar char="•"/>
              <a:defRPr/>
            </a:pPr>
            <a:r>
              <a:rPr lang="en-US" sz="900" dirty="0">
                <a:ea typeface="Open Sans" panose="020B0606030504020204" pitchFamily="34" charset="0"/>
                <a:cs typeface="Open Sans" panose="020B0606030504020204" pitchFamily="34" charset="0"/>
              </a:rPr>
              <a:t>Lack of savings or access to credit </a:t>
            </a:r>
          </a:p>
          <a:p>
            <a:pPr marL="171450" indent="-171450" defTabSz="990752">
              <a:spcBef>
                <a:spcPts val="650"/>
              </a:spcBef>
              <a:buFont typeface="Arial" panose="020B0604020202020204" pitchFamily="34" charset="0"/>
              <a:buChar char="•"/>
              <a:defRPr/>
            </a:pPr>
            <a:r>
              <a:rPr lang="en-US" sz="900" dirty="0">
                <a:ea typeface="Open Sans" panose="020B0606030504020204" pitchFamily="34" charset="0"/>
                <a:cs typeface="Open Sans" panose="020B0606030504020204" pitchFamily="34" charset="0"/>
              </a:rPr>
              <a:t>Use of negative coping strategies </a:t>
            </a:r>
          </a:p>
          <a:p>
            <a:pPr defTabSz="990752">
              <a:spcBef>
                <a:spcPts val="650"/>
              </a:spcBef>
              <a:defRPr/>
            </a:pPr>
            <a:r>
              <a:rPr lang="en-US" sz="900" b="1" dirty="0">
                <a:ea typeface="Open Sans" panose="020B0606030504020204" pitchFamily="34" charset="0"/>
                <a:cs typeface="Open Sans" panose="020B0606030504020204" pitchFamily="34" charset="0"/>
              </a:rPr>
              <a:t>CAPACITY</a:t>
            </a:r>
            <a:endParaRPr lang="en-US" sz="900" dirty="0">
              <a:ea typeface="Open Sans" panose="020B0606030504020204" pitchFamily="34" charset="0"/>
              <a:cs typeface="Open Sans" panose="020B0606030504020204" pitchFamily="34" charset="0"/>
            </a:endParaRPr>
          </a:p>
          <a:p>
            <a:pPr marL="171450" indent="-171450" defTabSz="990752">
              <a:spcBef>
                <a:spcPts val="650"/>
              </a:spcBef>
              <a:buFont typeface="Arial" panose="020B0604020202020204" pitchFamily="34" charset="0"/>
              <a:buChar char="•"/>
              <a:defRPr/>
            </a:pPr>
            <a:r>
              <a:rPr lang="en-US" sz="900" dirty="0">
                <a:ea typeface="Open Sans" panose="020B0606030504020204" pitchFamily="34" charset="0"/>
                <a:cs typeface="Open Sans" panose="020B0606030504020204" pitchFamily="34" charset="0"/>
              </a:rPr>
              <a:t>Skills &amp; other experiences </a:t>
            </a:r>
          </a:p>
          <a:p>
            <a:pPr marL="171450" indent="-171450" defTabSz="990752">
              <a:spcBef>
                <a:spcPts val="650"/>
              </a:spcBef>
              <a:buFont typeface="Arial" panose="020B0604020202020204" pitchFamily="34" charset="0"/>
              <a:buChar char="•"/>
              <a:defRPr/>
            </a:pPr>
            <a:r>
              <a:rPr lang="en-US" sz="900" dirty="0">
                <a:ea typeface="Open Sans" panose="020B0606030504020204" pitchFamily="34" charset="0"/>
                <a:cs typeface="Open Sans" panose="020B0606030504020204" pitchFamily="34" charset="0"/>
              </a:rPr>
              <a:t>Availability or lack of own investment, access to credit, etc. </a:t>
            </a:r>
          </a:p>
          <a:p>
            <a:pPr marL="171450" indent="-171450" defTabSz="990752">
              <a:spcBef>
                <a:spcPts val="650"/>
              </a:spcBef>
              <a:buFont typeface="Arial" panose="020B0604020202020204" pitchFamily="34" charset="0"/>
              <a:buChar char="•"/>
              <a:defRPr/>
            </a:pPr>
            <a:r>
              <a:rPr lang="en-US" sz="900" dirty="0">
                <a:ea typeface="Open Sans" panose="020B0606030504020204" pitchFamily="34" charset="0"/>
                <a:cs typeface="Open Sans" panose="020B0606030504020204" pitchFamily="34" charset="0"/>
              </a:rPr>
              <a:t>Space to set up a business </a:t>
            </a:r>
          </a:p>
          <a:p>
            <a:pPr marL="171450" indent="-171450" defTabSz="990752">
              <a:spcBef>
                <a:spcPts val="650"/>
              </a:spcBef>
              <a:buFont typeface="Arial" panose="020B0604020202020204" pitchFamily="34" charset="0"/>
              <a:buChar char="•"/>
              <a:defRPr/>
            </a:pPr>
            <a:r>
              <a:rPr lang="en-US" sz="900" dirty="0">
                <a:ea typeface="Open Sans" panose="020B0606030504020204" pitchFamily="34" charset="0"/>
                <a:cs typeface="Open Sans" panose="020B0606030504020204" pitchFamily="34" charset="0"/>
              </a:rPr>
              <a:t>Job creation opportunities </a:t>
            </a:r>
          </a:p>
          <a:p>
            <a:pPr marL="171450" indent="-171450" defTabSz="990752">
              <a:spcBef>
                <a:spcPts val="650"/>
              </a:spcBef>
              <a:buFont typeface="Arial" panose="020B0604020202020204" pitchFamily="34" charset="0"/>
              <a:buChar char="•"/>
              <a:defRPr/>
            </a:pPr>
            <a:r>
              <a:rPr lang="en-US" sz="900" dirty="0">
                <a:ea typeface="Open Sans" panose="020B0606030504020204" pitchFamily="34" charset="0"/>
                <a:cs typeface="Open Sans" panose="020B0606030504020204" pitchFamily="34" charset="0"/>
              </a:rPr>
              <a:t>Context feasibility to start the business, similar business in the area, etc. </a:t>
            </a:r>
          </a:p>
        </p:txBody>
      </p:sp>
    </p:spTree>
    <p:extLst>
      <p:ext uri="{BB962C8B-B14F-4D97-AF65-F5344CB8AC3E}">
        <p14:creationId xmlns:p14="http://schemas.microsoft.com/office/powerpoint/2010/main" val="36563644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r>
              <a:rPr lang="en-US" sz="900" b="1" dirty="0">
                <a:ea typeface="Open Sans" panose="020B0606030504020204" pitchFamily="34" charset="0"/>
                <a:cs typeface="Open Sans" panose="020B0606030504020204" pitchFamily="34" charset="0"/>
              </a:rPr>
              <a:t>Targeting. STEP 2</a:t>
            </a:r>
          </a:p>
          <a:p>
            <a:pPr defTabSz="990752">
              <a:spcBef>
                <a:spcPts val="650"/>
              </a:spcBef>
              <a:defRPr/>
            </a:pPr>
            <a:r>
              <a:rPr lang="en-US" sz="900" dirty="0">
                <a:ea typeface="Open Sans" panose="020B0606030504020204" pitchFamily="34" charset="0"/>
                <a:cs typeface="Open Sans" panose="020B0606030504020204" pitchFamily="34" charset="0"/>
              </a:rPr>
              <a:t>We would then need to define the basic entrepreneurial profile, starting point the identification of the determining factors and entrepreneurial competences: </a:t>
            </a:r>
          </a:p>
          <a:p>
            <a:pPr defTabSz="990752">
              <a:spcBef>
                <a:spcPts val="650"/>
              </a:spcBef>
              <a:defRPr/>
            </a:pPr>
            <a:r>
              <a:rPr lang="en-US" sz="900" b="1" dirty="0">
                <a:ea typeface="Open Sans" panose="020B0606030504020204" pitchFamily="34" charset="0"/>
                <a:cs typeface="Open Sans" panose="020B0606030504020204" pitchFamily="34" charset="0"/>
              </a:rPr>
              <a:t>Entrepreneurial conditioning factors/constrains </a:t>
            </a:r>
          </a:p>
          <a:p>
            <a:pPr defTabSz="990752">
              <a:spcBef>
                <a:spcPts val="650"/>
              </a:spcBef>
              <a:defRPr/>
            </a:pPr>
            <a:r>
              <a:rPr lang="en-US" sz="900" dirty="0">
                <a:ea typeface="Open Sans" panose="020B0606030504020204" pitchFamily="34" charset="0"/>
                <a:cs typeface="Open Sans" panose="020B0606030504020204" pitchFamily="34" charset="0"/>
              </a:rPr>
              <a:t>Characteristics of each person that </a:t>
            </a:r>
            <a:r>
              <a:rPr lang="en-US" sz="900" b="1" dirty="0">
                <a:ea typeface="Open Sans" panose="020B0606030504020204" pitchFamily="34" charset="0"/>
                <a:cs typeface="Open Sans" panose="020B0606030504020204" pitchFamily="34" charset="0"/>
              </a:rPr>
              <a:t>cannot be improved through literacy </a:t>
            </a:r>
            <a:r>
              <a:rPr lang="en-US" sz="900" dirty="0">
                <a:ea typeface="Open Sans" panose="020B0606030504020204" pitchFamily="34" charset="0"/>
                <a:cs typeface="Open Sans" panose="020B0606030504020204" pitchFamily="34" charset="0"/>
              </a:rPr>
              <a:t>but are </a:t>
            </a:r>
            <a:r>
              <a:rPr lang="en-US" sz="900" b="1" dirty="0">
                <a:ea typeface="Open Sans" panose="020B0606030504020204" pitchFamily="34" charset="0"/>
                <a:cs typeface="Open Sans" panose="020B0606030504020204" pitchFamily="34" charset="0"/>
              </a:rPr>
              <a:t>related to personal aspects </a:t>
            </a:r>
            <a:r>
              <a:rPr lang="en-US" sz="900" dirty="0">
                <a:ea typeface="Open Sans" panose="020B0606030504020204" pitchFamily="34" charset="0"/>
                <a:cs typeface="Open Sans" panose="020B0606030504020204" pitchFamily="34" charset="0"/>
              </a:rPr>
              <a:t>that are </a:t>
            </a:r>
            <a:r>
              <a:rPr lang="en-US" sz="900" b="1" dirty="0">
                <a:ea typeface="Open Sans" panose="020B0606030504020204" pitchFamily="34" charset="0"/>
                <a:cs typeface="Open Sans" panose="020B0606030504020204" pitchFamily="34" charset="0"/>
              </a:rPr>
              <a:t>not considered easy or quickly solvable</a:t>
            </a:r>
            <a:r>
              <a:rPr lang="en-US" sz="900" dirty="0">
                <a:ea typeface="Open Sans" panose="020B0606030504020204" pitchFamily="34" charset="0"/>
                <a:cs typeface="Open Sans" panose="020B0606030504020204" pitchFamily="34" charset="0"/>
              </a:rPr>
              <a:t>. Constraints in no way make it impossible to incorporate them into the entrepreneurial itineraries proposed by the Activation Points project, but they do greatly hinder the development of the undertaking and additional parallel social action is necessary to solve them. These barriers are: </a:t>
            </a:r>
          </a:p>
          <a:p>
            <a:pPr marL="171450" indent="-171450" defTabSz="990752">
              <a:spcBef>
                <a:spcPts val="650"/>
              </a:spcBef>
              <a:buFont typeface="Wingdings" panose="05000000000000000000" pitchFamily="2" charset="2"/>
              <a:buChar char="q"/>
              <a:defRPr/>
            </a:pPr>
            <a:r>
              <a:rPr lang="en-US" sz="900" dirty="0">
                <a:ea typeface="Open Sans" panose="020B0606030504020204" pitchFamily="34" charset="0"/>
                <a:cs typeface="Open Sans" panose="020B0606030504020204" pitchFamily="34" charset="0"/>
              </a:rPr>
              <a:t>Basic needs coverage (please consider if the household has sn’t got covered their basic needs, these needs to be covered as long as the business is not profitable). </a:t>
            </a:r>
          </a:p>
          <a:p>
            <a:pPr marL="171450" indent="-171450" defTabSz="990752">
              <a:spcBef>
                <a:spcPts val="650"/>
              </a:spcBef>
              <a:buFont typeface="Wingdings" panose="05000000000000000000" pitchFamily="2" charset="2"/>
              <a:buChar char="q"/>
              <a:defRPr/>
            </a:pPr>
            <a:r>
              <a:rPr lang="en-US" sz="900" dirty="0">
                <a:ea typeface="Open Sans" panose="020B0606030504020204" pitchFamily="34" charset="0"/>
                <a:cs typeface="Open Sans" panose="020B0606030504020204" pitchFamily="34" charset="0"/>
              </a:rPr>
              <a:t>Mental health, level of self-stem (also additions), consider doing some kind of PSS interventions to complement the intervention. </a:t>
            </a:r>
          </a:p>
          <a:p>
            <a:pPr marL="171450" indent="-171450" defTabSz="990752">
              <a:spcBef>
                <a:spcPts val="650"/>
              </a:spcBef>
              <a:buFont typeface="Wingdings" panose="05000000000000000000" pitchFamily="2" charset="2"/>
              <a:buChar char="q"/>
              <a:defRPr/>
            </a:pPr>
            <a:r>
              <a:rPr lang="en-US" sz="900" dirty="0">
                <a:ea typeface="Open Sans" panose="020B0606030504020204" pitchFamily="34" charset="0"/>
                <a:cs typeface="Open Sans" panose="020B0606030504020204" pitchFamily="34" charset="0"/>
              </a:rPr>
              <a:t>Administrative situation (legal status) to have legal access to work, stablish their own business. </a:t>
            </a:r>
          </a:p>
          <a:p>
            <a:pPr marL="171450" indent="-171450" defTabSz="990752">
              <a:spcBef>
                <a:spcPts val="650"/>
              </a:spcBef>
              <a:buFont typeface="Wingdings" panose="05000000000000000000" pitchFamily="2" charset="2"/>
              <a:buChar char="q"/>
              <a:defRPr/>
            </a:pPr>
            <a:r>
              <a:rPr lang="en-US" sz="900" dirty="0">
                <a:ea typeface="Open Sans" panose="020B0606030504020204" pitchFamily="34" charset="0"/>
                <a:cs typeface="Open Sans" panose="020B0606030504020204" pitchFamily="34" charset="0"/>
              </a:rPr>
              <a:t>Knowledge of Ukrainian language (consider if the applicant would need soft skills like upgrade Ukrainian language, etc.)</a:t>
            </a:r>
          </a:p>
          <a:p>
            <a:pPr defTabSz="990752">
              <a:spcBef>
                <a:spcPts val="650"/>
              </a:spcBef>
              <a:defRPr/>
            </a:pPr>
            <a:r>
              <a:rPr lang="en-US" sz="900" b="1" dirty="0">
                <a:ea typeface="Open Sans" panose="020B0606030504020204" pitchFamily="34" charset="0"/>
                <a:cs typeface="Open Sans" panose="020B0606030504020204" pitchFamily="34" charset="0"/>
              </a:rPr>
              <a:t>Entrepreneurial skills </a:t>
            </a:r>
          </a:p>
          <a:p>
            <a:pPr defTabSz="990752">
              <a:spcBef>
                <a:spcPts val="650"/>
              </a:spcBef>
              <a:defRPr/>
            </a:pPr>
            <a:r>
              <a:rPr lang="en-US" sz="900" dirty="0">
                <a:ea typeface="Open Sans" panose="020B0606030504020204" pitchFamily="34" charset="0"/>
                <a:cs typeface="Open Sans" panose="020B0606030504020204" pitchFamily="34" charset="0"/>
              </a:rPr>
              <a:t>The skills that define the basic profile are those </a:t>
            </a:r>
            <a:r>
              <a:rPr lang="en-US" sz="900" b="1" dirty="0">
                <a:ea typeface="Open Sans" panose="020B0606030504020204" pitchFamily="34" charset="0"/>
                <a:cs typeface="Open Sans" panose="020B0606030504020204" pitchFamily="34" charset="0"/>
              </a:rPr>
              <a:t>minimum skills that any entrepreneur must possess</a:t>
            </a:r>
            <a:r>
              <a:rPr lang="en-US" sz="900" dirty="0">
                <a:ea typeface="Open Sans" panose="020B0606030504020204" pitchFamily="34" charset="0"/>
                <a:cs typeface="Open Sans" panose="020B0606030504020204" pitchFamily="34" charset="0"/>
              </a:rPr>
              <a:t>, regardless of the activity to be carried out. Basic such as: </a:t>
            </a:r>
            <a:r>
              <a:rPr lang="en-US" sz="900" i="1" dirty="0">
                <a:ea typeface="Open Sans" panose="020B0606030504020204" pitchFamily="34" charset="0"/>
                <a:cs typeface="Open Sans" panose="020B0606030504020204" pitchFamily="34" charset="0"/>
              </a:rPr>
              <a:t>self-confidence</a:t>
            </a:r>
            <a:r>
              <a:rPr lang="en-US" sz="900" dirty="0">
                <a:ea typeface="Open Sans" panose="020B0606030504020204" pitchFamily="34" charset="0"/>
                <a:cs typeface="Open Sans" panose="020B0606030504020204" pitchFamily="34" charset="0"/>
              </a:rPr>
              <a:t>, </a:t>
            </a:r>
            <a:r>
              <a:rPr lang="en-US" sz="900" i="1" dirty="0">
                <a:ea typeface="Open Sans" panose="020B0606030504020204" pitchFamily="34" charset="0"/>
                <a:cs typeface="Open Sans" panose="020B0606030504020204" pitchFamily="34" charset="0"/>
              </a:rPr>
              <a:t>communication</a:t>
            </a:r>
            <a:r>
              <a:rPr lang="en-US" sz="900" dirty="0">
                <a:ea typeface="Open Sans" panose="020B0606030504020204" pitchFamily="34" charset="0"/>
                <a:cs typeface="Open Sans" panose="020B0606030504020204" pitchFamily="34" charset="0"/>
              </a:rPr>
              <a:t> abilities, </a:t>
            </a:r>
            <a:r>
              <a:rPr lang="en-US" sz="900" i="1" dirty="0">
                <a:ea typeface="Open Sans" panose="020B0606030504020204" pitchFamily="34" charset="0"/>
                <a:cs typeface="Open Sans" panose="020B0606030504020204" pitchFamily="34" charset="0"/>
              </a:rPr>
              <a:t>compliance with standards and tasks</a:t>
            </a:r>
            <a:r>
              <a:rPr lang="en-US" sz="900" dirty="0">
                <a:ea typeface="Open Sans" panose="020B0606030504020204" pitchFamily="34" charset="0"/>
                <a:cs typeface="Open Sans" panose="020B0606030504020204" pitchFamily="34" charset="0"/>
              </a:rPr>
              <a:t>, and transversal, </a:t>
            </a:r>
            <a:r>
              <a:rPr lang="en-US" sz="900" i="1" dirty="0">
                <a:ea typeface="Open Sans" panose="020B0606030504020204" pitchFamily="34" charset="0"/>
                <a:cs typeface="Open Sans" panose="020B0606030504020204" pitchFamily="34" charset="0"/>
              </a:rPr>
              <a:t>relationship capacity</a:t>
            </a:r>
            <a:r>
              <a:rPr lang="en-US" sz="900" dirty="0">
                <a:ea typeface="Open Sans" panose="020B0606030504020204" pitchFamily="34" charset="0"/>
                <a:cs typeface="Open Sans" panose="020B0606030504020204" pitchFamily="34" charset="0"/>
              </a:rPr>
              <a:t>, </a:t>
            </a:r>
            <a:r>
              <a:rPr lang="en-US" sz="900" i="1" dirty="0">
                <a:ea typeface="Open Sans" panose="020B0606030504020204" pitchFamily="34" charset="0"/>
                <a:cs typeface="Open Sans" panose="020B0606030504020204" pitchFamily="34" charset="0"/>
              </a:rPr>
              <a:t>flexibility</a:t>
            </a:r>
            <a:r>
              <a:rPr lang="en-US" sz="900" dirty="0">
                <a:ea typeface="Open Sans" panose="020B0606030504020204" pitchFamily="34" charset="0"/>
                <a:cs typeface="Open Sans" panose="020B0606030504020204" pitchFamily="34" charset="0"/>
              </a:rPr>
              <a:t>, </a:t>
            </a:r>
            <a:r>
              <a:rPr lang="en-US" sz="900" i="1" dirty="0">
                <a:ea typeface="Open Sans" panose="020B0606030504020204" pitchFamily="34" charset="0"/>
                <a:cs typeface="Open Sans" panose="020B0606030504020204" pitchFamily="34" charset="0"/>
              </a:rPr>
              <a:t>frustration tolerance</a:t>
            </a:r>
            <a:r>
              <a:rPr lang="en-US" sz="900" dirty="0">
                <a:ea typeface="Open Sans" panose="020B0606030504020204" pitchFamily="34" charset="0"/>
                <a:cs typeface="Open Sans" panose="020B0606030504020204" pitchFamily="34" charset="0"/>
              </a:rPr>
              <a:t>, etc.</a:t>
            </a:r>
          </a:p>
          <a:p>
            <a:pPr defTabSz="990752">
              <a:spcBef>
                <a:spcPts val="650"/>
              </a:spcBef>
              <a:defRPr/>
            </a:pPr>
            <a:r>
              <a:rPr lang="en-US" sz="900" b="1" dirty="0">
                <a:ea typeface="Open Sans" panose="020B0606030504020204" pitchFamily="34" charset="0"/>
                <a:cs typeface="Open Sans" panose="020B0606030504020204" pitchFamily="34" charset="0"/>
              </a:rPr>
              <a:t>Technical skills</a:t>
            </a:r>
          </a:p>
          <a:p>
            <a:pPr defTabSz="990752">
              <a:spcBef>
                <a:spcPts val="650"/>
              </a:spcBef>
              <a:defRPr/>
            </a:pPr>
            <a:r>
              <a:rPr lang="en-US" sz="900" dirty="0">
                <a:ea typeface="Open Sans" panose="020B0606030504020204" pitchFamily="34" charset="0"/>
                <a:cs typeface="Open Sans" panose="020B0606030504020204" pitchFamily="34" charset="0"/>
              </a:rPr>
              <a:t>The entrepreneur needs to possess </a:t>
            </a:r>
            <a:r>
              <a:rPr lang="en-US" sz="900" b="1" dirty="0">
                <a:ea typeface="Open Sans" panose="020B0606030504020204" pitchFamily="34" charset="0"/>
                <a:cs typeface="Open Sans" panose="020B0606030504020204" pitchFamily="34" charset="0"/>
              </a:rPr>
              <a:t>own skills to manage any type of business</a:t>
            </a:r>
            <a:r>
              <a:rPr lang="en-US" sz="900" dirty="0">
                <a:ea typeface="Open Sans" panose="020B0606030504020204" pitchFamily="34" charset="0"/>
                <a:cs typeface="Open Sans" panose="020B0606030504020204" pitchFamily="34" charset="0"/>
              </a:rPr>
              <a:t>. These technical skills can be acquired and / or optimized through </a:t>
            </a:r>
            <a:r>
              <a:rPr lang="en-US" sz="900" b="1" dirty="0">
                <a:ea typeface="Open Sans" panose="020B0606030504020204" pitchFamily="34" charset="0"/>
                <a:cs typeface="Open Sans" panose="020B0606030504020204" pitchFamily="34" charset="0"/>
              </a:rPr>
              <a:t>training</a:t>
            </a:r>
            <a:r>
              <a:rPr lang="en-US" sz="900" dirty="0">
                <a:ea typeface="Open Sans" panose="020B0606030504020204" pitchFamily="34" charset="0"/>
                <a:cs typeface="Open Sans" panose="020B0606030504020204" pitchFamily="34" charset="0"/>
              </a:rPr>
              <a:t>, </a:t>
            </a:r>
            <a:r>
              <a:rPr lang="en-US" sz="900" b="1" dirty="0">
                <a:ea typeface="Open Sans" panose="020B0606030504020204" pitchFamily="34" charset="0"/>
                <a:cs typeface="Open Sans" panose="020B0606030504020204" pitchFamily="34" charset="0"/>
              </a:rPr>
              <a:t>advice</a:t>
            </a:r>
            <a:r>
              <a:rPr lang="en-US" sz="900" dirty="0">
                <a:ea typeface="Open Sans" panose="020B0606030504020204" pitchFamily="34" charset="0"/>
                <a:cs typeface="Open Sans" panose="020B0606030504020204" pitchFamily="34" charset="0"/>
              </a:rPr>
              <a:t>, </a:t>
            </a:r>
            <a:r>
              <a:rPr lang="en-US" sz="900" b="1" dirty="0">
                <a:ea typeface="Open Sans" panose="020B0606030504020204" pitchFamily="34" charset="0"/>
                <a:cs typeface="Open Sans" panose="020B0606030504020204" pitchFamily="34" charset="0"/>
              </a:rPr>
              <a:t>mentoring </a:t>
            </a:r>
            <a:r>
              <a:rPr lang="en-US" sz="900" dirty="0">
                <a:ea typeface="Open Sans" panose="020B0606030504020204" pitchFamily="34" charset="0"/>
                <a:cs typeface="Open Sans" panose="020B0606030504020204" pitchFamily="34" charset="0"/>
              </a:rPr>
              <a:t>and </a:t>
            </a:r>
            <a:r>
              <a:rPr lang="en-US" sz="900" b="1" dirty="0">
                <a:ea typeface="Open Sans" panose="020B0606030504020204" pitchFamily="34" charset="0"/>
                <a:cs typeface="Open Sans" panose="020B0606030504020204" pitchFamily="34" charset="0"/>
              </a:rPr>
              <a:t>networking.</a:t>
            </a:r>
            <a:r>
              <a:rPr lang="en-US" sz="900" dirty="0">
                <a:ea typeface="Open Sans" panose="020B0606030504020204" pitchFamily="34" charset="0"/>
                <a:cs typeface="Open Sans" panose="020B0606030504020204" pitchFamily="34" charset="0"/>
              </a:rPr>
              <a:t> </a:t>
            </a:r>
          </a:p>
          <a:p>
            <a:pPr defTabSz="990752">
              <a:spcBef>
                <a:spcPts val="650"/>
              </a:spcBef>
              <a:defRPr/>
            </a:pPr>
            <a:r>
              <a:rPr lang="en-US" sz="900" dirty="0">
                <a:ea typeface="Open Sans" panose="020B0606030504020204" pitchFamily="34" charset="0"/>
                <a:cs typeface="Open Sans" panose="020B0606030504020204" pitchFamily="34" charset="0"/>
              </a:rPr>
              <a:t>Importance of </a:t>
            </a:r>
            <a:r>
              <a:rPr lang="en-US" sz="900" b="1" dirty="0">
                <a:ea typeface="Open Sans" panose="020B0606030504020204" pitchFamily="34" charset="0"/>
                <a:cs typeface="Open Sans" panose="020B0606030504020204" pitchFamily="34" charset="0"/>
              </a:rPr>
              <a:t>individual interviews to assess the capacities </a:t>
            </a:r>
            <a:r>
              <a:rPr lang="en-US" sz="900" dirty="0">
                <a:ea typeface="Open Sans" panose="020B0606030504020204" pitchFamily="34" charset="0"/>
                <a:cs typeface="Open Sans" panose="020B0606030504020204" pitchFamily="34" charset="0"/>
              </a:rPr>
              <a:t>of the target persons. Its time consuming but the community also validate the list of people targeted. </a:t>
            </a:r>
          </a:p>
          <a:p>
            <a:pPr defTabSz="990752">
              <a:spcBef>
                <a:spcPts val="650"/>
              </a:spcBef>
              <a:defRPr/>
            </a:pPr>
            <a:r>
              <a:rPr lang="en-US" sz="1000" dirty="0">
                <a:ea typeface="Open Sans" panose="020B0606030504020204" pitchFamily="34" charset="0"/>
                <a:cs typeface="Open Sans" panose="020B0606030504020204" pitchFamily="34" charset="0"/>
              </a:rPr>
              <a:t> </a:t>
            </a:r>
          </a:p>
        </p:txBody>
      </p:sp>
    </p:spTree>
    <p:extLst>
      <p:ext uri="{BB962C8B-B14F-4D97-AF65-F5344CB8AC3E}">
        <p14:creationId xmlns:p14="http://schemas.microsoft.com/office/powerpoint/2010/main" val="25515206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portada_Texto">
    <p:bg>
      <p:bgPr>
        <a:solidFill>
          <a:srgbClr val="F2F3F2"/>
        </a:solidFill>
        <a:effectLst/>
      </p:bgPr>
    </p:bg>
    <p:spTree>
      <p:nvGrpSpPr>
        <p:cNvPr id="1" name=""/>
        <p:cNvGrpSpPr/>
        <p:nvPr/>
      </p:nvGrpSpPr>
      <p:grpSpPr>
        <a:xfrm>
          <a:off x="0" y="0"/>
          <a:ext cx="0" cy="0"/>
          <a:chOff x="0" y="0"/>
          <a:chExt cx="0" cy="0"/>
        </a:xfrm>
      </p:grpSpPr>
      <p:sp>
        <p:nvSpPr>
          <p:cNvPr id="61" name="Rectangle 11"/>
          <p:cNvSpPr/>
          <p:nvPr/>
        </p:nvSpPr>
        <p:spPr>
          <a:xfrm rot="18900000">
            <a:off x="-4975069" y="2029188"/>
            <a:ext cx="17752545" cy="3778951"/>
          </a:xfrm>
          <a:prstGeom prst="rect">
            <a:avLst/>
          </a:prstGeom>
          <a:solidFill>
            <a:srgbClr val="011E41"/>
          </a:solidFill>
          <a:ln w="12700">
            <a:miter lim="400000"/>
          </a:ln>
        </p:spPr>
        <p:txBody>
          <a:bodyPr lIns="45719" rIns="45719" anchor="ctr"/>
          <a:lstStyle/>
          <a:p>
            <a:pPr algn="ctr">
              <a:defRPr>
                <a:solidFill>
                  <a:srgbClr val="3F3F3F"/>
                </a:solidFill>
              </a:defRPr>
            </a:pPr>
            <a:endParaRPr dirty="0"/>
          </a:p>
        </p:txBody>
      </p:sp>
      <p:sp>
        <p:nvSpPr>
          <p:cNvPr id="62" name="Rectangle 10"/>
          <p:cNvSpPr/>
          <p:nvPr/>
        </p:nvSpPr>
        <p:spPr>
          <a:xfrm rot="18900000">
            <a:off x="12735455" y="7087330"/>
            <a:ext cx="8322979" cy="4113340"/>
          </a:xfrm>
          <a:prstGeom prst="rect">
            <a:avLst/>
          </a:prstGeom>
          <a:solidFill>
            <a:schemeClr val="accent2">
              <a:lumOff val="9019"/>
            </a:schemeClr>
          </a:solidFill>
          <a:ln w="12700">
            <a:miter lim="400000"/>
          </a:ln>
        </p:spPr>
        <p:txBody>
          <a:bodyPr lIns="45719" rIns="45719" anchor="ctr"/>
          <a:lstStyle/>
          <a:p>
            <a:pPr algn="ctr">
              <a:defRPr>
                <a:solidFill>
                  <a:schemeClr val="accent2">
                    <a:lumOff val="9019"/>
                  </a:schemeClr>
                </a:solidFill>
              </a:defRPr>
            </a:pPr>
            <a:endParaRPr dirty="0"/>
          </a:p>
        </p:txBody>
      </p:sp>
      <p:pic>
        <p:nvPicPr>
          <p:cNvPr id="63" name="Picture 2" descr="Picture 2"/>
          <p:cNvPicPr>
            <a:picLocks noChangeAspect="1"/>
          </p:cNvPicPr>
          <p:nvPr/>
        </p:nvPicPr>
        <p:blipFill>
          <a:blip r:embed="rId2">
            <a:extLst/>
          </a:blip>
          <a:stretch>
            <a:fillRect/>
          </a:stretch>
        </p:blipFill>
        <p:spPr>
          <a:xfrm>
            <a:off x="-2665379" y="-7435167"/>
            <a:ext cx="20236811" cy="20236811"/>
          </a:xfrm>
          <a:prstGeom prst="rect">
            <a:avLst/>
          </a:prstGeom>
          <a:ln w="12700">
            <a:miter lim="400000"/>
          </a:ln>
        </p:spPr>
      </p:pic>
      <p:sp>
        <p:nvSpPr>
          <p:cNvPr id="64" name="Rectangle 4"/>
          <p:cNvSpPr/>
          <p:nvPr/>
        </p:nvSpPr>
        <p:spPr>
          <a:xfrm rot="18900000">
            <a:off x="-2493619" y="-545547"/>
            <a:ext cx="7580101" cy="3625589"/>
          </a:xfrm>
          <a:prstGeom prst="rect">
            <a:avLst/>
          </a:prstGeom>
          <a:solidFill>
            <a:srgbClr val="F2F2F2"/>
          </a:solidFill>
          <a:ln w="12700">
            <a:miter lim="400000"/>
          </a:ln>
        </p:spPr>
        <p:txBody>
          <a:bodyPr lIns="45719" rIns="45719" anchor="ctr"/>
          <a:lstStyle/>
          <a:p>
            <a:pPr algn="ctr">
              <a:defRPr>
                <a:solidFill>
                  <a:srgbClr val="3F3F3F"/>
                </a:solidFill>
              </a:defRPr>
            </a:pPr>
            <a:endParaRPr dirty="0"/>
          </a:p>
        </p:txBody>
      </p:sp>
      <p:sp>
        <p:nvSpPr>
          <p:cNvPr id="65" name="TextBox 18"/>
          <p:cNvSpPr txBox="1">
            <a:spLocks noGrp="1"/>
          </p:cNvSpPr>
          <p:nvPr>
            <p:ph type="body" sz="quarter" idx="21"/>
          </p:nvPr>
        </p:nvSpPr>
        <p:spPr>
          <a:xfrm>
            <a:off x="11988674" y="9036862"/>
            <a:ext cx="5107819" cy="459741"/>
          </a:xfrm>
          <a:prstGeom prst="rect">
            <a:avLst/>
          </a:prstGeom>
        </p:spPr>
        <p:txBody>
          <a:bodyPr>
            <a:spAutoFit/>
          </a:bodyPr>
          <a:lstStyle>
            <a:lvl1pPr marL="0" indent="0" algn="r" defTabSz="914400">
              <a:lnSpc>
                <a:spcPct val="100000"/>
              </a:lnSpc>
              <a:spcBef>
                <a:spcPts val="0"/>
              </a:spcBef>
              <a:buSzTx/>
              <a:buFontTx/>
              <a:buNone/>
              <a:defRPr sz="2400" b="1">
                <a:solidFill>
                  <a:srgbClr val="011E41"/>
                </a:solidFill>
                <a:latin typeface="Montserrat SemiBold"/>
                <a:ea typeface="Montserrat SemiBold"/>
                <a:cs typeface="Montserrat SemiBold"/>
                <a:sym typeface="Montserrat SemiBold"/>
              </a:defRPr>
            </a:lvl1pPr>
          </a:lstStyle>
          <a:p>
            <a:r>
              <a:t>22 junio 2021</a:t>
            </a:r>
          </a:p>
        </p:txBody>
      </p:sp>
      <p:pic>
        <p:nvPicPr>
          <p:cNvPr id="66" name="Imagen" descr="Imagen"/>
          <p:cNvPicPr>
            <a:picLocks noChangeAspect="1"/>
          </p:cNvPicPr>
          <p:nvPr/>
        </p:nvPicPr>
        <p:blipFill>
          <a:blip r:embed="rId3">
            <a:extLst/>
          </a:blip>
          <a:stretch>
            <a:fillRect/>
          </a:stretch>
        </p:blipFill>
        <p:spPr>
          <a:xfrm>
            <a:off x="541866" y="535592"/>
            <a:ext cx="1662855" cy="1662855"/>
          </a:xfrm>
          <a:prstGeom prst="rect">
            <a:avLst/>
          </a:prstGeom>
          <a:ln w="12700">
            <a:miter lim="400000"/>
          </a:ln>
        </p:spPr>
      </p:pic>
      <p:sp>
        <p:nvSpPr>
          <p:cNvPr id="67" name="Title 3"/>
          <p:cNvSpPr txBox="1">
            <a:spLocks noGrp="1"/>
          </p:cNvSpPr>
          <p:nvPr>
            <p:ph type="body" sz="quarter" idx="22"/>
          </p:nvPr>
        </p:nvSpPr>
        <p:spPr>
          <a:xfrm>
            <a:off x="6974957" y="5856297"/>
            <a:ext cx="10167257" cy="2490076"/>
          </a:xfrm>
          <a:prstGeom prst="rect">
            <a:avLst/>
          </a:prstGeom>
        </p:spPr>
        <p:txBody>
          <a:bodyPr>
            <a:normAutofit/>
          </a:bodyPr>
          <a:lstStyle/>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t>COLOCAR</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t>TÍTULO</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t>DOCUMENTO</a:t>
            </a:r>
          </a:p>
        </p:txBody>
      </p:sp>
      <p:sp>
        <p:nvSpPr>
          <p:cNvPr id="68"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Combinado_03">
    <p:spTree>
      <p:nvGrpSpPr>
        <p:cNvPr id="1" name=""/>
        <p:cNvGrpSpPr/>
        <p:nvPr/>
      </p:nvGrpSpPr>
      <p:grpSpPr>
        <a:xfrm>
          <a:off x="0" y="0"/>
          <a:ext cx="0" cy="0"/>
          <a:chOff x="0" y="0"/>
          <a:chExt cx="0" cy="0"/>
        </a:xfrm>
      </p:grpSpPr>
      <p:sp>
        <p:nvSpPr>
          <p:cNvPr id="426" name="Número de diapositiva"/>
          <p:cNvSpPr txBox="1">
            <a:spLocks noGrp="1"/>
          </p:cNvSpPr>
          <p:nvPr>
            <p:ph type="sldNum" sz="quarter" idx="2"/>
          </p:nvPr>
        </p:nvSpPr>
        <p:spPr>
          <a:xfrm>
            <a:off x="17330690" y="9198395"/>
            <a:ext cx="188875" cy="292101"/>
          </a:xfrm>
          <a:prstGeom prst="rect">
            <a:avLst/>
          </a:prstGeom>
        </p:spPr>
        <p:txBody>
          <a:bodyPr anchor="t"/>
          <a:lstStyle>
            <a:lvl1pPr>
              <a:defRPr sz="1600">
                <a:latin typeface="Graphik XXXCond Regular"/>
                <a:ea typeface="Graphik XXXCond Regular"/>
                <a:cs typeface="Graphik XXXCond Regular"/>
                <a:sym typeface="Graphik XXXCond Regular"/>
              </a:defRPr>
            </a:lvl1pPr>
          </a:lstStyle>
          <a:p>
            <a:fld id="{86CB4B4D-7CA3-9044-876B-883B54F8677D}" type="slidenum">
              <a:t>‹Nº›</a:t>
            </a:fld>
            <a:endParaRPr dirty="0"/>
          </a:p>
        </p:txBody>
      </p:sp>
      <p:sp>
        <p:nvSpPr>
          <p:cNvPr id="427" name="Straight Connector 5"/>
          <p:cNvSpPr/>
          <p:nvPr/>
        </p:nvSpPr>
        <p:spPr>
          <a:xfrm flipV="1">
            <a:off x="17568332" y="9352284"/>
            <a:ext cx="719668" cy="15390"/>
          </a:xfrm>
          <a:prstGeom prst="line">
            <a:avLst/>
          </a:prstGeom>
          <a:ln w="15875">
            <a:solidFill>
              <a:schemeClr val="accent1"/>
            </a:solidFill>
            <a:miter/>
          </a:ln>
        </p:spPr>
        <p:txBody>
          <a:bodyPr lIns="45719" rIns="45719"/>
          <a:lstStyle/>
          <a:p>
            <a:endParaRPr dirty="0"/>
          </a:p>
        </p:txBody>
      </p:sp>
      <p:sp>
        <p:nvSpPr>
          <p:cNvPr id="434" name="Oval 45"/>
          <p:cNvSpPr/>
          <p:nvPr/>
        </p:nvSpPr>
        <p:spPr>
          <a:xfrm>
            <a:off x="1164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sp>
        <p:nvSpPr>
          <p:cNvPr id="438" name="TextBox 2"/>
          <p:cNvSpPr txBox="1">
            <a:spLocks noGrp="1"/>
          </p:cNvSpPr>
          <p:nvPr>
            <p:ph type="body" sz="quarter" idx="26"/>
          </p:nvPr>
        </p:nvSpPr>
        <p:spPr>
          <a:xfrm>
            <a:off x="1860105" y="2564472"/>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0" name="TextBox 2"/>
          <p:cNvSpPr txBox="1">
            <a:spLocks noGrp="1"/>
          </p:cNvSpPr>
          <p:nvPr>
            <p:ph type="body" sz="quarter" idx="28"/>
          </p:nvPr>
        </p:nvSpPr>
        <p:spPr>
          <a:xfrm>
            <a:off x="1860105" y="476900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2" name="TextBox 2"/>
          <p:cNvSpPr txBox="1">
            <a:spLocks noGrp="1"/>
          </p:cNvSpPr>
          <p:nvPr>
            <p:ph type="body" sz="quarter" idx="30"/>
          </p:nvPr>
        </p:nvSpPr>
        <p:spPr>
          <a:xfrm>
            <a:off x="1860105" y="5867803"/>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4" name="TextBox 2"/>
          <p:cNvSpPr txBox="1">
            <a:spLocks noGrp="1"/>
          </p:cNvSpPr>
          <p:nvPr>
            <p:ph type="body" sz="quarter" idx="32"/>
          </p:nvPr>
        </p:nvSpPr>
        <p:spPr>
          <a:xfrm>
            <a:off x="1860105" y="8143486"/>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pic>
        <p:nvPicPr>
          <p:cNvPr id="26" name="Imagen 25">
            <a:extLst>
              <a:ext uri="{FF2B5EF4-FFF2-40B4-BE49-F238E27FC236}">
                <a16:creationId xmlns:a16="http://schemas.microsoft.com/office/drawing/2014/main" id="{3A61F8AE-947D-4C18-90AF-865C1467F6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grpSp>
        <p:nvGrpSpPr>
          <p:cNvPr id="33" name="Grupo 32">
            <a:extLst>
              <a:ext uri="{FF2B5EF4-FFF2-40B4-BE49-F238E27FC236}">
                <a16:creationId xmlns:a16="http://schemas.microsoft.com/office/drawing/2014/main" id="{F310F6CB-D015-4359-976C-F0FAE2DB720A}"/>
              </a:ext>
            </a:extLst>
          </p:cNvPr>
          <p:cNvGrpSpPr/>
          <p:nvPr/>
        </p:nvGrpSpPr>
        <p:grpSpPr>
          <a:xfrm>
            <a:off x="827995" y="2546465"/>
            <a:ext cx="468918" cy="424748"/>
            <a:chOff x="600502" y="3398289"/>
            <a:chExt cx="259308" cy="291636"/>
          </a:xfrm>
        </p:grpSpPr>
        <p:sp>
          <p:nvSpPr>
            <p:cNvPr id="54" name="Elipse 53">
              <a:extLst>
                <a:ext uri="{FF2B5EF4-FFF2-40B4-BE49-F238E27FC236}">
                  <a16:creationId xmlns:a16="http://schemas.microsoft.com/office/drawing/2014/main" id="{82FEF8A9-CF58-44D4-A585-9B14981D48AD}"/>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5" name="Elipse 54">
              <a:extLst>
                <a:ext uri="{FF2B5EF4-FFF2-40B4-BE49-F238E27FC236}">
                  <a16:creationId xmlns:a16="http://schemas.microsoft.com/office/drawing/2014/main" id="{D7165C20-0470-407F-8D24-19934F0B29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4" name="Grupo 33">
            <a:extLst>
              <a:ext uri="{FF2B5EF4-FFF2-40B4-BE49-F238E27FC236}">
                <a16:creationId xmlns:a16="http://schemas.microsoft.com/office/drawing/2014/main" id="{916E709E-2D83-407D-A277-1E8462C7E586}"/>
              </a:ext>
            </a:extLst>
          </p:cNvPr>
          <p:cNvGrpSpPr/>
          <p:nvPr/>
        </p:nvGrpSpPr>
        <p:grpSpPr>
          <a:xfrm>
            <a:off x="811472" y="8167333"/>
            <a:ext cx="468918" cy="424748"/>
            <a:chOff x="600502" y="3398289"/>
            <a:chExt cx="259308" cy="291636"/>
          </a:xfrm>
        </p:grpSpPr>
        <p:sp>
          <p:nvSpPr>
            <p:cNvPr id="52" name="Elipse 51">
              <a:extLst>
                <a:ext uri="{FF2B5EF4-FFF2-40B4-BE49-F238E27FC236}">
                  <a16:creationId xmlns:a16="http://schemas.microsoft.com/office/drawing/2014/main" id="{01BCD391-1886-4EC3-B4AC-0A48D9359DB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3" name="Elipse 52">
              <a:extLst>
                <a:ext uri="{FF2B5EF4-FFF2-40B4-BE49-F238E27FC236}">
                  <a16:creationId xmlns:a16="http://schemas.microsoft.com/office/drawing/2014/main" id="{0E7DA899-99AB-49D1-BEFB-FC9A60BC97BE}"/>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5" name="Grupo 34">
            <a:extLst>
              <a:ext uri="{FF2B5EF4-FFF2-40B4-BE49-F238E27FC236}">
                <a16:creationId xmlns:a16="http://schemas.microsoft.com/office/drawing/2014/main" id="{1D2322A3-236F-43F7-965D-73BFBC72AA68}"/>
              </a:ext>
            </a:extLst>
          </p:cNvPr>
          <p:cNvGrpSpPr/>
          <p:nvPr/>
        </p:nvGrpSpPr>
        <p:grpSpPr>
          <a:xfrm>
            <a:off x="811473" y="3577045"/>
            <a:ext cx="468918" cy="424748"/>
            <a:chOff x="600502" y="3398289"/>
            <a:chExt cx="259308" cy="291636"/>
          </a:xfrm>
        </p:grpSpPr>
        <p:sp>
          <p:nvSpPr>
            <p:cNvPr id="50" name="Elipse 49">
              <a:extLst>
                <a:ext uri="{FF2B5EF4-FFF2-40B4-BE49-F238E27FC236}">
                  <a16:creationId xmlns:a16="http://schemas.microsoft.com/office/drawing/2014/main" id="{BA81A0A7-DEBF-429D-BA82-C8F6371724D8}"/>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1" name="Elipse 50">
              <a:extLst>
                <a:ext uri="{FF2B5EF4-FFF2-40B4-BE49-F238E27FC236}">
                  <a16:creationId xmlns:a16="http://schemas.microsoft.com/office/drawing/2014/main" id="{8F59E6B6-5600-4F6F-93A0-D6467C5771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6" name="Grupo 35">
            <a:extLst>
              <a:ext uri="{FF2B5EF4-FFF2-40B4-BE49-F238E27FC236}">
                <a16:creationId xmlns:a16="http://schemas.microsoft.com/office/drawing/2014/main" id="{46F02A43-3C88-412F-BC69-A6D8B4F5A118}"/>
              </a:ext>
            </a:extLst>
          </p:cNvPr>
          <p:cNvGrpSpPr/>
          <p:nvPr/>
        </p:nvGrpSpPr>
        <p:grpSpPr>
          <a:xfrm>
            <a:off x="802439" y="4693231"/>
            <a:ext cx="468918" cy="424748"/>
            <a:chOff x="600502" y="3398289"/>
            <a:chExt cx="259308" cy="291636"/>
          </a:xfrm>
        </p:grpSpPr>
        <p:sp>
          <p:nvSpPr>
            <p:cNvPr id="48" name="Elipse 47">
              <a:extLst>
                <a:ext uri="{FF2B5EF4-FFF2-40B4-BE49-F238E27FC236}">
                  <a16:creationId xmlns:a16="http://schemas.microsoft.com/office/drawing/2014/main" id="{2041CD81-0334-4EED-90D8-30A8CBC63D4A}"/>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9" name="Elipse 48">
              <a:extLst>
                <a:ext uri="{FF2B5EF4-FFF2-40B4-BE49-F238E27FC236}">
                  <a16:creationId xmlns:a16="http://schemas.microsoft.com/office/drawing/2014/main" id="{B8BAE012-AF5B-4524-B906-4112F3AC46E4}"/>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7" name="Grupo 36">
            <a:extLst>
              <a:ext uri="{FF2B5EF4-FFF2-40B4-BE49-F238E27FC236}">
                <a16:creationId xmlns:a16="http://schemas.microsoft.com/office/drawing/2014/main" id="{9E5A6199-0B00-4C96-BDBC-7E7C56E105EE}"/>
              </a:ext>
            </a:extLst>
          </p:cNvPr>
          <p:cNvGrpSpPr/>
          <p:nvPr/>
        </p:nvGrpSpPr>
        <p:grpSpPr>
          <a:xfrm>
            <a:off x="825964" y="5830222"/>
            <a:ext cx="468918" cy="424748"/>
            <a:chOff x="600502" y="3398289"/>
            <a:chExt cx="259308" cy="291636"/>
          </a:xfrm>
        </p:grpSpPr>
        <p:sp>
          <p:nvSpPr>
            <p:cNvPr id="46" name="Elipse 45">
              <a:extLst>
                <a:ext uri="{FF2B5EF4-FFF2-40B4-BE49-F238E27FC236}">
                  <a16:creationId xmlns:a16="http://schemas.microsoft.com/office/drawing/2014/main" id="{9D97F561-0294-494E-A46D-D9AB8842823E}"/>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7" name="Elipse 46">
              <a:extLst>
                <a:ext uri="{FF2B5EF4-FFF2-40B4-BE49-F238E27FC236}">
                  <a16:creationId xmlns:a16="http://schemas.microsoft.com/office/drawing/2014/main" id="{D3619E24-B65A-446E-AF5F-8609B250498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8" name="Grupo 37">
            <a:extLst>
              <a:ext uri="{FF2B5EF4-FFF2-40B4-BE49-F238E27FC236}">
                <a16:creationId xmlns:a16="http://schemas.microsoft.com/office/drawing/2014/main" id="{1B32657C-5168-4788-AB0F-B0243315B17D}"/>
              </a:ext>
            </a:extLst>
          </p:cNvPr>
          <p:cNvGrpSpPr/>
          <p:nvPr/>
        </p:nvGrpSpPr>
        <p:grpSpPr>
          <a:xfrm>
            <a:off x="811473" y="7024224"/>
            <a:ext cx="468918" cy="424748"/>
            <a:chOff x="600502" y="3398289"/>
            <a:chExt cx="259308" cy="291636"/>
          </a:xfrm>
        </p:grpSpPr>
        <p:sp>
          <p:nvSpPr>
            <p:cNvPr id="44" name="Elipse 43">
              <a:extLst>
                <a:ext uri="{FF2B5EF4-FFF2-40B4-BE49-F238E27FC236}">
                  <a16:creationId xmlns:a16="http://schemas.microsoft.com/office/drawing/2014/main" id="{2199F924-2D60-4D17-84F2-AA69C1C2304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5" name="Elipse 44">
              <a:extLst>
                <a:ext uri="{FF2B5EF4-FFF2-40B4-BE49-F238E27FC236}">
                  <a16:creationId xmlns:a16="http://schemas.microsoft.com/office/drawing/2014/main" id="{87D983E7-E5D2-4748-87DD-E190835061D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cxnSp>
        <p:nvCxnSpPr>
          <p:cNvPr id="39" name="Conector recto 38">
            <a:extLst>
              <a:ext uri="{FF2B5EF4-FFF2-40B4-BE49-F238E27FC236}">
                <a16:creationId xmlns:a16="http://schemas.microsoft.com/office/drawing/2014/main" id="{1F2B17A4-3204-4F74-9DAB-28B8A3F27DE2}"/>
              </a:ext>
            </a:extLst>
          </p:cNvPr>
          <p:cNvCxnSpPr>
            <a:cxnSpLocks/>
          </p:cNvCxnSpPr>
          <p:nvPr/>
        </p:nvCxnSpPr>
        <p:spPr>
          <a:xfrm flipH="1">
            <a:off x="1043900" y="2953194"/>
            <a:ext cx="2030" cy="592823"/>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F8BB78BE-B563-4CF6-8A6D-E20F1FBCE532}"/>
              </a:ext>
            </a:extLst>
          </p:cNvPr>
          <p:cNvCxnSpPr>
            <a:cxnSpLocks/>
            <a:endCxn id="52" idx="0"/>
          </p:cNvCxnSpPr>
          <p:nvPr/>
        </p:nvCxnSpPr>
        <p:spPr>
          <a:xfrm flipH="1">
            <a:off x="1045932" y="7399448"/>
            <a:ext cx="1251" cy="7678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1" name="Conector recto 40">
            <a:extLst>
              <a:ext uri="{FF2B5EF4-FFF2-40B4-BE49-F238E27FC236}">
                <a16:creationId xmlns:a16="http://schemas.microsoft.com/office/drawing/2014/main" id="{FD93B6BC-1E32-4F7B-936E-7E32B12F9E03}"/>
              </a:ext>
            </a:extLst>
          </p:cNvPr>
          <p:cNvCxnSpPr>
            <a:cxnSpLocks/>
            <a:endCxn id="44" idx="0"/>
          </p:cNvCxnSpPr>
          <p:nvPr/>
        </p:nvCxnSpPr>
        <p:spPr>
          <a:xfrm>
            <a:off x="1043900" y="6247977"/>
            <a:ext cx="2033" cy="77625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822DB670-4E64-45BC-ADC0-79EDDB45F62B}"/>
              </a:ext>
            </a:extLst>
          </p:cNvPr>
          <p:cNvCxnSpPr>
            <a:cxnSpLocks/>
            <a:endCxn id="46" idx="0"/>
          </p:cNvCxnSpPr>
          <p:nvPr/>
        </p:nvCxnSpPr>
        <p:spPr>
          <a:xfrm flipH="1">
            <a:off x="1060423" y="5142237"/>
            <a:ext cx="2030" cy="6879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3" name="Conector recto 42">
            <a:extLst>
              <a:ext uri="{FF2B5EF4-FFF2-40B4-BE49-F238E27FC236}">
                <a16:creationId xmlns:a16="http://schemas.microsoft.com/office/drawing/2014/main" id="{5D6FBB05-C54F-4DBB-A861-DA127C374129}"/>
              </a:ext>
            </a:extLst>
          </p:cNvPr>
          <p:cNvCxnSpPr>
            <a:cxnSpLocks/>
          </p:cNvCxnSpPr>
          <p:nvPr/>
        </p:nvCxnSpPr>
        <p:spPr>
          <a:xfrm flipH="1">
            <a:off x="1043900" y="4026606"/>
            <a:ext cx="2030" cy="619727"/>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9" name="TextBox 2">
            <a:extLst>
              <a:ext uri="{FF2B5EF4-FFF2-40B4-BE49-F238E27FC236}">
                <a16:creationId xmlns:a16="http://schemas.microsoft.com/office/drawing/2014/main" id="{C2EE1B72-631F-446B-A763-C08D8799C868}"/>
              </a:ext>
            </a:extLst>
          </p:cNvPr>
          <p:cNvSpPr txBox="1">
            <a:spLocks noGrp="1"/>
          </p:cNvSpPr>
          <p:nvPr>
            <p:ph type="body" sz="quarter" idx="33"/>
          </p:nvPr>
        </p:nvSpPr>
        <p:spPr>
          <a:xfrm>
            <a:off x="1860105" y="3593554"/>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60" name="TextBox 2">
            <a:extLst>
              <a:ext uri="{FF2B5EF4-FFF2-40B4-BE49-F238E27FC236}">
                <a16:creationId xmlns:a16="http://schemas.microsoft.com/office/drawing/2014/main" id="{0963D901-194D-4A90-9AB0-596BE1842FEB}"/>
              </a:ext>
            </a:extLst>
          </p:cNvPr>
          <p:cNvSpPr txBox="1">
            <a:spLocks noGrp="1"/>
          </p:cNvSpPr>
          <p:nvPr>
            <p:ph type="body" sz="quarter" idx="34"/>
          </p:nvPr>
        </p:nvSpPr>
        <p:spPr>
          <a:xfrm>
            <a:off x="1860105" y="696659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61" name="TextBox 2">
            <a:extLst>
              <a:ext uri="{FF2B5EF4-FFF2-40B4-BE49-F238E27FC236}">
                <a16:creationId xmlns:a16="http://schemas.microsoft.com/office/drawing/2014/main" id="{03A626F2-C98E-4B0C-BE46-30F252DF0FDF}"/>
              </a:ext>
            </a:extLst>
          </p:cNvPr>
          <p:cNvSpPr txBox="1">
            <a:spLocks noGrp="1"/>
          </p:cNvSpPr>
          <p:nvPr>
            <p:ph type="body" sz="quarter" idx="35"/>
          </p:nvPr>
        </p:nvSpPr>
        <p:spPr>
          <a:xfrm>
            <a:off x="616443" y="640425"/>
            <a:ext cx="10374646" cy="1010085"/>
          </a:xfrm>
          <a:prstGeom prst="rect">
            <a:avLst/>
          </a:prstGeom>
        </p:spPr>
        <p:txBody>
          <a:bodyPr wrap="square">
            <a:spAutoFit/>
          </a:bodyPr>
          <a:lstStyle>
            <a:lvl1pPr marL="0" indent="0" defTabSz="914400">
              <a:lnSpc>
                <a:spcPct val="80000"/>
              </a:lnSpc>
              <a:spcBef>
                <a:spcPts val="0"/>
              </a:spcBef>
              <a:buSzTx/>
              <a:buFontTx/>
              <a:buNone/>
              <a:defRPr kumimoji="0" sz="7400" b="0" i="0" u="none" strike="noStrike" cap="none" spc="0" normalizeH="0" baseline="0" dirty="0" err="1">
                <a:ln>
                  <a:noFill/>
                </a:ln>
                <a:solidFill>
                  <a:srgbClr val="081D3F"/>
                </a:solidFill>
                <a:effectLst/>
                <a:uFillTx/>
                <a:latin typeface="Montserrat Bold" panose="00000800000000000000" pitchFamily="2" charset="0"/>
                <a:ea typeface="Montserrat Bold"/>
                <a:cs typeface="Montserrat Bold"/>
                <a:sym typeface="Montserrat Bold"/>
              </a:defRPr>
            </a:lvl1pPr>
          </a:lstStyle>
          <a:p>
            <a:r>
              <a:rPr dirty="0" err="1"/>
              <a:t>Título</a:t>
            </a:r>
            <a:r>
              <a:rPr dirty="0"/>
              <a:t> de </a:t>
            </a:r>
            <a:r>
              <a:rPr dirty="0" err="1"/>
              <a:t>párrafo</a:t>
            </a:r>
            <a:endParaRPr dirty="0"/>
          </a:p>
        </p:txBody>
      </p:sp>
    </p:spTree>
    <p:extLst>
      <p:ext uri="{BB962C8B-B14F-4D97-AF65-F5344CB8AC3E}">
        <p14:creationId xmlns:p14="http://schemas.microsoft.com/office/powerpoint/2010/main" val="221637977"/>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portada_Texto">
    <p:bg>
      <p:bgPr>
        <a:solidFill>
          <a:srgbClr val="F2F3F2"/>
        </a:solidFill>
        <a:effectLst/>
      </p:bgPr>
    </p:bg>
    <p:spTree>
      <p:nvGrpSpPr>
        <p:cNvPr id="1" name=""/>
        <p:cNvGrpSpPr/>
        <p:nvPr/>
      </p:nvGrpSpPr>
      <p:grpSpPr>
        <a:xfrm>
          <a:off x="0" y="0"/>
          <a:ext cx="0" cy="0"/>
          <a:chOff x="0" y="0"/>
          <a:chExt cx="0" cy="0"/>
        </a:xfrm>
      </p:grpSpPr>
      <p:sp>
        <p:nvSpPr>
          <p:cNvPr id="61" name="Rectangle 11"/>
          <p:cNvSpPr/>
          <p:nvPr/>
        </p:nvSpPr>
        <p:spPr>
          <a:xfrm rot="18900000">
            <a:off x="-4975069" y="2029188"/>
            <a:ext cx="17752545" cy="3778951"/>
          </a:xfrm>
          <a:prstGeom prst="rect">
            <a:avLst/>
          </a:prstGeom>
          <a:solidFill>
            <a:srgbClr val="011E41"/>
          </a:solidFill>
          <a:ln w="12700">
            <a:miter lim="400000"/>
          </a:ln>
        </p:spPr>
        <p:txBody>
          <a:bodyPr lIns="45719" rIns="45719" anchor="ctr"/>
          <a:lstStyle/>
          <a:p>
            <a:pPr algn="ctr">
              <a:defRPr>
                <a:solidFill>
                  <a:srgbClr val="3F3F3F"/>
                </a:solidFill>
              </a:defRPr>
            </a:pPr>
            <a:endParaRPr dirty="0"/>
          </a:p>
        </p:txBody>
      </p:sp>
      <p:sp>
        <p:nvSpPr>
          <p:cNvPr id="62" name="Rectangle 10"/>
          <p:cNvSpPr/>
          <p:nvPr/>
        </p:nvSpPr>
        <p:spPr>
          <a:xfrm rot="18900000">
            <a:off x="12735455" y="7087330"/>
            <a:ext cx="8322979" cy="4113340"/>
          </a:xfrm>
          <a:prstGeom prst="rect">
            <a:avLst/>
          </a:prstGeom>
          <a:solidFill>
            <a:schemeClr val="accent2">
              <a:lumOff val="9019"/>
            </a:schemeClr>
          </a:solidFill>
          <a:ln w="12700">
            <a:miter lim="400000"/>
          </a:ln>
        </p:spPr>
        <p:txBody>
          <a:bodyPr lIns="45719" rIns="45719" anchor="ctr"/>
          <a:lstStyle/>
          <a:p>
            <a:pPr algn="ctr">
              <a:defRPr>
                <a:solidFill>
                  <a:schemeClr val="accent2">
                    <a:lumOff val="9019"/>
                  </a:schemeClr>
                </a:solidFill>
              </a:defRPr>
            </a:pPr>
            <a:endParaRPr dirty="0"/>
          </a:p>
        </p:txBody>
      </p:sp>
      <p:pic>
        <p:nvPicPr>
          <p:cNvPr id="63" name="Picture 2" descr="Picture 2"/>
          <p:cNvPicPr>
            <a:picLocks noChangeAspect="1"/>
          </p:cNvPicPr>
          <p:nvPr/>
        </p:nvPicPr>
        <p:blipFill>
          <a:blip r:embed="rId2"/>
          <a:stretch>
            <a:fillRect/>
          </a:stretch>
        </p:blipFill>
        <p:spPr>
          <a:xfrm>
            <a:off x="-2665379" y="-7435167"/>
            <a:ext cx="20236811" cy="20236811"/>
          </a:xfrm>
          <a:prstGeom prst="rect">
            <a:avLst/>
          </a:prstGeom>
          <a:ln w="12700">
            <a:miter lim="400000"/>
          </a:ln>
        </p:spPr>
      </p:pic>
      <p:sp>
        <p:nvSpPr>
          <p:cNvPr id="64" name="Rectangle 4"/>
          <p:cNvSpPr/>
          <p:nvPr/>
        </p:nvSpPr>
        <p:spPr>
          <a:xfrm rot="18900000">
            <a:off x="-2493619" y="-545547"/>
            <a:ext cx="7580101" cy="3625589"/>
          </a:xfrm>
          <a:prstGeom prst="rect">
            <a:avLst/>
          </a:prstGeom>
          <a:solidFill>
            <a:srgbClr val="F2F2F2"/>
          </a:solidFill>
          <a:ln w="12700">
            <a:miter lim="400000"/>
          </a:ln>
        </p:spPr>
        <p:txBody>
          <a:bodyPr lIns="45719" rIns="45719" anchor="ctr"/>
          <a:lstStyle/>
          <a:p>
            <a:pPr algn="ctr">
              <a:defRPr>
                <a:solidFill>
                  <a:srgbClr val="3F3F3F"/>
                </a:solidFill>
              </a:defRPr>
            </a:pPr>
            <a:endParaRPr dirty="0"/>
          </a:p>
        </p:txBody>
      </p:sp>
      <p:sp>
        <p:nvSpPr>
          <p:cNvPr id="65" name="TextBox 18"/>
          <p:cNvSpPr txBox="1">
            <a:spLocks noGrp="1"/>
          </p:cNvSpPr>
          <p:nvPr>
            <p:ph type="body" sz="quarter" idx="21"/>
          </p:nvPr>
        </p:nvSpPr>
        <p:spPr>
          <a:xfrm>
            <a:off x="11988674" y="9036862"/>
            <a:ext cx="5107819" cy="459741"/>
          </a:xfrm>
          <a:prstGeom prst="rect">
            <a:avLst/>
          </a:prstGeom>
        </p:spPr>
        <p:txBody>
          <a:bodyPr>
            <a:spAutoFit/>
          </a:bodyPr>
          <a:lstStyle>
            <a:lvl1pPr marL="0" indent="0" algn="r" defTabSz="914400">
              <a:lnSpc>
                <a:spcPct val="100000"/>
              </a:lnSpc>
              <a:spcBef>
                <a:spcPts val="0"/>
              </a:spcBef>
              <a:buSzTx/>
              <a:buFontTx/>
              <a:buNone/>
              <a:defRPr sz="2400" b="1">
                <a:solidFill>
                  <a:srgbClr val="011E41"/>
                </a:solidFill>
                <a:latin typeface="Montserrat SemiBold"/>
                <a:ea typeface="Montserrat SemiBold"/>
                <a:cs typeface="Montserrat SemiBold"/>
                <a:sym typeface="Montserrat SemiBold"/>
              </a:defRPr>
            </a:lvl1pPr>
          </a:lstStyle>
          <a:p>
            <a:r>
              <a:t>22 junio 2021</a:t>
            </a:r>
          </a:p>
        </p:txBody>
      </p:sp>
      <p:sp>
        <p:nvSpPr>
          <p:cNvPr id="67" name="Title 3"/>
          <p:cNvSpPr txBox="1">
            <a:spLocks noGrp="1"/>
          </p:cNvSpPr>
          <p:nvPr>
            <p:ph type="body" sz="quarter" idx="22"/>
          </p:nvPr>
        </p:nvSpPr>
        <p:spPr>
          <a:xfrm>
            <a:off x="6974957" y="5856297"/>
            <a:ext cx="10167257" cy="2490076"/>
          </a:xfrm>
          <a:prstGeom prst="rect">
            <a:avLst/>
          </a:prstGeom>
        </p:spPr>
        <p:txBody>
          <a:bodyPr>
            <a:normAutofit/>
          </a:bodyPr>
          <a:lstStyle/>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dirty="0"/>
              <a:t>COLOCAR</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dirty="0"/>
              <a:t>TÍTULO</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dirty="0"/>
              <a:t>DOCUMENTO</a:t>
            </a:r>
          </a:p>
        </p:txBody>
      </p:sp>
      <p:sp>
        <p:nvSpPr>
          <p:cNvPr id="68"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9" name="Imagen 8">
            <a:extLst>
              <a:ext uri="{FF2B5EF4-FFF2-40B4-BE49-F238E27FC236}">
                <a16:creationId xmlns:a16="http://schemas.microsoft.com/office/drawing/2014/main" id="{F10CFE16-50E5-4333-BC88-F78D51C025B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84384" y="8739963"/>
            <a:ext cx="4085432" cy="1163262"/>
          </a:xfrm>
          <a:prstGeom prst="rect">
            <a:avLst/>
          </a:prstGeom>
        </p:spPr>
      </p:pic>
    </p:spTree>
    <p:extLst>
      <p:ext uri="{BB962C8B-B14F-4D97-AF65-F5344CB8AC3E}">
        <p14:creationId xmlns:p14="http://schemas.microsoft.com/office/powerpoint/2010/main" val="10097326"/>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Indice">
    <p:spTree>
      <p:nvGrpSpPr>
        <p:cNvPr id="1" name=""/>
        <p:cNvGrpSpPr/>
        <p:nvPr/>
      </p:nvGrpSpPr>
      <p:grpSpPr>
        <a:xfrm>
          <a:off x="0" y="0"/>
          <a:ext cx="0" cy="0"/>
          <a:chOff x="0" y="0"/>
          <a:chExt cx="0" cy="0"/>
        </a:xfrm>
      </p:grpSpPr>
      <p:sp>
        <p:nvSpPr>
          <p:cNvPr id="75" name="Apartado A…"/>
          <p:cNvSpPr txBox="1">
            <a:spLocks noGrp="1"/>
          </p:cNvSpPr>
          <p:nvPr>
            <p:ph type="body" sz="quarter" idx="21"/>
          </p:nvPr>
        </p:nvSpPr>
        <p:spPr>
          <a:xfrm>
            <a:off x="5715249" y="2834889"/>
            <a:ext cx="2384325" cy="5173981"/>
          </a:xfrm>
          <a:prstGeom prst="rect">
            <a:avLst/>
          </a:prstGeom>
        </p:spPr>
        <p:txBody>
          <a:bodyPr>
            <a:spAutoFit/>
          </a:bodyPr>
          <a:lstStyle/>
          <a:p>
            <a:pPr marL="0" indent="0" defTabSz="914400">
              <a:lnSpc>
                <a:spcPct val="160000"/>
              </a:lnSpc>
              <a:spcBef>
                <a:spcPts val="0"/>
              </a:spcBef>
              <a:buSzTx/>
              <a:buFontTx/>
              <a:buNone/>
              <a:defRPr sz="2400">
                <a:latin typeface="+mj-lt"/>
                <a:ea typeface="+mj-ea"/>
                <a:cs typeface="+mj-cs"/>
                <a:sym typeface="Montserrat Light"/>
              </a:defRPr>
            </a:pPr>
            <a:r>
              <a:t>Apartado A</a:t>
            </a:r>
          </a:p>
          <a:p>
            <a:pPr marL="0" indent="0" defTabSz="914400">
              <a:lnSpc>
                <a:spcPct val="160000"/>
              </a:lnSpc>
              <a:spcBef>
                <a:spcPts val="0"/>
              </a:spcBef>
              <a:buSzTx/>
              <a:buFontTx/>
              <a:buNone/>
              <a:defRPr sz="2400">
                <a:latin typeface="+mj-lt"/>
                <a:ea typeface="+mj-ea"/>
                <a:cs typeface="+mj-cs"/>
                <a:sym typeface="Montserrat Light"/>
              </a:defRPr>
            </a:pPr>
            <a:r>
              <a:t>Apartado B</a:t>
            </a:r>
          </a:p>
          <a:p>
            <a:pPr marL="0" indent="0" defTabSz="914400">
              <a:lnSpc>
                <a:spcPct val="160000"/>
              </a:lnSpc>
              <a:spcBef>
                <a:spcPts val="0"/>
              </a:spcBef>
              <a:buSzTx/>
              <a:buFontTx/>
              <a:buNone/>
              <a:defRPr sz="2400">
                <a:latin typeface="+mj-lt"/>
                <a:ea typeface="+mj-ea"/>
                <a:cs typeface="+mj-cs"/>
                <a:sym typeface="Montserrat Light"/>
              </a:defRPr>
            </a:pPr>
            <a:r>
              <a:t>Apartado C</a:t>
            </a:r>
          </a:p>
          <a:p>
            <a:pPr marL="0" indent="0" defTabSz="914400">
              <a:lnSpc>
                <a:spcPct val="160000"/>
              </a:lnSpc>
              <a:spcBef>
                <a:spcPts val="0"/>
              </a:spcBef>
              <a:buSzTx/>
              <a:buFontTx/>
              <a:buNone/>
              <a:defRPr sz="2400">
                <a:latin typeface="+mj-lt"/>
                <a:ea typeface="+mj-ea"/>
                <a:cs typeface="+mj-cs"/>
                <a:sym typeface="Montserrat Light"/>
              </a:defRPr>
            </a:pPr>
            <a:r>
              <a:t>Apartado D</a:t>
            </a:r>
          </a:p>
          <a:p>
            <a:pPr marL="0" indent="0" defTabSz="914400">
              <a:lnSpc>
                <a:spcPct val="160000"/>
              </a:lnSpc>
              <a:spcBef>
                <a:spcPts val="0"/>
              </a:spcBef>
              <a:buSzTx/>
              <a:buFontTx/>
              <a:buNone/>
              <a:defRPr sz="2400">
                <a:latin typeface="+mj-lt"/>
                <a:ea typeface="+mj-ea"/>
                <a:cs typeface="+mj-cs"/>
                <a:sym typeface="Montserrat Light"/>
              </a:defRPr>
            </a:pPr>
            <a:r>
              <a:t>Apartado E</a:t>
            </a:r>
          </a:p>
          <a:p>
            <a:pPr marL="0" indent="0" defTabSz="914400">
              <a:lnSpc>
                <a:spcPct val="160000"/>
              </a:lnSpc>
              <a:spcBef>
                <a:spcPts val="0"/>
              </a:spcBef>
              <a:buSzTx/>
              <a:buFontTx/>
              <a:buNone/>
              <a:defRPr sz="2400">
                <a:latin typeface="+mj-lt"/>
                <a:ea typeface="+mj-ea"/>
                <a:cs typeface="+mj-cs"/>
                <a:sym typeface="Montserrat Light"/>
              </a:defRPr>
            </a:pPr>
            <a:r>
              <a:t>Apartado F</a:t>
            </a:r>
          </a:p>
          <a:p>
            <a:pPr marL="0" indent="0" defTabSz="914400">
              <a:lnSpc>
                <a:spcPct val="160000"/>
              </a:lnSpc>
              <a:spcBef>
                <a:spcPts val="0"/>
              </a:spcBef>
              <a:buSzTx/>
              <a:buFontTx/>
              <a:buNone/>
              <a:defRPr sz="2400">
                <a:latin typeface="+mj-lt"/>
                <a:ea typeface="+mj-ea"/>
                <a:cs typeface="+mj-cs"/>
                <a:sym typeface="Montserrat Light"/>
              </a:defRPr>
            </a:pPr>
            <a:r>
              <a:t>Apartado G</a:t>
            </a:r>
          </a:p>
          <a:p>
            <a:pPr marL="0" indent="0" defTabSz="914400">
              <a:lnSpc>
                <a:spcPct val="160000"/>
              </a:lnSpc>
              <a:spcBef>
                <a:spcPts val="0"/>
              </a:spcBef>
              <a:buSzTx/>
              <a:buFontTx/>
              <a:buNone/>
              <a:defRPr sz="2400">
                <a:latin typeface="+mj-lt"/>
                <a:ea typeface="+mj-ea"/>
                <a:cs typeface="+mj-cs"/>
                <a:sym typeface="Montserrat Light"/>
              </a:defRPr>
            </a:pPr>
            <a:r>
              <a:t>Apartado H</a:t>
            </a:r>
          </a:p>
          <a:p>
            <a:pPr marL="0" indent="0" defTabSz="914400">
              <a:lnSpc>
                <a:spcPct val="160000"/>
              </a:lnSpc>
              <a:spcBef>
                <a:spcPts val="0"/>
              </a:spcBef>
              <a:buSzTx/>
              <a:buFontTx/>
              <a:buNone/>
              <a:defRPr sz="2400">
                <a:latin typeface="+mj-lt"/>
                <a:ea typeface="+mj-ea"/>
                <a:cs typeface="+mj-cs"/>
                <a:sym typeface="Montserrat Light"/>
              </a:defRPr>
            </a:pPr>
            <a:r>
              <a:t>Apartado I</a:t>
            </a:r>
          </a:p>
        </p:txBody>
      </p:sp>
      <p:sp>
        <p:nvSpPr>
          <p:cNvPr id="76" name="Contenidos"/>
          <p:cNvSpPr txBox="1">
            <a:spLocks noGrp="1"/>
          </p:cNvSpPr>
          <p:nvPr>
            <p:ph type="body" sz="quarter" idx="22"/>
          </p:nvPr>
        </p:nvSpPr>
        <p:spPr>
          <a:xfrm>
            <a:off x="5715249" y="1920489"/>
            <a:ext cx="4622303" cy="574041"/>
          </a:xfrm>
          <a:prstGeom prst="rect">
            <a:avLst/>
          </a:prstGeom>
        </p:spPr>
        <p:txBody>
          <a:bodyPr>
            <a:spAutoFit/>
          </a:bodyPr>
          <a:lstStyle>
            <a:lvl1pPr marL="0" indent="0" defTabSz="914400">
              <a:lnSpc>
                <a:spcPct val="170000"/>
              </a:lnSpc>
              <a:spcBef>
                <a:spcPts val="0"/>
              </a:spcBef>
              <a:buSzTx/>
              <a:buFontTx/>
              <a:buNone/>
              <a:defRPr sz="3100">
                <a:latin typeface="Montserrat Bold"/>
                <a:ea typeface="Montserrat Bold"/>
                <a:cs typeface="Montserrat Bold"/>
                <a:sym typeface="Montserrat Bold"/>
              </a:defRPr>
            </a:lvl1pPr>
          </a:lstStyle>
          <a:p>
            <a:r>
              <a:t>Contenidos</a:t>
            </a:r>
          </a:p>
        </p:txBody>
      </p:sp>
      <p:sp>
        <p:nvSpPr>
          <p:cNvPr id="77" name="Rectangle 10"/>
          <p:cNvSpPr/>
          <p:nvPr/>
        </p:nvSpPr>
        <p:spPr>
          <a:xfrm rot="18900000">
            <a:off x="12735455" y="7087330"/>
            <a:ext cx="8322979" cy="4113340"/>
          </a:xfrm>
          <a:prstGeom prst="rect">
            <a:avLst/>
          </a:prstGeom>
          <a:solidFill>
            <a:srgbClr val="F3F2F3"/>
          </a:solidFill>
          <a:ln w="12700">
            <a:miter lim="400000"/>
          </a:ln>
        </p:spPr>
        <p:txBody>
          <a:bodyPr lIns="45719" rIns="45719" anchor="ctr"/>
          <a:lstStyle/>
          <a:p>
            <a:pPr algn="ctr">
              <a:defRPr>
                <a:solidFill>
                  <a:schemeClr val="accent2">
                    <a:lumOff val="9019"/>
                  </a:schemeClr>
                </a:solidFill>
              </a:defRPr>
            </a:pPr>
            <a:endParaRPr dirty="0"/>
          </a:p>
        </p:txBody>
      </p:sp>
      <p:sp>
        <p:nvSpPr>
          <p:cNvPr id="78" name="4…"/>
          <p:cNvSpPr txBox="1">
            <a:spLocks noGrp="1"/>
          </p:cNvSpPr>
          <p:nvPr>
            <p:ph type="body" sz="quarter" idx="23"/>
          </p:nvPr>
        </p:nvSpPr>
        <p:spPr>
          <a:xfrm>
            <a:off x="9107646" y="2834889"/>
            <a:ext cx="2384324" cy="5173981"/>
          </a:xfrm>
          <a:prstGeom prst="rect">
            <a:avLst/>
          </a:prstGeom>
        </p:spPr>
        <p:txBody>
          <a:bodyPr>
            <a:spAutoFit/>
          </a:bodyPr>
          <a:lstStyle/>
          <a:p>
            <a:pPr marL="0" indent="0" algn="r" defTabSz="914400">
              <a:lnSpc>
                <a:spcPct val="160000"/>
              </a:lnSpc>
              <a:spcBef>
                <a:spcPts val="0"/>
              </a:spcBef>
              <a:buSzTx/>
              <a:buFontTx/>
              <a:buNone/>
              <a:defRPr sz="2400">
                <a:latin typeface="+mj-lt"/>
                <a:ea typeface="+mj-ea"/>
                <a:cs typeface="+mj-cs"/>
                <a:sym typeface="Montserrat Light"/>
              </a:defRPr>
            </a:pPr>
            <a:r>
              <a:t>4</a:t>
            </a:r>
          </a:p>
          <a:p>
            <a:pPr marL="0" indent="0" algn="r" defTabSz="914400">
              <a:lnSpc>
                <a:spcPct val="160000"/>
              </a:lnSpc>
              <a:spcBef>
                <a:spcPts val="0"/>
              </a:spcBef>
              <a:buSzTx/>
              <a:buFontTx/>
              <a:buNone/>
              <a:defRPr sz="2400">
                <a:latin typeface="+mj-lt"/>
                <a:ea typeface="+mj-ea"/>
                <a:cs typeface="+mj-cs"/>
                <a:sym typeface="Montserrat Light"/>
              </a:defRPr>
            </a:pPr>
            <a:r>
              <a:t>5</a:t>
            </a:r>
          </a:p>
          <a:p>
            <a:pPr marL="0" indent="0" algn="r" defTabSz="914400">
              <a:lnSpc>
                <a:spcPct val="160000"/>
              </a:lnSpc>
              <a:spcBef>
                <a:spcPts val="0"/>
              </a:spcBef>
              <a:buSzTx/>
              <a:buFontTx/>
              <a:buNone/>
              <a:defRPr sz="2400">
                <a:latin typeface="+mj-lt"/>
                <a:ea typeface="+mj-ea"/>
                <a:cs typeface="+mj-cs"/>
                <a:sym typeface="Montserrat Light"/>
              </a:defRPr>
            </a:pPr>
            <a:r>
              <a:t>6</a:t>
            </a:r>
          </a:p>
          <a:p>
            <a:pPr marL="0" indent="0" algn="r" defTabSz="914400">
              <a:lnSpc>
                <a:spcPct val="160000"/>
              </a:lnSpc>
              <a:spcBef>
                <a:spcPts val="0"/>
              </a:spcBef>
              <a:buSzTx/>
              <a:buFontTx/>
              <a:buNone/>
              <a:defRPr sz="2400">
                <a:latin typeface="+mj-lt"/>
                <a:ea typeface="+mj-ea"/>
                <a:cs typeface="+mj-cs"/>
                <a:sym typeface="Montserrat Light"/>
              </a:defRPr>
            </a:pPr>
            <a:r>
              <a:t>7</a:t>
            </a:r>
          </a:p>
          <a:p>
            <a:pPr marL="0" indent="0" algn="r" defTabSz="914400">
              <a:lnSpc>
                <a:spcPct val="160000"/>
              </a:lnSpc>
              <a:spcBef>
                <a:spcPts val="0"/>
              </a:spcBef>
              <a:buSzTx/>
              <a:buFontTx/>
              <a:buNone/>
              <a:defRPr sz="2400">
                <a:latin typeface="+mj-lt"/>
                <a:ea typeface="+mj-ea"/>
                <a:cs typeface="+mj-cs"/>
                <a:sym typeface="Montserrat Light"/>
              </a:defRPr>
            </a:pPr>
            <a:r>
              <a:t>8</a:t>
            </a:r>
          </a:p>
          <a:p>
            <a:pPr marL="0" indent="0" algn="r" defTabSz="914400">
              <a:lnSpc>
                <a:spcPct val="160000"/>
              </a:lnSpc>
              <a:spcBef>
                <a:spcPts val="0"/>
              </a:spcBef>
              <a:buSzTx/>
              <a:buFontTx/>
              <a:buNone/>
              <a:defRPr sz="2400">
                <a:latin typeface="+mj-lt"/>
                <a:ea typeface="+mj-ea"/>
                <a:cs typeface="+mj-cs"/>
                <a:sym typeface="Montserrat Light"/>
              </a:defRPr>
            </a:pPr>
            <a:r>
              <a:t>9</a:t>
            </a:r>
          </a:p>
          <a:p>
            <a:pPr marL="0" indent="0" algn="r" defTabSz="914400">
              <a:lnSpc>
                <a:spcPct val="160000"/>
              </a:lnSpc>
              <a:spcBef>
                <a:spcPts val="0"/>
              </a:spcBef>
              <a:buSzTx/>
              <a:buFontTx/>
              <a:buNone/>
              <a:defRPr sz="2400">
                <a:latin typeface="+mj-lt"/>
                <a:ea typeface="+mj-ea"/>
                <a:cs typeface="+mj-cs"/>
                <a:sym typeface="Montserrat Light"/>
              </a:defRPr>
            </a:pPr>
            <a:r>
              <a:t>10</a:t>
            </a:r>
          </a:p>
          <a:p>
            <a:pPr marL="0" indent="0" algn="r" defTabSz="914400">
              <a:lnSpc>
                <a:spcPct val="160000"/>
              </a:lnSpc>
              <a:spcBef>
                <a:spcPts val="0"/>
              </a:spcBef>
              <a:buSzTx/>
              <a:buFontTx/>
              <a:buNone/>
              <a:defRPr sz="2400">
                <a:latin typeface="+mj-lt"/>
                <a:ea typeface="+mj-ea"/>
                <a:cs typeface="+mj-cs"/>
                <a:sym typeface="Montserrat Light"/>
              </a:defRPr>
            </a:pPr>
            <a:r>
              <a:t>11</a:t>
            </a:r>
          </a:p>
          <a:p>
            <a:pPr marL="0" indent="0" algn="r" defTabSz="914400">
              <a:lnSpc>
                <a:spcPct val="160000"/>
              </a:lnSpc>
              <a:spcBef>
                <a:spcPts val="0"/>
              </a:spcBef>
              <a:buSzTx/>
              <a:buFontTx/>
              <a:buNone/>
              <a:defRPr sz="2400">
                <a:latin typeface="+mj-lt"/>
                <a:ea typeface="+mj-ea"/>
                <a:cs typeface="+mj-cs"/>
                <a:sym typeface="Montserrat Light"/>
              </a:defRPr>
            </a:pPr>
            <a:r>
              <a:t>12</a:t>
            </a:r>
          </a:p>
        </p:txBody>
      </p:sp>
      <p:sp>
        <p:nvSpPr>
          <p:cNvPr id="79" name="Rectangle 10"/>
          <p:cNvSpPr/>
          <p:nvPr/>
        </p:nvSpPr>
        <p:spPr>
          <a:xfrm rot="18900000">
            <a:off x="12533284" y="6599246"/>
            <a:ext cx="8624729" cy="4560176"/>
          </a:xfrm>
          <a:prstGeom prst="rect">
            <a:avLst/>
          </a:prstGeom>
          <a:solidFill>
            <a:srgbClr val="F2F3F2"/>
          </a:solidFill>
          <a:ln w="12700">
            <a:miter lim="400000"/>
          </a:ln>
        </p:spPr>
        <p:txBody>
          <a:bodyPr lIns="45719" rIns="45719" anchor="ctr"/>
          <a:lstStyle/>
          <a:p>
            <a:pPr algn="ctr">
              <a:defRPr>
                <a:solidFill>
                  <a:schemeClr val="accent2">
                    <a:lumOff val="9019"/>
                  </a:schemeClr>
                </a:solidFill>
              </a:defRPr>
            </a:pPr>
            <a:endParaRPr dirty="0"/>
          </a:p>
        </p:txBody>
      </p:sp>
      <p:sp>
        <p:nvSpPr>
          <p:cNvPr id="80" name="Rectangle 4"/>
          <p:cNvSpPr/>
          <p:nvPr/>
        </p:nvSpPr>
        <p:spPr>
          <a:xfrm rot="18900000">
            <a:off x="-2552786" y="-583665"/>
            <a:ext cx="7933980" cy="4010196"/>
          </a:xfrm>
          <a:prstGeom prst="rect">
            <a:avLst/>
          </a:prstGeom>
          <a:solidFill>
            <a:srgbClr val="F2F2F2"/>
          </a:solidFill>
          <a:ln w="12700">
            <a:miter lim="400000"/>
          </a:ln>
        </p:spPr>
        <p:txBody>
          <a:bodyPr lIns="45719" rIns="45719" anchor="ctr"/>
          <a:lstStyle/>
          <a:p>
            <a:pPr algn="ctr">
              <a:defRPr>
                <a:solidFill>
                  <a:srgbClr val="3F3F3F"/>
                </a:solidFill>
              </a:defRPr>
            </a:pPr>
            <a:endParaRPr dirty="0"/>
          </a:p>
        </p:txBody>
      </p:sp>
      <p:sp>
        <p:nvSpPr>
          <p:cNvPr id="81"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extLst>
      <p:ext uri="{BB962C8B-B14F-4D97-AF65-F5344CB8AC3E}">
        <p14:creationId xmlns:p14="http://schemas.microsoft.com/office/powerpoint/2010/main" val="164369343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ransición_Numerada">
    <p:bg>
      <p:bgPr>
        <a:solidFill>
          <a:srgbClr val="081D3F"/>
        </a:solidFill>
        <a:effectLst/>
      </p:bgPr>
    </p:bg>
    <p:spTree>
      <p:nvGrpSpPr>
        <p:cNvPr id="1" name=""/>
        <p:cNvGrpSpPr/>
        <p:nvPr/>
      </p:nvGrpSpPr>
      <p:grpSpPr>
        <a:xfrm>
          <a:off x="0" y="0"/>
          <a:ext cx="0" cy="0"/>
          <a:chOff x="0" y="0"/>
          <a:chExt cx="0" cy="0"/>
        </a:xfrm>
      </p:grpSpPr>
      <p:sp>
        <p:nvSpPr>
          <p:cNvPr id="110" name="TextBox 2"/>
          <p:cNvSpPr txBox="1">
            <a:spLocks noGrp="1"/>
          </p:cNvSpPr>
          <p:nvPr>
            <p:ph type="body" sz="quarter" idx="21"/>
          </p:nvPr>
        </p:nvSpPr>
        <p:spPr>
          <a:xfrm>
            <a:off x="1710814" y="4601795"/>
            <a:ext cx="14866374" cy="1564641"/>
          </a:xfrm>
          <a:prstGeom prst="rect">
            <a:avLst/>
          </a:prstGeom>
        </p:spPr>
        <p:txBody>
          <a:bodyPr>
            <a:spAutoFit/>
          </a:bodyPr>
          <a:lstStyle/>
          <a:p>
            <a:pPr marL="0" indent="0" algn="ctr" defTabSz="914400">
              <a:lnSpc>
                <a:spcPct val="100000"/>
              </a:lnSpc>
              <a:spcBef>
                <a:spcPts val="0"/>
              </a:spcBef>
              <a:buSzTx/>
              <a:buFontTx/>
              <a:buNone/>
              <a:defRPr sz="4800">
                <a:solidFill>
                  <a:schemeClr val="accent3"/>
                </a:solidFill>
                <a:latin typeface="Montserrat Bold"/>
                <a:ea typeface="Montserrat Bold"/>
                <a:cs typeface="Montserrat Bold"/>
                <a:sym typeface="Montserrat Bold"/>
              </a:defRPr>
            </a:pPr>
            <a:r>
              <a:t>01</a:t>
            </a:r>
          </a:p>
          <a:p>
            <a:pPr marL="0" indent="0" algn="ctr" defTabSz="914400">
              <a:lnSpc>
                <a:spcPct val="100000"/>
              </a:lnSpc>
              <a:spcBef>
                <a:spcPts val="0"/>
              </a:spcBef>
              <a:buSzTx/>
              <a:buFontTx/>
              <a:buNone/>
              <a:defRPr sz="4800">
                <a:solidFill>
                  <a:schemeClr val="accent2">
                    <a:lumOff val="9019"/>
                  </a:schemeClr>
                </a:solidFill>
                <a:latin typeface="Montserrat Bold"/>
                <a:ea typeface="Montserrat Bold"/>
                <a:cs typeface="Montserrat Bold"/>
                <a:sym typeface="Montserrat Bold"/>
              </a:defRPr>
            </a:pPr>
            <a:r>
              <a:t>TÍTULO SLIDE NUMERADO</a:t>
            </a:r>
          </a:p>
        </p:txBody>
      </p:sp>
      <p:grpSp>
        <p:nvGrpSpPr>
          <p:cNvPr id="113" name="Group 3"/>
          <p:cNvGrpSpPr/>
          <p:nvPr/>
        </p:nvGrpSpPr>
        <p:grpSpPr>
          <a:xfrm>
            <a:off x="-1030942" y="984671"/>
            <a:ext cx="20349884" cy="8319248"/>
            <a:chOff x="0" y="0"/>
            <a:chExt cx="20349883" cy="8319247"/>
          </a:xfrm>
        </p:grpSpPr>
        <p:sp>
          <p:nvSpPr>
            <p:cNvPr id="111" name="Straight Connector 4"/>
            <p:cNvSpPr/>
            <p:nvPr/>
          </p:nvSpPr>
          <p:spPr>
            <a:xfrm flipH="1">
              <a:off x="-1" y="0"/>
              <a:ext cx="7530355" cy="8319248"/>
            </a:xfrm>
            <a:prstGeom prst="line">
              <a:avLst/>
            </a:prstGeom>
            <a:noFill/>
            <a:ln w="6350" cap="flat">
              <a:solidFill>
                <a:srgbClr val="236092"/>
              </a:solidFill>
              <a:prstDash val="solid"/>
              <a:miter lim="800000"/>
            </a:ln>
            <a:effectLst/>
          </p:spPr>
          <p:txBody>
            <a:bodyPr wrap="square" lIns="45719" tIns="45719" rIns="45719" bIns="45719" numCol="1" anchor="t">
              <a:noAutofit/>
            </a:bodyPr>
            <a:lstStyle/>
            <a:p>
              <a:endParaRPr dirty="0"/>
            </a:p>
          </p:txBody>
        </p:sp>
        <p:sp>
          <p:nvSpPr>
            <p:cNvPr id="112" name="Straight Connector 5"/>
            <p:cNvSpPr/>
            <p:nvPr/>
          </p:nvSpPr>
          <p:spPr>
            <a:xfrm flipH="1">
              <a:off x="12819530" y="0"/>
              <a:ext cx="7530354" cy="8319248"/>
            </a:xfrm>
            <a:prstGeom prst="line">
              <a:avLst/>
            </a:prstGeom>
            <a:noFill/>
            <a:ln w="6350" cap="flat">
              <a:solidFill>
                <a:srgbClr val="236092"/>
              </a:solidFill>
              <a:prstDash val="solid"/>
              <a:miter lim="800000"/>
            </a:ln>
            <a:effectLst/>
          </p:spPr>
          <p:txBody>
            <a:bodyPr wrap="square" lIns="45719" tIns="45719" rIns="45719" bIns="45719" numCol="1" anchor="t">
              <a:noAutofit/>
            </a:bodyPr>
            <a:lstStyle/>
            <a:p>
              <a:endParaRPr dirty="0"/>
            </a:p>
          </p:txBody>
        </p:sp>
      </p:grpSp>
      <p:sp>
        <p:nvSpPr>
          <p:cNvPr id="114"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2_Combinado_03">
    <p:spTree>
      <p:nvGrpSpPr>
        <p:cNvPr id="1" name=""/>
        <p:cNvGrpSpPr/>
        <p:nvPr/>
      </p:nvGrpSpPr>
      <p:grpSpPr>
        <a:xfrm>
          <a:off x="0" y="0"/>
          <a:ext cx="0" cy="0"/>
          <a:chOff x="0" y="0"/>
          <a:chExt cx="0" cy="0"/>
        </a:xfrm>
      </p:grpSpPr>
      <p:sp>
        <p:nvSpPr>
          <p:cNvPr id="426" name="Número de diapositiva"/>
          <p:cNvSpPr txBox="1">
            <a:spLocks noGrp="1"/>
          </p:cNvSpPr>
          <p:nvPr>
            <p:ph type="sldNum" sz="quarter" idx="2"/>
          </p:nvPr>
        </p:nvSpPr>
        <p:spPr>
          <a:xfrm>
            <a:off x="17330690" y="9198395"/>
            <a:ext cx="188875" cy="292101"/>
          </a:xfrm>
          <a:prstGeom prst="rect">
            <a:avLst/>
          </a:prstGeom>
        </p:spPr>
        <p:txBody>
          <a:bodyPr anchor="t"/>
          <a:lstStyle>
            <a:lvl1pPr>
              <a:defRPr sz="1600">
                <a:latin typeface="Graphik XXXCond Regular"/>
                <a:ea typeface="Graphik XXXCond Regular"/>
                <a:cs typeface="Graphik XXXCond Regular"/>
                <a:sym typeface="Graphik XXXCond Regular"/>
              </a:defRPr>
            </a:lvl1pPr>
          </a:lstStyle>
          <a:p>
            <a:fld id="{86CB4B4D-7CA3-9044-876B-883B54F8677D}" type="slidenum">
              <a:t>‹Nº›</a:t>
            </a:fld>
            <a:endParaRPr dirty="0"/>
          </a:p>
        </p:txBody>
      </p:sp>
      <p:sp>
        <p:nvSpPr>
          <p:cNvPr id="427" name="Straight Connector 5"/>
          <p:cNvSpPr/>
          <p:nvPr/>
        </p:nvSpPr>
        <p:spPr>
          <a:xfrm flipV="1">
            <a:off x="17568332" y="9352284"/>
            <a:ext cx="719668" cy="15390"/>
          </a:xfrm>
          <a:prstGeom prst="line">
            <a:avLst/>
          </a:prstGeom>
          <a:ln w="15875">
            <a:solidFill>
              <a:schemeClr val="accent1"/>
            </a:solidFill>
            <a:miter/>
          </a:ln>
        </p:spPr>
        <p:txBody>
          <a:bodyPr lIns="45719" rIns="45719"/>
          <a:lstStyle/>
          <a:p>
            <a:endParaRPr dirty="0"/>
          </a:p>
        </p:txBody>
      </p:sp>
      <p:sp>
        <p:nvSpPr>
          <p:cNvPr id="434" name="Oval 45"/>
          <p:cNvSpPr/>
          <p:nvPr/>
        </p:nvSpPr>
        <p:spPr>
          <a:xfrm>
            <a:off x="1164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sp>
        <p:nvSpPr>
          <p:cNvPr id="438" name="TextBox 2"/>
          <p:cNvSpPr txBox="1">
            <a:spLocks noGrp="1"/>
          </p:cNvSpPr>
          <p:nvPr>
            <p:ph type="body" sz="quarter" idx="26"/>
          </p:nvPr>
        </p:nvSpPr>
        <p:spPr>
          <a:xfrm>
            <a:off x="1860105" y="2564472"/>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0" name="TextBox 2"/>
          <p:cNvSpPr txBox="1">
            <a:spLocks noGrp="1"/>
          </p:cNvSpPr>
          <p:nvPr>
            <p:ph type="body" sz="quarter" idx="28"/>
          </p:nvPr>
        </p:nvSpPr>
        <p:spPr>
          <a:xfrm>
            <a:off x="1860105" y="476900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2" name="TextBox 2"/>
          <p:cNvSpPr txBox="1">
            <a:spLocks noGrp="1"/>
          </p:cNvSpPr>
          <p:nvPr>
            <p:ph type="body" sz="quarter" idx="30"/>
          </p:nvPr>
        </p:nvSpPr>
        <p:spPr>
          <a:xfrm>
            <a:off x="1860105" y="5867803"/>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4" name="TextBox 2"/>
          <p:cNvSpPr txBox="1">
            <a:spLocks noGrp="1"/>
          </p:cNvSpPr>
          <p:nvPr>
            <p:ph type="body" sz="quarter" idx="32"/>
          </p:nvPr>
        </p:nvSpPr>
        <p:spPr>
          <a:xfrm>
            <a:off x="1860105" y="8143486"/>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pic>
        <p:nvPicPr>
          <p:cNvPr id="26" name="Imagen 25">
            <a:extLst>
              <a:ext uri="{FF2B5EF4-FFF2-40B4-BE49-F238E27FC236}">
                <a16:creationId xmlns:a16="http://schemas.microsoft.com/office/drawing/2014/main" id="{3A61F8AE-947D-4C18-90AF-865C1467F6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grpSp>
        <p:nvGrpSpPr>
          <p:cNvPr id="33" name="Grupo 32">
            <a:extLst>
              <a:ext uri="{FF2B5EF4-FFF2-40B4-BE49-F238E27FC236}">
                <a16:creationId xmlns:a16="http://schemas.microsoft.com/office/drawing/2014/main" id="{F310F6CB-D015-4359-976C-F0FAE2DB720A}"/>
              </a:ext>
            </a:extLst>
          </p:cNvPr>
          <p:cNvGrpSpPr/>
          <p:nvPr/>
        </p:nvGrpSpPr>
        <p:grpSpPr>
          <a:xfrm>
            <a:off x="827995" y="2546465"/>
            <a:ext cx="468918" cy="424748"/>
            <a:chOff x="600502" y="3398289"/>
            <a:chExt cx="259308" cy="291636"/>
          </a:xfrm>
        </p:grpSpPr>
        <p:sp>
          <p:nvSpPr>
            <p:cNvPr id="54" name="Elipse 53">
              <a:extLst>
                <a:ext uri="{FF2B5EF4-FFF2-40B4-BE49-F238E27FC236}">
                  <a16:creationId xmlns:a16="http://schemas.microsoft.com/office/drawing/2014/main" id="{82FEF8A9-CF58-44D4-A585-9B14981D48AD}"/>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5" name="Elipse 54">
              <a:extLst>
                <a:ext uri="{FF2B5EF4-FFF2-40B4-BE49-F238E27FC236}">
                  <a16:creationId xmlns:a16="http://schemas.microsoft.com/office/drawing/2014/main" id="{D7165C20-0470-407F-8D24-19934F0B29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4" name="Grupo 33">
            <a:extLst>
              <a:ext uri="{FF2B5EF4-FFF2-40B4-BE49-F238E27FC236}">
                <a16:creationId xmlns:a16="http://schemas.microsoft.com/office/drawing/2014/main" id="{916E709E-2D83-407D-A277-1E8462C7E586}"/>
              </a:ext>
            </a:extLst>
          </p:cNvPr>
          <p:cNvGrpSpPr/>
          <p:nvPr/>
        </p:nvGrpSpPr>
        <p:grpSpPr>
          <a:xfrm>
            <a:off x="811472" y="8167333"/>
            <a:ext cx="468918" cy="424748"/>
            <a:chOff x="600502" y="3398289"/>
            <a:chExt cx="259308" cy="291636"/>
          </a:xfrm>
        </p:grpSpPr>
        <p:sp>
          <p:nvSpPr>
            <p:cNvPr id="52" name="Elipse 51">
              <a:extLst>
                <a:ext uri="{FF2B5EF4-FFF2-40B4-BE49-F238E27FC236}">
                  <a16:creationId xmlns:a16="http://schemas.microsoft.com/office/drawing/2014/main" id="{01BCD391-1886-4EC3-B4AC-0A48D9359DB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3" name="Elipse 52">
              <a:extLst>
                <a:ext uri="{FF2B5EF4-FFF2-40B4-BE49-F238E27FC236}">
                  <a16:creationId xmlns:a16="http://schemas.microsoft.com/office/drawing/2014/main" id="{0E7DA899-99AB-49D1-BEFB-FC9A60BC97BE}"/>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5" name="Grupo 34">
            <a:extLst>
              <a:ext uri="{FF2B5EF4-FFF2-40B4-BE49-F238E27FC236}">
                <a16:creationId xmlns:a16="http://schemas.microsoft.com/office/drawing/2014/main" id="{1D2322A3-236F-43F7-965D-73BFBC72AA68}"/>
              </a:ext>
            </a:extLst>
          </p:cNvPr>
          <p:cNvGrpSpPr/>
          <p:nvPr/>
        </p:nvGrpSpPr>
        <p:grpSpPr>
          <a:xfrm>
            <a:off x="811473" y="3577045"/>
            <a:ext cx="468918" cy="424748"/>
            <a:chOff x="600502" y="3398289"/>
            <a:chExt cx="259308" cy="291636"/>
          </a:xfrm>
        </p:grpSpPr>
        <p:sp>
          <p:nvSpPr>
            <p:cNvPr id="50" name="Elipse 49">
              <a:extLst>
                <a:ext uri="{FF2B5EF4-FFF2-40B4-BE49-F238E27FC236}">
                  <a16:creationId xmlns:a16="http://schemas.microsoft.com/office/drawing/2014/main" id="{BA81A0A7-DEBF-429D-BA82-C8F6371724D8}"/>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1" name="Elipse 50">
              <a:extLst>
                <a:ext uri="{FF2B5EF4-FFF2-40B4-BE49-F238E27FC236}">
                  <a16:creationId xmlns:a16="http://schemas.microsoft.com/office/drawing/2014/main" id="{8F59E6B6-5600-4F6F-93A0-D6467C5771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6" name="Grupo 35">
            <a:extLst>
              <a:ext uri="{FF2B5EF4-FFF2-40B4-BE49-F238E27FC236}">
                <a16:creationId xmlns:a16="http://schemas.microsoft.com/office/drawing/2014/main" id="{46F02A43-3C88-412F-BC69-A6D8B4F5A118}"/>
              </a:ext>
            </a:extLst>
          </p:cNvPr>
          <p:cNvGrpSpPr/>
          <p:nvPr/>
        </p:nvGrpSpPr>
        <p:grpSpPr>
          <a:xfrm>
            <a:off x="802439" y="4693231"/>
            <a:ext cx="468918" cy="424748"/>
            <a:chOff x="600502" y="3398289"/>
            <a:chExt cx="259308" cy="291636"/>
          </a:xfrm>
        </p:grpSpPr>
        <p:sp>
          <p:nvSpPr>
            <p:cNvPr id="48" name="Elipse 47">
              <a:extLst>
                <a:ext uri="{FF2B5EF4-FFF2-40B4-BE49-F238E27FC236}">
                  <a16:creationId xmlns:a16="http://schemas.microsoft.com/office/drawing/2014/main" id="{2041CD81-0334-4EED-90D8-30A8CBC63D4A}"/>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9" name="Elipse 48">
              <a:extLst>
                <a:ext uri="{FF2B5EF4-FFF2-40B4-BE49-F238E27FC236}">
                  <a16:creationId xmlns:a16="http://schemas.microsoft.com/office/drawing/2014/main" id="{B8BAE012-AF5B-4524-B906-4112F3AC46E4}"/>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7" name="Grupo 36">
            <a:extLst>
              <a:ext uri="{FF2B5EF4-FFF2-40B4-BE49-F238E27FC236}">
                <a16:creationId xmlns:a16="http://schemas.microsoft.com/office/drawing/2014/main" id="{9E5A6199-0B00-4C96-BDBC-7E7C56E105EE}"/>
              </a:ext>
            </a:extLst>
          </p:cNvPr>
          <p:cNvGrpSpPr/>
          <p:nvPr/>
        </p:nvGrpSpPr>
        <p:grpSpPr>
          <a:xfrm>
            <a:off x="825964" y="5830222"/>
            <a:ext cx="468918" cy="424748"/>
            <a:chOff x="600502" y="3398289"/>
            <a:chExt cx="259308" cy="291636"/>
          </a:xfrm>
        </p:grpSpPr>
        <p:sp>
          <p:nvSpPr>
            <p:cNvPr id="46" name="Elipse 45">
              <a:extLst>
                <a:ext uri="{FF2B5EF4-FFF2-40B4-BE49-F238E27FC236}">
                  <a16:creationId xmlns:a16="http://schemas.microsoft.com/office/drawing/2014/main" id="{9D97F561-0294-494E-A46D-D9AB8842823E}"/>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7" name="Elipse 46">
              <a:extLst>
                <a:ext uri="{FF2B5EF4-FFF2-40B4-BE49-F238E27FC236}">
                  <a16:creationId xmlns:a16="http://schemas.microsoft.com/office/drawing/2014/main" id="{D3619E24-B65A-446E-AF5F-8609B250498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8" name="Grupo 37">
            <a:extLst>
              <a:ext uri="{FF2B5EF4-FFF2-40B4-BE49-F238E27FC236}">
                <a16:creationId xmlns:a16="http://schemas.microsoft.com/office/drawing/2014/main" id="{1B32657C-5168-4788-AB0F-B0243315B17D}"/>
              </a:ext>
            </a:extLst>
          </p:cNvPr>
          <p:cNvGrpSpPr/>
          <p:nvPr/>
        </p:nvGrpSpPr>
        <p:grpSpPr>
          <a:xfrm>
            <a:off x="811473" y="7024224"/>
            <a:ext cx="468918" cy="424748"/>
            <a:chOff x="600502" y="3398289"/>
            <a:chExt cx="259308" cy="291636"/>
          </a:xfrm>
        </p:grpSpPr>
        <p:sp>
          <p:nvSpPr>
            <p:cNvPr id="44" name="Elipse 43">
              <a:extLst>
                <a:ext uri="{FF2B5EF4-FFF2-40B4-BE49-F238E27FC236}">
                  <a16:creationId xmlns:a16="http://schemas.microsoft.com/office/drawing/2014/main" id="{2199F924-2D60-4D17-84F2-AA69C1C2304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5" name="Elipse 44">
              <a:extLst>
                <a:ext uri="{FF2B5EF4-FFF2-40B4-BE49-F238E27FC236}">
                  <a16:creationId xmlns:a16="http://schemas.microsoft.com/office/drawing/2014/main" id="{87D983E7-E5D2-4748-87DD-E190835061D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cxnSp>
        <p:nvCxnSpPr>
          <p:cNvPr id="39" name="Conector recto 38">
            <a:extLst>
              <a:ext uri="{FF2B5EF4-FFF2-40B4-BE49-F238E27FC236}">
                <a16:creationId xmlns:a16="http://schemas.microsoft.com/office/drawing/2014/main" id="{1F2B17A4-3204-4F74-9DAB-28B8A3F27DE2}"/>
              </a:ext>
            </a:extLst>
          </p:cNvPr>
          <p:cNvCxnSpPr>
            <a:cxnSpLocks/>
          </p:cNvCxnSpPr>
          <p:nvPr/>
        </p:nvCxnSpPr>
        <p:spPr>
          <a:xfrm flipH="1">
            <a:off x="1043900" y="2953194"/>
            <a:ext cx="2030" cy="592823"/>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F8BB78BE-B563-4CF6-8A6D-E20F1FBCE532}"/>
              </a:ext>
            </a:extLst>
          </p:cNvPr>
          <p:cNvCxnSpPr>
            <a:cxnSpLocks/>
            <a:endCxn id="52" idx="0"/>
          </p:cNvCxnSpPr>
          <p:nvPr/>
        </p:nvCxnSpPr>
        <p:spPr>
          <a:xfrm flipH="1">
            <a:off x="1045932" y="7399448"/>
            <a:ext cx="1251" cy="7678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1" name="Conector recto 40">
            <a:extLst>
              <a:ext uri="{FF2B5EF4-FFF2-40B4-BE49-F238E27FC236}">
                <a16:creationId xmlns:a16="http://schemas.microsoft.com/office/drawing/2014/main" id="{FD93B6BC-1E32-4F7B-936E-7E32B12F9E03}"/>
              </a:ext>
            </a:extLst>
          </p:cNvPr>
          <p:cNvCxnSpPr>
            <a:cxnSpLocks/>
            <a:endCxn id="44" idx="0"/>
          </p:cNvCxnSpPr>
          <p:nvPr/>
        </p:nvCxnSpPr>
        <p:spPr>
          <a:xfrm>
            <a:off x="1043900" y="6247977"/>
            <a:ext cx="2033" cy="77625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822DB670-4E64-45BC-ADC0-79EDDB45F62B}"/>
              </a:ext>
            </a:extLst>
          </p:cNvPr>
          <p:cNvCxnSpPr>
            <a:cxnSpLocks/>
            <a:endCxn id="46" idx="0"/>
          </p:cNvCxnSpPr>
          <p:nvPr/>
        </p:nvCxnSpPr>
        <p:spPr>
          <a:xfrm flipH="1">
            <a:off x="1060423" y="5142237"/>
            <a:ext cx="2030" cy="6879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3" name="Conector recto 42">
            <a:extLst>
              <a:ext uri="{FF2B5EF4-FFF2-40B4-BE49-F238E27FC236}">
                <a16:creationId xmlns:a16="http://schemas.microsoft.com/office/drawing/2014/main" id="{5D6FBB05-C54F-4DBB-A861-DA127C374129}"/>
              </a:ext>
            </a:extLst>
          </p:cNvPr>
          <p:cNvCxnSpPr>
            <a:cxnSpLocks/>
          </p:cNvCxnSpPr>
          <p:nvPr/>
        </p:nvCxnSpPr>
        <p:spPr>
          <a:xfrm flipH="1">
            <a:off x="1043900" y="4026606"/>
            <a:ext cx="2030" cy="619727"/>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9" name="TextBox 2">
            <a:extLst>
              <a:ext uri="{FF2B5EF4-FFF2-40B4-BE49-F238E27FC236}">
                <a16:creationId xmlns:a16="http://schemas.microsoft.com/office/drawing/2014/main" id="{C2EE1B72-631F-446B-A763-C08D8799C868}"/>
              </a:ext>
            </a:extLst>
          </p:cNvPr>
          <p:cNvSpPr txBox="1">
            <a:spLocks noGrp="1"/>
          </p:cNvSpPr>
          <p:nvPr>
            <p:ph type="body" sz="quarter" idx="33"/>
          </p:nvPr>
        </p:nvSpPr>
        <p:spPr>
          <a:xfrm>
            <a:off x="1860105" y="3593554"/>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60" name="TextBox 2">
            <a:extLst>
              <a:ext uri="{FF2B5EF4-FFF2-40B4-BE49-F238E27FC236}">
                <a16:creationId xmlns:a16="http://schemas.microsoft.com/office/drawing/2014/main" id="{0963D901-194D-4A90-9AB0-596BE1842FEB}"/>
              </a:ext>
            </a:extLst>
          </p:cNvPr>
          <p:cNvSpPr txBox="1">
            <a:spLocks noGrp="1"/>
          </p:cNvSpPr>
          <p:nvPr>
            <p:ph type="body" sz="quarter" idx="34"/>
          </p:nvPr>
        </p:nvSpPr>
        <p:spPr>
          <a:xfrm>
            <a:off x="1860105" y="696659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61" name="TextBox 2">
            <a:extLst>
              <a:ext uri="{FF2B5EF4-FFF2-40B4-BE49-F238E27FC236}">
                <a16:creationId xmlns:a16="http://schemas.microsoft.com/office/drawing/2014/main" id="{03A626F2-C98E-4B0C-BE46-30F252DF0FDF}"/>
              </a:ext>
            </a:extLst>
          </p:cNvPr>
          <p:cNvSpPr txBox="1">
            <a:spLocks noGrp="1"/>
          </p:cNvSpPr>
          <p:nvPr>
            <p:ph type="body" sz="quarter" idx="35"/>
          </p:nvPr>
        </p:nvSpPr>
        <p:spPr>
          <a:xfrm>
            <a:off x="616443" y="640425"/>
            <a:ext cx="10374646" cy="1010085"/>
          </a:xfrm>
          <a:prstGeom prst="rect">
            <a:avLst/>
          </a:prstGeom>
        </p:spPr>
        <p:txBody>
          <a:bodyPr wrap="square">
            <a:spAutoFit/>
          </a:bodyPr>
          <a:lstStyle>
            <a:lvl1pPr marL="0" indent="0" defTabSz="914400">
              <a:lnSpc>
                <a:spcPct val="80000"/>
              </a:lnSpc>
              <a:spcBef>
                <a:spcPts val="0"/>
              </a:spcBef>
              <a:buSzTx/>
              <a:buFontTx/>
              <a:buNone/>
              <a:defRPr kumimoji="0" sz="7400" b="0" i="0" u="none" strike="noStrike" cap="none" spc="0" normalizeH="0" baseline="0" dirty="0" err="1">
                <a:ln>
                  <a:noFill/>
                </a:ln>
                <a:solidFill>
                  <a:srgbClr val="081D3F"/>
                </a:solidFill>
                <a:effectLst/>
                <a:uFillTx/>
                <a:latin typeface="Montserrat Bold" panose="00000800000000000000" pitchFamily="2" charset="0"/>
                <a:ea typeface="Montserrat Bold"/>
                <a:cs typeface="Montserrat Bold"/>
                <a:sym typeface="Montserrat Bold"/>
              </a:defRPr>
            </a:lvl1pPr>
          </a:lstStyle>
          <a:p>
            <a:r>
              <a:rPr dirty="0" err="1"/>
              <a:t>Título</a:t>
            </a:r>
            <a:r>
              <a:rPr dirty="0"/>
              <a:t> de </a:t>
            </a:r>
            <a:r>
              <a:rPr dirty="0" err="1"/>
              <a:t>párrafo</a:t>
            </a:r>
            <a:endParaRPr dirty="0"/>
          </a:p>
        </p:txBody>
      </p:sp>
    </p:spTree>
    <p:extLst>
      <p:ext uri="{BB962C8B-B14F-4D97-AF65-F5344CB8AC3E}">
        <p14:creationId xmlns:p14="http://schemas.microsoft.com/office/powerpoint/2010/main" val="2069632063"/>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Datos_03">
    <p:spTree>
      <p:nvGrpSpPr>
        <p:cNvPr id="1" name=""/>
        <p:cNvGrpSpPr/>
        <p:nvPr/>
      </p:nvGrpSpPr>
      <p:grpSpPr>
        <a:xfrm>
          <a:off x="0" y="0"/>
          <a:ext cx="0" cy="0"/>
          <a:chOff x="0" y="0"/>
          <a:chExt cx="0" cy="0"/>
        </a:xfrm>
      </p:grpSpPr>
      <p:sp>
        <p:nvSpPr>
          <p:cNvPr id="222" name="TextBox 11"/>
          <p:cNvSpPr txBox="1">
            <a:spLocks noGrp="1"/>
          </p:cNvSpPr>
          <p:nvPr>
            <p:ph type="body" sz="quarter" idx="21"/>
          </p:nvPr>
        </p:nvSpPr>
        <p:spPr>
          <a:xfrm>
            <a:off x="1104929" y="3012315"/>
            <a:ext cx="6059351" cy="1156991"/>
          </a:xfrm>
          <a:prstGeom prst="rect">
            <a:avLst/>
          </a:prstGeom>
        </p:spPr>
        <p:txBody>
          <a:bodyPr>
            <a:spAutoFit/>
          </a:bodyPr>
          <a:lstStyle/>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Lorem ipsum dolor sit amet, consectetur adipiscing elit, sed do eiusmod tempor incididunt ut labore et dolore consecteturLorem incididunt ut labore et dolore consectetur</a:t>
            </a:r>
            <a:r>
              <a:rPr spc="-175"/>
              <a:t> </a:t>
            </a:r>
            <a:r>
              <a:t>dolor sit amet, consectetur adipiscing elit, sed do eiusmod tempor incididunt</a:t>
            </a:r>
          </a:p>
        </p:txBody>
      </p:sp>
      <p:sp>
        <p:nvSpPr>
          <p:cNvPr id="223" name="Picture Placeholder 44"/>
          <p:cNvSpPr>
            <a:spLocks noGrp="1"/>
          </p:cNvSpPr>
          <p:nvPr>
            <p:ph type="pic" idx="22"/>
          </p:nvPr>
        </p:nvSpPr>
        <p:spPr>
          <a:xfrm>
            <a:off x="9173501" y="0"/>
            <a:ext cx="9115589" cy="10288589"/>
          </a:xfrm>
          <a:prstGeom prst="rect">
            <a:avLst/>
          </a:prstGeom>
        </p:spPr>
        <p:txBody>
          <a:bodyPr lIns="91439" rIns="91439"/>
          <a:lstStyle/>
          <a:p>
            <a:endParaRPr dirty="0"/>
          </a:p>
        </p:txBody>
      </p:sp>
      <p:sp>
        <p:nvSpPr>
          <p:cNvPr id="224" name="Freeform: Shape 110"/>
          <p:cNvSpPr/>
          <p:nvPr/>
        </p:nvSpPr>
        <p:spPr>
          <a:xfrm rot="10800000">
            <a:off x="570932" y="2525648"/>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225" name="Oval 45"/>
          <p:cNvSpPr/>
          <p:nvPr/>
        </p:nvSpPr>
        <p:spPr>
          <a:xfrm>
            <a:off x="656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pic>
        <p:nvPicPr>
          <p:cNvPr id="226" name="Imagen" descr="Imagen"/>
          <p:cNvPicPr>
            <a:picLocks noChangeAspect="1"/>
          </p:cNvPicPr>
          <p:nvPr/>
        </p:nvPicPr>
        <p:blipFill>
          <a:blip r:embed="rId2"/>
          <a:stretch>
            <a:fillRect/>
          </a:stretch>
        </p:blipFill>
        <p:spPr>
          <a:xfrm>
            <a:off x="527843" y="505104"/>
            <a:ext cx="1839914" cy="691592"/>
          </a:xfrm>
          <a:prstGeom prst="rect">
            <a:avLst/>
          </a:prstGeom>
          <a:ln w="12700">
            <a:miter lim="400000"/>
          </a:ln>
        </p:spPr>
      </p:pic>
      <p:sp>
        <p:nvSpPr>
          <p:cNvPr id="227" name="TextBox 11"/>
          <p:cNvSpPr txBox="1">
            <a:spLocks noGrp="1"/>
          </p:cNvSpPr>
          <p:nvPr>
            <p:ph type="body" sz="quarter" idx="23"/>
          </p:nvPr>
        </p:nvSpPr>
        <p:spPr>
          <a:xfrm>
            <a:off x="1104929" y="5346381"/>
            <a:ext cx="6059351" cy="1156990"/>
          </a:xfrm>
          <a:prstGeom prst="rect">
            <a:avLst/>
          </a:prstGeom>
        </p:spPr>
        <p:txBody>
          <a:bodyPr>
            <a:spAutoFit/>
          </a:bodyPr>
          <a:lstStyle/>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Lorem ipsum dolor sit amet, consectetur adipiscing elit, sed do eiusmod tempor incididunt ut labore et dolore consecteturLorem incididunt ut labore et dolore consectetur</a:t>
            </a:r>
            <a:r>
              <a:rPr spc="-175"/>
              <a:t> </a:t>
            </a:r>
            <a:r>
              <a:t>dolor sit amet, consectetur adipiscing elit, sed do eiusmod tempor incididunt</a:t>
            </a:r>
          </a:p>
        </p:txBody>
      </p:sp>
      <p:sp>
        <p:nvSpPr>
          <p:cNvPr id="228" name="Freeform: Shape 110"/>
          <p:cNvSpPr/>
          <p:nvPr/>
        </p:nvSpPr>
        <p:spPr>
          <a:xfrm rot="10800000">
            <a:off x="570932" y="4903699"/>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229" name="TextBox 11"/>
          <p:cNvSpPr txBox="1">
            <a:spLocks noGrp="1"/>
          </p:cNvSpPr>
          <p:nvPr>
            <p:ph type="body" sz="quarter" idx="24"/>
          </p:nvPr>
        </p:nvSpPr>
        <p:spPr>
          <a:xfrm>
            <a:off x="1096463" y="7724862"/>
            <a:ext cx="6059351" cy="1156991"/>
          </a:xfrm>
          <a:prstGeom prst="rect">
            <a:avLst/>
          </a:prstGeom>
        </p:spPr>
        <p:txBody>
          <a:bodyPr>
            <a:spAutoFit/>
          </a:bodyPr>
          <a:lstStyle/>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Lorem ipsum dolor sit amet, consectetur adipiscing elit, sed do eiusmod tempor incididunt ut labore et dolore consecteturLorem incididunt ut labore et dolore consectetur</a:t>
            </a:r>
            <a:r>
              <a:rPr spc="-175"/>
              <a:t> </a:t>
            </a:r>
            <a:r>
              <a:t>dolor sit amet, consectetur adipiscing elit, sed do eiusmod tempor incididunt</a:t>
            </a:r>
          </a:p>
        </p:txBody>
      </p:sp>
      <p:sp>
        <p:nvSpPr>
          <p:cNvPr id="230" name="Freeform: Shape 110"/>
          <p:cNvSpPr/>
          <p:nvPr/>
        </p:nvSpPr>
        <p:spPr>
          <a:xfrm rot="10800000">
            <a:off x="562465" y="7307150"/>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231" name="Línea"/>
          <p:cNvSpPr/>
          <p:nvPr/>
        </p:nvSpPr>
        <p:spPr>
          <a:xfrm flipV="1">
            <a:off x="729682" y="2812651"/>
            <a:ext cx="1" cy="2137342"/>
          </a:xfrm>
          <a:prstGeom prst="line">
            <a:avLst/>
          </a:prstGeom>
          <a:ln w="50800">
            <a:solidFill>
              <a:schemeClr val="accent1"/>
            </a:solidFill>
            <a:miter/>
          </a:ln>
        </p:spPr>
        <p:txBody>
          <a:bodyPr lIns="45719" rIns="45719"/>
          <a:lstStyle/>
          <a:p>
            <a:endParaRPr dirty="0"/>
          </a:p>
        </p:txBody>
      </p:sp>
      <p:sp>
        <p:nvSpPr>
          <p:cNvPr id="232" name="Línea"/>
          <p:cNvSpPr/>
          <p:nvPr/>
        </p:nvSpPr>
        <p:spPr>
          <a:xfrm flipV="1">
            <a:off x="729682" y="5210411"/>
            <a:ext cx="1" cy="2137341"/>
          </a:xfrm>
          <a:prstGeom prst="line">
            <a:avLst/>
          </a:prstGeom>
          <a:ln w="50800">
            <a:solidFill>
              <a:schemeClr val="accent1"/>
            </a:solidFill>
            <a:miter/>
          </a:ln>
        </p:spPr>
        <p:txBody>
          <a:bodyPr lIns="45719" rIns="45719"/>
          <a:lstStyle/>
          <a:p>
            <a:endParaRPr dirty="0"/>
          </a:p>
        </p:txBody>
      </p:sp>
      <p:sp>
        <p:nvSpPr>
          <p:cNvPr id="233" name="TextBox 2"/>
          <p:cNvSpPr txBox="1">
            <a:spLocks noGrp="1"/>
          </p:cNvSpPr>
          <p:nvPr>
            <p:ph type="body" sz="quarter" idx="25"/>
          </p:nvPr>
        </p:nvSpPr>
        <p:spPr>
          <a:xfrm>
            <a:off x="1098105" y="247341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34" name="TextBox 2"/>
          <p:cNvSpPr txBox="1">
            <a:spLocks noGrp="1"/>
          </p:cNvSpPr>
          <p:nvPr>
            <p:ph type="body" sz="quarter" idx="26"/>
          </p:nvPr>
        </p:nvSpPr>
        <p:spPr>
          <a:xfrm>
            <a:off x="1098105" y="4831079"/>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35" name="TextBox 2"/>
          <p:cNvSpPr txBox="1">
            <a:spLocks noGrp="1"/>
          </p:cNvSpPr>
          <p:nvPr>
            <p:ph type="body" sz="quarter" idx="27"/>
          </p:nvPr>
        </p:nvSpPr>
        <p:spPr>
          <a:xfrm>
            <a:off x="1098105" y="7207520"/>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36"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extLst>
      <p:ext uri="{BB962C8B-B14F-4D97-AF65-F5344CB8AC3E}">
        <p14:creationId xmlns:p14="http://schemas.microsoft.com/office/powerpoint/2010/main" val="1670810341"/>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Datos_05 copia">
    <p:bg>
      <p:bgPr>
        <a:solidFill>
          <a:srgbClr val="081D3F"/>
        </a:solidFill>
        <a:effectLst/>
      </p:bgPr>
    </p:bg>
    <p:spTree>
      <p:nvGrpSpPr>
        <p:cNvPr id="1" name=""/>
        <p:cNvGrpSpPr/>
        <p:nvPr/>
      </p:nvGrpSpPr>
      <p:grpSpPr>
        <a:xfrm>
          <a:off x="0" y="0"/>
          <a:ext cx="0" cy="0"/>
          <a:chOff x="0" y="0"/>
          <a:chExt cx="0" cy="0"/>
        </a:xfrm>
      </p:grpSpPr>
      <p:pic>
        <p:nvPicPr>
          <p:cNvPr id="281" name="Imagen" descr="Imagen"/>
          <p:cNvPicPr>
            <a:picLocks noChangeAspect="1"/>
          </p:cNvPicPr>
          <p:nvPr/>
        </p:nvPicPr>
        <p:blipFill>
          <a:blip r:embed="rId2"/>
          <a:stretch>
            <a:fillRect/>
          </a:stretch>
        </p:blipFill>
        <p:spPr>
          <a:xfrm>
            <a:off x="527843" y="505104"/>
            <a:ext cx="1839914" cy="691592"/>
          </a:xfrm>
          <a:prstGeom prst="rect">
            <a:avLst/>
          </a:prstGeom>
          <a:ln w="12700">
            <a:miter lim="400000"/>
          </a:ln>
        </p:spPr>
      </p:pic>
      <p:sp>
        <p:nvSpPr>
          <p:cNvPr id="282" name="TextBox 2"/>
          <p:cNvSpPr txBox="1">
            <a:spLocks noGrp="1"/>
          </p:cNvSpPr>
          <p:nvPr>
            <p:ph type="body" sz="quarter" idx="21"/>
          </p:nvPr>
        </p:nvSpPr>
        <p:spPr>
          <a:xfrm>
            <a:off x="508050" y="3561503"/>
            <a:ext cx="1879500" cy="1323341"/>
          </a:xfrm>
          <a:prstGeom prst="rect">
            <a:avLst/>
          </a:prstGeom>
        </p:spPr>
        <p:txBody>
          <a:bodyPr>
            <a:spAutoFit/>
          </a:bodyPr>
          <a:lstStyle>
            <a:lvl1pPr marL="0" indent="0" defTabSz="914400">
              <a:lnSpc>
                <a:spcPct val="100000"/>
              </a:lnSpc>
              <a:spcBef>
                <a:spcPts val="0"/>
              </a:spcBef>
              <a:buSzTx/>
              <a:buFontTx/>
              <a:buNone/>
              <a:defRPr sz="8000">
                <a:solidFill>
                  <a:schemeClr val="accent3"/>
                </a:solidFill>
                <a:latin typeface="Montserrat Bold"/>
                <a:ea typeface="Montserrat Bold"/>
                <a:cs typeface="Montserrat Bold"/>
                <a:sym typeface="Montserrat Bold"/>
              </a:defRPr>
            </a:lvl1pPr>
          </a:lstStyle>
          <a:p>
            <a:r>
              <a:t>01</a:t>
            </a:r>
          </a:p>
        </p:txBody>
      </p:sp>
      <p:sp>
        <p:nvSpPr>
          <p:cNvPr id="283" name="TextBox 2"/>
          <p:cNvSpPr txBox="1">
            <a:spLocks noGrp="1"/>
          </p:cNvSpPr>
          <p:nvPr>
            <p:ph type="body" sz="quarter" idx="22"/>
          </p:nvPr>
        </p:nvSpPr>
        <p:spPr>
          <a:xfrm>
            <a:off x="530838" y="4963651"/>
            <a:ext cx="3734494" cy="586741"/>
          </a:xfrm>
          <a:prstGeom prst="rect">
            <a:avLst/>
          </a:prstGeom>
        </p:spPr>
        <p:txBody>
          <a:bodyPr>
            <a:spAutoFit/>
          </a:bodyPr>
          <a:lstStyle>
            <a:lvl1pPr marL="0" indent="0" defTabSz="914400">
              <a:lnSpc>
                <a:spcPct val="80000"/>
              </a:lnSpc>
              <a:spcBef>
                <a:spcPts val="0"/>
              </a:spcBef>
              <a:buSzTx/>
              <a:buFontTx/>
              <a:buNone/>
              <a:defRPr sz="3200">
                <a:solidFill>
                  <a:schemeClr val="accent2">
                    <a:lumOff val="9019"/>
                  </a:schemeClr>
                </a:solidFill>
                <a:latin typeface="Montserrat Bold"/>
                <a:ea typeface="Montserrat Bold"/>
                <a:cs typeface="Montserrat Bold"/>
                <a:sym typeface="Montserrat Bold"/>
              </a:defRPr>
            </a:lvl1pPr>
          </a:lstStyle>
          <a:p>
            <a:r>
              <a:t>Título de párrafo</a:t>
            </a:r>
          </a:p>
        </p:txBody>
      </p:sp>
      <p:sp>
        <p:nvSpPr>
          <p:cNvPr id="284" name="TextBox 2"/>
          <p:cNvSpPr txBox="1">
            <a:spLocks noGrp="1"/>
          </p:cNvSpPr>
          <p:nvPr>
            <p:ph type="body" sz="quarter" idx="23"/>
          </p:nvPr>
        </p:nvSpPr>
        <p:spPr>
          <a:xfrm>
            <a:off x="13450971" y="4963651"/>
            <a:ext cx="3734494" cy="586741"/>
          </a:xfrm>
          <a:prstGeom prst="rect">
            <a:avLst/>
          </a:prstGeom>
        </p:spPr>
        <p:txBody>
          <a:bodyPr>
            <a:spAutoFit/>
          </a:bodyPr>
          <a:lstStyle>
            <a:lvl1pPr marL="0" indent="0" defTabSz="914400">
              <a:lnSpc>
                <a:spcPct val="80000"/>
              </a:lnSpc>
              <a:spcBef>
                <a:spcPts val="0"/>
              </a:spcBef>
              <a:buSzTx/>
              <a:buFontTx/>
              <a:buNone/>
              <a:defRPr sz="3200">
                <a:solidFill>
                  <a:schemeClr val="accent2">
                    <a:lumOff val="9019"/>
                  </a:schemeClr>
                </a:solidFill>
                <a:latin typeface="Montserrat Bold"/>
                <a:ea typeface="Montserrat Bold"/>
                <a:cs typeface="Montserrat Bold"/>
                <a:sym typeface="Montserrat Bold"/>
              </a:defRPr>
            </a:lvl1pPr>
          </a:lstStyle>
          <a:p>
            <a:r>
              <a:t>Título de párrafo</a:t>
            </a:r>
          </a:p>
        </p:txBody>
      </p:sp>
      <p:sp>
        <p:nvSpPr>
          <p:cNvPr id="285" name="TextBox 2"/>
          <p:cNvSpPr txBox="1">
            <a:spLocks noGrp="1"/>
          </p:cNvSpPr>
          <p:nvPr>
            <p:ph type="body" sz="quarter" idx="24"/>
          </p:nvPr>
        </p:nvSpPr>
        <p:spPr>
          <a:xfrm>
            <a:off x="6990904" y="4963651"/>
            <a:ext cx="3734494" cy="586741"/>
          </a:xfrm>
          <a:prstGeom prst="rect">
            <a:avLst/>
          </a:prstGeom>
        </p:spPr>
        <p:txBody>
          <a:bodyPr>
            <a:spAutoFit/>
          </a:bodyPr>
          <a:lstStyle>
            <a:lvl1pPr marL="0" indent="0" defTabSz="914400">
              <a:lnSpc>
                <a:spcPct val="80000"/>
              </a:lnSpc>
              <a:spcBef>
                <a:spcPts val="0"/>
              </a:spcBef>
              <a:buSzTx/>
              <a:buFontTx/>
              <a:buNone/>
              <a:defRPr sz="3200">
                <a:solidFill>
                  <a:schemeClr val="accent2">
                    <a:lumOff val="9019"/>
                  </a:schemeClr>
                </a:solidFill>
                <a:latin typeface="Montserrat Bold"/>
                <a:ea typeface="Montserrat Bold"/>
                <a:cs typeface="Montserrat Bold"/>
                <a:sym typeface="Montserrat Bold"/>
              </a:defRPr>
            </a:lvl1pPr>
          </a:lstStyle>
          <a:p>
            <a:r>
              <a:t>Título de párrafo</a:t>
            </a:r>
          </a:p>
        </p:txBody>
      </p:sp>
      <p:sp>
        <p:nvSpPr>
          <p:cNvPr id="286" name="TextBox 2"/>
          <p:cNvSpPr txBox="1">
            <a:spLocks noGrp="1"/>
          </p:cNvSpPr>
          <p:nvPr>
            <p:ph type="body" sz="quarter" idx="25"/>
          </p:nvPr>
        </p:nvSpPr>
        <p:spPr>
          <a:xfrm>
            <a:off x="6985050" y="3561503"/>
            <a:ext cx="1741520" cy="1323341"/>
          </a:xfrm>
          <a:prstGeom prst="rect">
            <a:avLst/>
          </a:prstGeom>
        </p:spPr>
        <p:txBody>
          <a:bodyPr>
            <a:spAutoFit/>
          </a:bodyPr>
          <a:lstStyle>
            <a:lvl1pPr marL="0" indent="0" defTabSz="914400">
              <a:lnSpc>
                <a:spcPct val="100000"/>
              </a:lnSpc>
              <a:spcBef>
                <a:spcPts val="0"/>
              </a:spcBef>
              <a:buSzTx/>
              <a:buFontTx/>
              <a:buNone/>
              <a:defRPr sz="8000">
                <a:solidFill>
                  <a:schemeClr val="accent3"/>
                </a:solidFill>
                <a:latin typeface="Montserrat Bold"/>
                <a:ea typeface="Montserrat Bold"/>
                <a:cs typeface="Montserrat Bold"/>
                <a:sym typeface="Montserrat Bold"/>
              </a:defRPr>
            </a:lvl1pPr>
          </a:lstStyle>
          <a:p>
            <a:r>
              <a:t>02</a:t>
            </a:r>
          </a:p>
        </p:txBody>
      </p:sp>
      <p:sp>
        <p:nvSpPr>
          <p:cNvPr id="287" name="TextBox 2"/>
          <p:cNvSpPr txBox="1">
            <a:spLocks noGrp="1"/>
          </p:cNvSpPr>
          <p:nvPr>
            <p:ph type="body" sz="quarter" idx="26"/>
          </p:nvPr>
        </p:nvSpPr>
        <p:spPr>
          <a:xfrm>
            <a:off x="13462051" y="3561503"/>
            <a:ext cx="1975775" cy="1323341"/>
          </a:xfrm>
          <a:prstGeom prst="rect">
            <a:avLst/>
          </a:prstGeom>
        </p:spPr>
        <p:txBody>
          <a:bodyPr>
            <a:spAutoFit/>
          </a:bodyPr>
          <a:lstStyle>
            <a:lvl1pPr marL="0" indent="0" defTabSz="914400">
              <a:lnSpc>
                <a:spcPct val="100000"/>
              </a:lnSpc>
              <a:spcBef>
                <a:spcPts val="0"/>
              </a:spcBef>
              <a:buSzTx/>
              <a:buFontTx/>
              <a:buNone/>
              <a:defRPr sz="8000">
                <a:solidFill>
                  <a:schemeClr val="accent3"/>
                </a:solidFill>
                <a:latin typeface="Montserrat Bold"/>
                <a:ea typeface="Montserrat Bold"/>
                <a:cs typeface="Montserrat Bold"/>
                <a:sym typeface="Montserrat Bold"/>
              </a:defRPr>
            </a:lvl1pPr>
          </a:lstStyle>
          <a:p>
            <a:r>
              <a:t>03</a:t>
            </a:r>
          </a:p>
        </p:txBody>
      </p:sp>
      <p:sp>
        <p:nvSpPr>
          <p:cNvPr id="288" name="TextBox 11"/>
          <p:cNvSpPr txBox="1">
            <a:spLocks noGrp="1"/>
          </p:cNvSpPr>
          <p:nvPr>
            <p:ph type="body" sz="quarter" idx="27"/>
          </p:nvPr>
        </p:nvSpPr>
        <p:spPr>
          <a:xfrm>
            <a:off x="571529" y="5905181"/>
            <a:ext cx="3653111" cy="1409452"/>
          </a:xfrm>
          <a:prstGeom prst="rect">
            <a:avLst/>
          </a:prstGeom>
        </p:spPr>
        <p:txBody>
          <a:bodyPr>
            <a:spAutoFit/>
          </a:bodyPr>
          <a:lstStyle>
            <a:lvl1pPr marL="0" indent="0" defTabSz="359999">
              <a:lnSpc>
                <a:spcPts val="2600"/>
              </a:lnSpc>
              <a:spcBef>
                <a:spcPts val="0"/>
              </a:spcBef>
              <a:buSzTx/>
              <a:buFontTx/>
              <a:buNone/>
              <a:defRPr sz="1700">
                <a:solidFill>
                  <a:schemeClr val="accent2">
                    <a:lumOff val="9019"/>
                  </a:schemeClr>
                </a:solidFill>
                <a:latin typeface="OpenSans"/>
                <a:ea typeface="OpenSans"/>
                <a:cs typeface="OpenSans"/>
                <a:sym typeface="OpenSans"/>
              </a:defRPr>
            </a:lvl1pPr>
          </a:lstStyle>
          <a:p>
            <a:r>
              <a:t>Lorem ipsum dolor sit amet, consectetur adipiscing elit, sed do eiusmod tempor incididunt ut labore et dolore consectetur.</a:t>
            </a:r>
          </a:p>
        </p:txBody>
      </p:sp>
      <p:sp>
        <p:nvSpPr>
          <p:cNvPr id="289" name="TextBox 11"/>
          <p:cNvSpPr txBox="1">
            <a:spLocks noGrp="1"/>
          </p:cNvSpPr>
          <p:nvPr>
            <p:ph type="body" sz="quarter" idx="28"/>
          </p:nvPr>
        </p:nvSpPr>
        <p:spPr>
          <a:xfrm>
            <a:off x="7031595" y="5905181"/>
            <a:ext cx="3653111" cy="1409452"/>
          </a:xfrm>
          <a:prstGeom prst="rect">
            <a:avLst/>
          </a:prstGeom>
        </p:spPr>
        <p:txBody>
          <a:bodyPr>
            <a:spAutoFit/>
          </a:bodyPr>
          <a:lstStyle>
            <a:lvl1pPr marL="0" indent="0" defTabSz="359999">
              <a:lnSpc>
                <a:spcPts val="2600"/>
              </a:lnSpc>
              <a:spcBef>
                <a:spcPts val="0"/>
              </a:spcBef>
              <a:buSzTx/>
              <a:buFontTx/>
              <a:buNone/>
              <a:defRPr sz="1700">
                <a:solidFill>
                  <a:schemeClr val="accent2">
                    <a:lumOff val="9019"/>
                  </a:schemeClr>
                </a:solidFill>
                <a:latin typeface="OpenSans"/>
                <a:ea typeface="OpenSans"/>
                <a:cs typeface="OpenSans"/>
                <a:sym typeface="OpenSans"/>
              </a:defRPr>
            </a:lvl1pPr>
          </a:lstStyle>
          <a:p>
            <a:r>
              <a:t>Lorem ipsum dolor sit amet, consectetur adipiscing elit, sed do eiusmod tempor incididunt ut labore et dolore consectetur.</a:t>
            </a:r>
          </a:p>
        </p:txBody>
      </p:sp>
      <p:sp>
        <p:nvSpPr>
          <p:cNvPr id="290" name="TextBox 11"/>
          <p:cNvSpPr txBox="1">
            <a:spLocks noGrp="1"/>
          </p:cNvSpPr>
          <p:nvPr>
            <p:ph type="body" sz="quarter" idx="29"/>
          </p:nvPr>
        </p:nvSpPr>
        <p:spPr>
          <a:xfrm>
            <a:off x="13491661" y="5905181"/>
            <a:ext cx="3653111" cy="1409452"/>
          </a:xfrm>
          <a:prstGeom prst="rect">
            <a:avLst/>
          </a:prstGeom>
        </p:spPr>
        <p:txBody>
          <a:bodyPr>
            <a:spAutoFit/>
          </a:bodyPr>
          <a:lstStyle>
            <a:lvl1pPr marL="0" indent="0" defTabSz="359999">
              <a:lnSpc>
                <a:spcPts val="2600"/>
              </a:lnSpc>
              <a:spcBef>
                <a:spcPts val="0"/>
              </a:spcBef>
              <a:buSzTx/>
              <a:buFontTx/>
              <a:buNone/>
              <a:defRPr sz="1700">
                <a:solidFill>
                  <a:schemeClr val="accent2">
                    <a:lumOff val="9019"/>
                  </a:schemeClr>
                </a:solidFill>
                <a:latin typeface="OpenSans"/>
                <a:ea typeface="OpenSans"/>
                <a:cs typeface="OpenSans"/>
                <a:sym typeface="OpenSans"/>
              </a:defRPr>
            </a:lvl1pPr>
          </a:lstStyle>
          <a:p>
            <a:r>
              <a:t>Lorem ipsum dolor sit amet, consectetur adipiscing elit, sed do eiusmod tempor incididunt ut labore et dolore consectetur.</a:t>
            </a:r>
          </a:p>
        </p:txBody>
      </p:sp>
      <p:sp>
        <p:nvSpPr>
          <p:cNvPr id="291" name="Línea"/>
          <p:cNvSpPr/>
          <p:nvPr/>
        </p:nvSpPr>
        <p:spPr>
          <a:xfrm flipV="1">
            <a:off x="5859478" y="4772844"/>
            <a:ext cx="1" cy="2715923"/>
          </a:xfrm>
          <a:prstGeom prst="line">
            <a:avLst/>
          </a:prstGeom>
          <a:ln w="12700">
            <a:solidFill>
              <a:srgbClr val="203F6E"/>
            </a:solidFill>
            <a:miter/>
          </a:ln>
        </p:spPr>
        <p:txBody>
          <a:bodyPr lIns="45719" rIns="45719"/>
          <a:lstStyle/>
          <a:p>
            <a:endParaRPr dirty="0"/>
          </a:p>
        </p:txBody>
      </p:sp>
      <p:sp>
        <p:nvSpPr>
          <p:cNvPr id="292" name="Línea"/>
          <p:cNvSpPr/>
          <p:nvPr/>
        </p:nvSpPr>
        <p:spPr>
          <a:xfrm flipV="1">
            <a:off x="12319545" y="4772844"/>
            <a:ext cx="1" cy="2715923"/>
          </a:xfrm>
          <a:prstGeom prst="line">
            <a:avLst/>
          </a:prstGeom>
          <a:ln w="12700">
            <a:solidFill>
              <a:srgbClr val="203F6E"/>
            </a:solidFill>
            <a:miter/>
          </a:ln>
        </p:spPr>
        <p:txBody>
          <a:bodyPr lIns="45719" rIns="45719"/>
          <a:lstStyle/>
          <a:p>
            <a:endParaRPr dirty="0"/>
          </a:p>
        </p:txBody>
      </p:sp>
      <p:sp>
        <p:nvSpPr>
          <p:cNvPr id="293"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extLst>
      <p:ext uri="{BB962C8B-B14F-4D97-AF65-F5344CB8AC3E}">
        <p14:creationId xmlns:p14="http://schemas.microsoft.com/office/powerpoint/2010/main" val="683340488"/>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reserve="1">
  <p:cSld name="2_Texto_04">
    <p:bg>
      <p:bgPr>
        <a:solidFill>
          <a:srgbClr val="00B050"/>
        </a:solidFill>
        <a:effectLst/>
      </p:bgPr>
    </p:bg>
    <p:spTree>
      <p:nvGrpSpPr>
        <p:cNvPr id="1" name=""/>
        <p:cNvGrpSpPr/>
        <p:nvPr/>
      </p:nvGrpSpPr>
      <p:grpSpPr>
        <a:xfrm>
          <a:off x="0" y="0"/>
          <a:ext cx="0" cy="0"/>
          <a:chOff x="0" y="0"/>
          <a:chExt cx="0" cy="0"/>
        </a:xfrm>
      </p:grpSpPr>
      <p:sp>
        <p:nvSpPr>
          <p:cNvPr id="153" name="TextBox 2"/>
          <p:cNvSpPr txBox="1">
            <a:spLocks noGrp="1"/>
          </p:cNvSpPr>
          <p:nvPr>
            <p:ph type="body" sz="quarter" idx="21"/>
          </p:nvPr>
        </p:nvSpPr>
        <p:spPr>
          <a:xfrm>
            <a:off x="3384898" y="4373879"/>
            <a:ext cx="11518204" cy="1539241"/>
          </a:xfrm>
          <a:prstGeom prst="rect">
            <a:avLst/>
          </a:prstGeom>
        </p:spPr>
        <p:txBody>
          <a:bodyPr>
            <a:spAutoFit/>
          </a:bodyPr>
          <a:lstStyle>
            <a:lvl1pPr marL="0" indent="0" algn="ctr" defTabSz="914400">
              <a:lnSpc>
                <a:spcPct val="100000"/>
              </a:lnSpc>
              <a:spcBef>
                <a:spcPts val="0"/>
              </a:spcBef>
              <a:buSzTx/>
              <a:buFontTx/>
              <a:buNone/>
              <a:defRPr sz="4600">
                <a:solidFill>
                  <a:schemeClr val="accent2">
                    <a:lumOff val="9019"/>
                  </a:schemeClr>
                </a:solidFill>
                <a:latin typeface="Montserrat Bold"/>
                <a:ea typeface="Montserrat Bold"/>
                <a:cs typeface="Montserrat Bold"/>
                <a:sym typeface="Montserrat Bold"/>
              </a:defRPr>
            </a:lvl1pPr>
          </a:lstStyle>
          <a:p>
            <a:r>
              <a:t>Título de párrafo: Lorem Ipsum dolor si ament adispiscing elit est.</a:t>
            </a:r>
          </a:p>
        </p:txBody>
      </p:sp>
      <p:sp>
        <p:nvSpPr>
          <p:cNvPr id="155"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5" name="Imagen 4">
            <a:extLst>
              <a:ext uri="{FF2B5EF4-FFF2-40B4-BE49-F238E27FC236}">
                <a16:creationId xmlns:a16="http://schemas.microsoft.com/office/drawing/2014/main" id="{CB2A0A79-0518-4A99-BBB9-6FECD9E88FA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3498733387"/>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Texto_05">
    <p:bg>
      <p:bgPr>
        <a:solidFill>
          <a:srgbClr val="081D3F"/>
        </a:solidFill>
        <a:effectLst/>
      </p:bgPr>
    </p:bg>
    <p:spTree>
      <p:nvGrpSpPr>
        <p:cNvPr id="1" name=""/>
        <p:cNvGrpSpPr/>
        <p:nvPr/>
      </p:nvGrpSpPr>
      <p:grpSpPr>
        <a:xfrm>
          <a:off x="0" y="0"/>
          <a:ext cx="0" cy="0"/>
          <a:chOff x="0" y="0"/>
          <a:chExt cx="0" cy="0"/>
        </a:xfrm>
      </p:grpSpPr>
      <p:sp>
        <p:nvSpPr>
          <p:cNvPr id="162" name="TextBox 2"/>
          <p:cNvSpPr txBox="1">
            <a:spLocks noGrp="1"/>
          </p:cNvSpPr>
          <p:nvPr>
            <p:ph type="body" sz="quarter" idx="21"/>
          </p:nvPr>
        </p:nvSpPr>
        <p:spPr>
          <a:xfrm>
            <a:off x="3384898" y="4373879"/>
            <a:ext cx="11518204" cy="1539241"/>
          </a:xfrm>
          <a:prstGeom prst="rect">
            <a:avLst/>
          </a:prstGeom>
        </p:spPr>
        <p:txBody>
          <a:bodyPr>
            <a:spAutoFit/>
          </a:bodyPr>
          <a:lstStyle>
            <a:lvl1pPr marL="0" indent="0" algn="ctr" defTabSz="914400">
              <a:lnSpc>
                <a:spcPct val="100000"/>
              </a:lnSpc>
              <a:spcBef>
                <a:spcPts val="0"/>
              </a:spcBef>
              <a:buSzTx/>
              <a:buFontTx/>
              <a:buNone/>
              <a:defRPr sz="4600">
                <a:solidFill>
                  <a:schemeClr val="accent2">
                    <a:lumOff val="9019"/>
                  </a:schemeClr>
                </a:solidFill>
                <a:latin typeface="Montserrat Bold"/>
                <a:ea typeface="Montserrat Bold"/>
                <a:cs typeface="Montserrat Bold"/>
                <a:sym typeface="Montserrat Bold"/>
              </a:defRPr>
            </a:lvl1pPr>
          </a:lstStyle>
          <a:p>
            <a:r>
              <a:t>Título de párrafo: Lorem Ipsum dolor si ament adispiscing elit est.</a:t>
            </a:r>
          </a:p>
        </p:txBody>
      </p:sp>
      <p:sp>
        <p:nvSpPr>
          <p:cNvPr id="164"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6" name="Imagen 5">
            <a:extLst>
              <a:ext uri="{FF2B5EF4-FFF2-40B4-BE49-F238E27FC236}">
                <a16:creationId xmlns:a16="http://schemas.microsoft.com/office/drawing/2014/main" id="{B5FE0A47-F9E5-4D20-ABF8-7FD2DF653DB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3814850535"/>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exto_04">
    <p:spTree>
      <p:nvGrpSpPr>
        <p:cNvPr id="1" name=""/>
        <p:cNvGrpSpPr/>
        <p:nvPr/>
      </p:nvGrpSpPr>
      <p:grpSpPr>
        <a:xfrm>
          <a:off x="0" y="0"/>
          <a:ext cx="0" cy="0"/>
          <a:chOff x="0" y="0"/>
          <a:chExt cx="0" cy="0"/>
        </a:xfrm>
      </p:grpSpPr>
      <p:sp>
        <p:nvSpPr>
          <p:cNvPr id="171" name="Lorem ipsum dolor sit amet, consectetuer adipiscing elit. Aenean commodo ligula eget dolor. Aenean massa. Cum sociis natoque penatibus et magnis dis parturient montes, nascetur ridiculus mus."/>
          <p:cNvSpPr txBox="1">
            <a:spLocks noGrp="1"/>
          </p:cNvSpPr>
          <p:nvPr>
            <p:ph type="body" sz="quarter" idx="21"/>
          </p:nvPr>
        </p:nvSpPr>
        <p:spPr>
          <a:xfrm>
            <a:off x="495830" y="6229829"/>
            <a:ext cx="4267231" cy="1785621"/>
          </a:xfrm>
          <a:prstGeom prst="rect">
            <a:avLst/>
          </a:prstGeom>
        </p:spPr>
        <p:txBody>
          <a:bodyPr>
            <a:spAutoFit/>
          </a:bodyPr>
          <a:lstStyle>
            <a:lvl1pPr marL="0" indent="0" defTabSz="457200">
              <a:lnSpc>
                <a:spcPct val="120000"/>
              </a:lnSpc>
              <a:spcBef>
                <a:spcPts val="400"/>
              </a:spcBef>
              <a:buSzTx/>
              <a:buFontTx/>
              <a:buNone/>
              <a:defRPr sz="1700">
                <a:solidFill>
                  <a:srgbClr val="081D3F"/>
                </a:solidFill>
                <a:latin typeface="Open Sans Light"/>
                <a:ea typeface="Open Sans Light"/>
                <a:cs typeface="Open Sans Light"/>
                <a:sym typeface="Open Sans Light"/>
              </a:defRPr>
            </a:lvl1pPr>
          </a:lstStyle>
          <a:p>
            <a:r>
              <a:t>Lorem ipsum dolor sit amet, consectetuer adipiscing elit. Aenean commodo ligula eget dolor. Aenean massa. Cum sociis natoque penatibus et magnis dis parturient montes, nascetur ridiculus mus.</a:t>
            </a:r>
          </a:p>
        </p:txBody>
      </p:sp>
      <p:sp>
        <p:nvSpPr>
          <p:cNvPr id="172" name="TextBox 2"/>
          <p:cNvSpPr txBox="1">
            <a:spLocks noGrp="1"/>
          </p:cNvSpPr>
          <p:nvPr>
            <p:ph type="body" sz="quarter" idx="22"/>
          </p:nvPr>
        </p:nvSpPr>
        <p:spPr>
          <a:xfrm>
            <a:off x="530838" y="4952969"/>
            <a:ext cx="3734494" cy="586741"/>
          </a:xfrm>
          <a:prstGeom prst="rect">
            <a:avLst/>
          </a:prstGeom>
        </p:spPr>
        <p:txBody>
          <a:bodyPr>
            <a:spAutoFit/>
          </a:bodyPr>
          <a:lstStyle>
            <a:lvl1pPr marL="0" indent="0" defTabSz="914400">
              <a:lnSpc>
                <a:spcPct val="80000"/>
              </a:lnSpc>
              <a:spcBef>
                <a:spcPts val="0"/>
              </a:spcBef>
              <a:buSzTx/>
              <a:buFontTx/>
              <a:buNone/>
              <a:defRPr sz="3200">
                <a:solidFill>
                  <a:schemeClr val="accent3"/>
                </a:solidFill>
                <a:latin typeface="Montserrat Bold"/>
                <a:ea typeface="Montserrat Bold"/>
                <a:cs typeface="Montserrat Bold"/>
                <a:sym typeface="Montserrat Bold"/>
              </a:defRPr>
            </a:lvl1pPr>
          </a:lstStyle>
          <a:p>
            <a:r>
              <a:t>Título de párrafo</a:t>
            </a:r>
          </a:p>
        </p:txBody>
      </p:sp>
      <p:sp>
        <p:nvSpPr>
          <p:cNvPr id="174" name="TextBox 2"/>
          <p:cNvSpPr txBox="1">
            <a:spLocks noGrp="1"/>
          </p:cNvSpPr>
          <p:nvPr>
            <p:ph type="body" sz="quarter" idx="23"/>
          </p:nvPr>
        </p:nvSpPr>
        <p:spPr>
          <a:xfrm>
            <a:off x="530838" y="5489799"/>
            <a:ext cx="1833924" cy="434341"/>
          </a:xfrm>
          <a:prstGeom prst="rect">
            <a:avLst/>
          </a:prstGeom>
        </p:spPr>
        <p:txBody>
          <a:bodyPr>
            <a:spAutoFit/>
          </a:bodyPr>
          <a:lstStyle>
            <a:lvl1pPr marL="0" indent="0" defTabSz="914400">
              <a:lnSpc>
                <a:spcPct val="80000"/>
              </a:lnSpc>
              <a:spcBef>
                <a:spcPts val="0"/>
              </a:spcBef>
              <a:buSzTx/>
              <a:buFontTx/>
              <a:buNone/>
              <a:defRPr sz="2200">
                <a:solidFill>
                  <a:schemeClr val="accent3"/>
                </a:solidFill>
                <a:latin typeface="Montserrat Regular"/>
                <a:ea typeface="Montserrat Regular"/>
                <a:cs typeface="Montserrat Regular"/>
                <a:sym typeface="Montserrat Regular"/>
              </a:defRPr>
            </a:lvl1pPr>
          </a:lstStyle>
          <a:p>
            <a:r>
              <a:t>Subtítulo</a:t>
            </a:r>
          </a:p>
        </p:txBody>
      </p:sp>
      <p:sp>
        <p:nvSpPr>
          <p:cNvPr id="175" name="TextBox 2"/>
          <p:cNvSpPr txBox="1">
            <a:spLocks noGrp="1"/>
          </p:cNvSpPr>
          <p:nvPr>
            <p:ph type="body" sz="quarter" idx="24"/>
          </p:nvPr>
        </p:nvSpPr>
        <p:spPr>
          <a:xfrm>
            <a:off x="530838" y="2770477"/>
            <a:ext cx="9919923" cy="1247141"/>
          </a:xfrm>
          <a:prstGeom prst="rect">
            <a:avLst/>
          </a:prstGeom>
        </p:spPr>
        <p:txBody>
          <a:bodyPr>
            <a:spAutoFit/>
          </a:bodyPr>
          <a:lstStyle>
            <a:lvl1pPr marL="0" indent="0" defTabSz="914400">
              <a:lnSpc>
                <a:spcPct val="80000"/>
              </a:lnSpc>
              <a:spcBef>
                <a:spcPts val="0"/>
              </a:spcBef>
              <a:buSzTx/>
              <a:buFontTx/>
              <a:buNone/>
              <a:defRPr sz="7400">
                <a:solidFill>
                  <a:srgbClr val="081D3F"/>
                </a:solidFill>
                <a:latin typeface="Montserrat Bold"/>
                <a:ea typeface="Montserrat Bold"/>
                <a:cs typeface="Montserrat Bold"/>
                <a:sym typeface="Montserrat Bold"/>
              </a:defRPr>
            </a:lvl1pPr>
          </a:lstStyle>
          <a:p>
            <a:r>
              <a:t>TÍTULO</a:t>
            </a:r>
          </a:p>
        </p:txBody>
      </p:sp>
      <p:sp>
        <p:nvSpPr>
          <p:cNvPr id="179" name="Lorem ipsum dolor sit amet, consectetuer adipiscing elit. Aenean commodo ligula eget dolor. Aenean massa. Cum sociis natoque penatibus et magnis dis parturient montes, nascetur ridiculus mus."/>
          <p:cNvSpPr txBox="1">
            <a:spLocks noGrp="1"/>
          </p:cNvSpPr>
          <p:nvPr>
            <p:ph type="body" sz="quarter" idx="28"/>
          </p:nvPr>
        </p:nvSpPr>
        <p:spPr>
          <a:xfrm>
            <a:off x="9712960" y="6229829"/>
            <a:ext cx="4267230" cy="1785621"/>
          </a:xfrm>
          <a:prstGeom prst="rect">
            <a:avLst/>
          </a:prstGeom>
        </p:spPr>
        <p:txBody>
          <a:bodyPr>
            <a:spAutoFit/>
          </a:bodyPr>
          <a:lstStyle>
            <a:lvl1pPr marL="0" indent="0" defTabSz="457200">
              <a:lnSpc>
                <a:spcPct val="120000"/>
              </a:lnSpc>
              <a:spcBef>
                <a:spcPts val="400"/>
              </a:spcBef>
              <a:buSzTx/>
              <a:buFontTx/>
              <a:buNone/>
              <a:defRPr sz="1700">
                <a:solidFill>
                  <a:srgbClr val="081D3F"/>
                </a:solidFill>
                <a:latin typeface="Open Sans Light"/>
                <a:ea typeface="Open Sans Light"/>
                <a:cs typeface="Open Sans Light"/>
                <a:sym typeface="Open Sans Light"/>
              </a:defRPr>
            </a:lvl1pPr>
          </a:lstStyle>
          <a:p>
            <a:r>
              <a:rPr dirty="0"/>
              <a:t>Lorem ipsum dolor sit </a:t>
            </a:r>
            <a:r>
              <a:rPr dirty="0" err="1"/>
              <a:t>amet</a:t>
            </a:r>
            <a:r>
              <a:rPr dirty="0"/>
              <a:t>, </a:t>
            </a:r>
            <a:r>
              <a:rPr dirty="0" err="1"/>
              <a:t>consectetuer</a:t>
            </a:r>
            <a:r>
              <a:rPr dirty="0"/>
              <a:t> </a:t>
            </a:r>
            <a:r>
              <a:rPr dirty="0" err="1"/>
              <a:t>adipiscing</a:t>
            </a:r>
            <a:r>
              <a:rPr dirty="0"/>
              <a:t> </a:t>
            </a:r>
            <a:r>
              <a:rPr dirty="0" err="1"/>
              <a:t>elit</a:t>
            </a:r>
            <a:r>
              <a:rPr dirty="0"/>
              <a:t>. </a:t>
            </a:r>
            <a:r>
              <a:rPr dirty="0" err="1"/>
              <a:t>Aenean</a:t>
            </a:r>
            <a:r>
              <a:rPr dirty="0"/>
              <a:t> </a:t>
            </a:r>
            <a:r>
              <a:rPr dirty="0" err="1"/>
              <a:t>commodo</a:t>
            </a:r>
            <a:r>
              <a:rPr dirty="0"/>
              <a:t> ligula </a:t>
            </a:r>
            <a:r>
              <a:rPr dirty="0" err="1"/>
              <a:t>eget</a:t>
            </a:r>
            <a:r>
              <a:rPr dirty="0"/>
              <a:t> dolor. </a:t>
            </a:r>
            <a:r>
              <a:rPr dirty="0" err="1"/>
              <a:t>Aenean</a:t>
            </a:r>
            <a:r>
              <a:rPr dirty="0"/>
              <a:t> </a:t>
            </a:r>
            <a:r>
              <a:rPr dirty="0" err="1"/>
              <a:t>massa</a:t>
            </a:r>
            <a:r>
              <a:rPr dirty="0"/>
              <a:t>. Cum sociis </a:t>
            </a:r>
            <a:r>
              <a:rPr dirty="0" err="1"/>
              <a:t>natoque</a:t>
            </a:r>
            <a:r>
              <a:rPr dirty="0"/>
              <a:t> </a:t>
            </a:r>
            <a:r>
              <a:rPr dirty="0" err="1"/>
              <a:t>penatibus</a:t>
            </a:r>
            <a:r>
              <a:rPr dirty="0"/>
              <a:t> et </a:t>
            </a:r>
            <a:r>
              <a:rPr dirty="0" err="1"/>
              <a:t>magnis</a:t>
            </a:r>
            <a:r>
              <a:rPr dirty="0"/>
              <a:t> dis parturient </a:t>
            </a:r>
            <a:r>
              <a:rPr dirty="0" err="1"/>
              <a:t>montes</a:t>
            </a:r>
            <a:r>
              <a:rPr dirty="0"/>
              <a:t>, </a:t>
            </a:r>
            <a:r>
              <a:rPr dirty="0" err="1"/>
              <a:t>nascetur</a:t>
            </a:r>
            <a:r>
              <a:rPr dirty="0"/>
              <a:t> </a:t>
            </a:r>
            <a:r>
              <a:rPr dirty="0" err="1"/>
              <a:t>ridiculus</a:t>
            </a:r>
            <a:r>
              <a:rPr dirty="0"/>
              <a:t> mus.</a:t>
            </a:r>
          </a:p>
        </p:txBody>
      </p:sp>
      <p:sp>
        <p:nvSpPr>
          <p:cNvPr id="180" name="TextBox 2"/>
          <p:cNvSpPr txBox="1">
            <a:spLocks noGrp="1"/>
          </p:cNvSpPr>
          <p:nvPr>
            <p:ph type="body" sz="quarter" idx="29"/>
          </p:nvPr>
        </p:nvSpPr>
        <p:spPr>
          <a:xfrm>
            <a:off x="9747967" y="4952969"/>
            <a:ext cx="3734494" cy="586741"/>
          </a:xfrm>
          <a:prstGeom prst="rect">
            <a:avLst/>
          </a:prstGeom>
        </p:spPr>
        <p:txBody>
          <a:bodyPr>
            <a:spAutoFit/>
          </a:bodyPr>
          <a:lstStyle>
            <a:lvl1pPr marL="0" indent="0" defTabSz="914400">
              <a:lnSpc>
                <a:spcPct val="80000"/>
              </a:lnSpc>
              <a:spcBef>
                <a:spcPts val="0"/>
              </a:spcBef>
              <a:buSzTx/>
              <a:buFontTx/>
              <a:buNone/>
              <a:defRPr sz="3200">
                <a:solidFill>
                  <a:schemeClr val="accent3"/>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181" name="TextBox 2"/>
          <p:cNvSpPr txBox="1">
            <a:spLocks noGrp="1"/>
          </p:cNvSpPr>
          <p:nvPr>
            <p:ph type="body" sz="quarter" idx="30"/>
          </p:nvPr>
        </p:nvSpPr>
        <p:spPr>
          <a:xfrm>
            <a:off x="9747967" y="5489799"/>
            <a:ext cx="1833925" cy="434341"/>
          </a:xfrm>
          <a:prstGeom prst="rect">
            <a:avLst/>
          </a:prstGeom>
        </p:spPr>
        <p:txBody>
          <a:bodyPr>
            <a:spAutoFit/>
          </a:bodyPr>
          <a:lstStyle>
            <a:lvl1pPr marL="0" indent="0" defTabSz="914400">
              <a:lnSpc>
                <a:spcPct val="80000"/>
              </a:lnSpc>
              <a:spcBef>
                <a:spcPts val="0"/>
              </a:spcBef>
              <a:buSzTx/>
              <a:buFontTx/>
              <a:buNone/>
              <a:defRPr sz="2200">
                <a:solidFill>
                  <a:schemeClr val="accent3"/>
                </a:solidFill>
                <a:latin typeface="Montserrat Regular"/>
                <a:ea typeface="Montserrat Regular"/>
                <a:cs typeface="Montserrat Regular"/>
                <a:sym typeface="Montserrat Regular"/>
              </a:defRPr>
            </a:lvl1pPr>
          </a:lstStyle>
          <a:p>
            <a:r>
              <a:t>Subtítulo</a:t>
            </a:r>
          </a:p>
        </p:txBody>
      </p:sp>
      <p:sp>
        <p:nvSpPr>
          <p:cNvPr id="182" name="Línea"/>
          <p:cNvSpPr/>
          <p:nvPr/>
        </p:nvSpPr>
        <p:spPr>
          <a:xfrm flipV="1">
            <a:off x="9212278" y="5143500"/>
            <a:ext cx="1" cy="2715923"/>
          </a:xfrm>
          <a:prstGeom prst="line">
            <a:avLst/>
          </a:prstGeom>
          <a:ln w="6350">
            <a:solidFill>
              <a:srgbClr val="808285"/>
            </a:solidFill>
            <a:miter/>
          </a:ln>
        </p:spPr>
        <p:txBody>
          <a:bodyPr lIns="45719" rIns="45719"/>
          <a:lstStyle/>
          <a:p>
            <a:endParaRPr dirty="0"/>
          </a:p>
        </p:txBody>
      </p:sp>
      <p:sp>
        <p:nvSpPr>
          <p:cNvPr id="184"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13" name="Imagen 12">
            <a:extLst>
              <a:ext uri="{FF2B5EF4-FFF2-40B4-BE49-F238E27FC236}">
                <a16:creationId xmlns:a16="http://schemas.microsoft.com/office/drawing/2014/main" id="{CBA0F7A9-DB9C-4C21-90C8-34AEA7D15AF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3486835211"/>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Combinado_03">
    <p:spTree>
      <p:nvGrpSpPr>
        <p:cNvPr id="1" name=""/>
        <p:cNvGrpSpPr/>
        <p:nvPr/>
      </p:nvGrpSpPr>
      <p:grpSpPr>
        <a:xfrm>
          <a:off x="0" y="0"/>
          <a:ext cx="0" cy="0"/>
          <a:chOff x="0" y="0"/>
          <a:chExt cx="0" cy="0"/>
        </a:xfrm>
      </p:grpSpPr>
      <p:sp>
        <p:nvSpPr>
          <p:cNvPr id="426" name="Número de diapositiva"/>
          <p:cNvSpPr txBox="1">
            <a:spLocks noGrp="1"/>
          </p:cNvSpPr>
          <p:nvPr>
            <p:ph type="sldNum" sz="quarter" idx="2"/>
          </p:nvPr>
        </p:nvSpPr>
        <p:spPr>
          <a:xfrm>
            <a:off x="17330690" y="9198395"/>
            <a:ext cx="188875" cy="292101"/>
          </a:xfrm>
          <a:prstGeom prst="rect">
            <a:avLst/>
          </a:prstGeom>
        </p:spPr>
        <p:txBody>
          <a:bodyPr anchor="t"/>
          <a:lstStyle>
            <a:lvl1pPr>
              <a:defRPr sz="1600">
                <a:latin typeface="Graphik XXXCond Regular"/>
                <a:ea typeface="Graphik XXXCond Regular"/>
                <a:cs typeface="Graphik XXXCond Regular"/>
                <a:sym typeface="Graphik XXXCond Regular"/>
              </a:defRPr>
            </a:lvl1pPr>
          </a:lstStyle>
          <a:p>
            <a:fld id="{86CB4B4D-7CA3-9044-876B-883B54F8677D}" type="slidenum">
              <a:t>‹Nº›</a:t>
            </a:fld>
            <a:endParaRPr dirty="0"/>
          </a:p>
        </p:txBody>
      </p:sp>
      <p:sp>
        <p:nvSpPr>
          <p:cNvPr id="427" name="Straight Connector 5"/>
          <p:cNvSpPr/>
          <p:nvPr/>
        </p:nvSpPr>
        <p:spPr>
          <a:xfrm flipV="1">
            <a:off x="17568332" y="9352284"/>
            <a:ext cx="719668" cy="15390"/>
          </a:xfrm>
          <a:prstGeom prst="line">
            <a:avLst/>
          </a:prstGeom>
          <a:ln w="15875">
            <a:solidFill>
              <a:schemeClr val="accent1"/>
            </a:solidFill>
            <a:miter/>
          </a:ln>
        </p:spPr>
        <p:txBody>
          <a:bodyPr lIns="45719" rIns="45719"/>
          <a:lstStyle/>
          <a:p>
            <a:endParaRPr dirty="0"/>
          </a:p>
        </p:txBody>
      </p:sp>
      <p:sp>
        <p:nvSpPr>
          <p:cNvPr id="428" name="Picture Placeholder 2"/>
          <p:cNvSpPr>
            <a:spLocks noGrp="1"/>
          </p:cNvSpPr>
          <p:nvPr>
            <p:ph type="pic" sz="quarter" idx="21"/>
          </p:nvPr>
        </p:nvSpPr>
        <p:spPr>
          <a:xfrm>
            <a:off x="8055743" y="5207792"/>
            <a:ext cx="5093823" cy="5080001"/>
          </a:xfrm>
          <a:prstGeom prst="rect">
            <a:avLst/>
          </a:prstGeom>
        </p:spPr>
        <p:txBody>
          <a:bodyPr lIns="91439" rIns="91439"/>
          <a:lstStyle/>
          <a:p>
            <a:endParaRPr dirty="0"/>
          </a:p>
        </p:txBody>
      </p:sp>
      <p:sp>
        <p:nvSpPr>
          <p:cNvPr id="429" name="Picture Placeholder 2"/>
          <p:cNvSpPr>
            <a:spLocks noGrp="1"/>
          </p:cNvSpPr>
          <p:nvPr>
            <p:ph type="pic" sz="quarter" idx="22"/>
          </p:nvPr>
        </p:nvSpPr>
        <p:spPr>
          <a:xfrm>
            <a:off x="8055743" y="792"/>
            <a:ext cx="5093823" cy="5080001"/>
          </a:xfrm>
          <a:prstGeom prst="rect">
            <a:avLst/>
          </a:prstGeom>
        </p:spPr>
        <p:txBody>
          <a:bodyPr lIns="91439" rIns="91439"/>
          <a:lstStyle/>
          <a:p>
            <a:endParaRPr dirty="0"/>
          </a:p>
        </p:txBody>
      </p:sp>
      <p:sp>
        <p:nvSpPr>
          <p:cNvPr id="430" name="Picture Placeholder 2"/>
          <p:cNvSpPr>
            <a:spLocks noGrp="1"/>
          </p:cNvSpPr>
          <p:nvPr>
            <p:ph type="pic" sz="quarter" idx="23"/>
          </p:nvPr>
        </p:nvSpPr>
        <p:spPr>
          <a:xfrm>
            <a:off x="13288143" y="5207792"/>
            <a:ext cx="5093823" cy="5080001"/>
          </a:xfrm>
          <a:prstGeom prst="rect">
            <a:avLst/>
          </a:prstGeom>
        </p:spPr>
        <p:txBody>
          <a:bodyPr lIns="91439" rIns="91439"/>
          <a:lstStyle/>
          <a:p>
            <a:endParaRPr dirty="0"/>
          </a:p>
        </p:txBody>
      </p:sp>
      <p:sp>
        <p:nvSpPr>
          <p:cNvPr id="431" name="Picture Placeholder 2"/>
          <p:cNvSpPr>
            <a:spLocks noGrp="1"/>
          </p:cNvSpPr>
          <p:nvPr>
            <p:ph type="pic" sz="quarter" idx="24"/>
          </p:nvPr>
        </p:nvSpPr>
        <p:spPr>
          <a:xfrm>
            <a:off x="13288143" y="792"/>
            <a:ext cx="5093823" cy="5080001"/>
          </a:xfrm>
          <a:prstGeom prst="rect">
            <a:avLst/>
          </a:prstGeom>
        </p:spPr>
        <p:txBody>
          <a:bodyPr lIns="91439" rIns="91439"/>
          <a:lstStyle/>
          <a:p>
            <a:endParaRPr dirty="0"/>
          </a:p>
        </p:txBody>
      </p:sp>
      <p:sp>
        <p:nvSpPr>
          <p:cNvPr id="432" name="TextBox 11"/>
          <p:cNvSpPr txBox="1">
            <a:spLocks noGrp="1"/>
          </p:cNvSpPr>
          <p:nvPr>
            <p:ph type="body" sz="quarter" idx="25"/>
          </p:nvPr>
        </p:nvSpPr>
        <p:spPr>
          <a:xfrm>
            <a:off x="1358929" y="2936115"/>
            <a:ext cx="4537534" cy="8902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33" name="Freeform: Shape 110"/>
          <p:cNvSpPr/>
          <p:nvPr/>
        </p:nvSpPr>
        <p:spPr>
          <a:xfrm rot="10800000">
            <a:off x="570932" y="2525648"/>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34" name="Oval 45"/>
          <p:cNvSpPr/>
          <p:nvPr/>
        </p:nvSpPr>
        <p:spPr>
          <a:xfrm>
            <a:off x="656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sp>
        <p:nvSpPr>
          <p:cNvPr id="435" name="Freeform: Shape 110"/>
          <p:cNvSpPr/>
          <p:nvPr/>
        </p:nvSpPr>
        <p:spPr>
          <a:xfrm rot="10800000">
            <a:off x="570932" y="4379418"/>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36" name="Freeform: Shape 110"/>
          <p:cNvSpPr/>
          <p:nvPr/>
        </p:nvSpPr>
        <p:spPr>
          <a:xfrm rot="10800000">
            <a:off x="562465" y="6227650"/>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37" name="Línea"/>
          <p:cNvSpPr/>
          <p:nvPr/>
        </p:nvSpPr>
        <p:spPr>
          <a:xfrm flipV="1">
            <a:off x="729682" y="2812651"/>
            <a:ext cx="1" cy="1613226"/>
          </a:xfrm>
          <a:prstGeom prst="line">
            <a:avLst/>
          </a:prstGeom>
          <a:ln w="50800">
            <a:solidFill>
              <a:schemeClr val="accent1"/>
            </a:solidFill>
            <a:miter/>
          </a:ln>
        </p:spPr>
        <p:txBody>
          <a:bodyPr lIns="45719" rIns="45719"/>
          <a:lstStyle/>
          <a:p>
            <a:endParaRPr dirty="0"/>
          </a:p>
        </p:txBody>
      </p:sp>
      <p:sp>
        <p:nvSpPr>
          <p:cNvPr id="438" name="TextBox 2"/>
          <p:cNvSpPr txBox="1">
            <a:spLocks noGrp="1"/>
          </p:cNvSpPr>
          <p:nvPr>
            <p:ph type="body" sz="quarter" idx="26"/>
          </p:nvPr>
        </p:nvSpPr>
        <p:spPr>
          <a:xfrm>
            <a:off x="1352105" y="247341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39" name="TextBox 11"/>
          <p:cNvSpPr txBox="1">
            <a:spLocks noGrp="1"/>
          </p:cNvSpPr>
          <p:nvPr>
            <p:ph type="body" sz="quarter" idx="27"/>
          </p:nvPr>
        </p:nvSpPr>
        <p:spPr>
          <a:xfrm>
            <a:off x="1358929" y="4764916"/>
            <a:ext cx="4537534" cy="890290"/>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40" name="TextBox 2"/>
          <p:cNvSpPr txBox="1">
            <a:spLocks noGrp="1"/>
          </p:cNvSpPr>
          <p:nvPr>
            <p:ph type="body" sz="quarter" idx="28"/>
          </p:nvPr>
        </p:nvSpPr>
        <p:spPr>
          <a:xfrm>
            <a:off x="1352105" y="430221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1" name="TextBox 11"/>
          <p:cNvSpPr txBox="1">
            <a:spLocks noGrp="1"/>
          </p:cNvSpPr>
          <p:nvPr>
            <p:ph type="body" sz="quarter" idx="29"/>
          </p:nvPr>
        </p:nvSpPr>
        <p:spPr>
          <a:xfrm>
            <a:off x="1358929" y="6617373"/>
            <a:ext cx="4537534" cy="8902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42" name="TextBox 2"/>
          <p:cNvSpPr txBox="1">
            <a:spLocks noGrp="1"/>
          </p:cNvSpPr>
          <p:nvPr>
            <p:ph type="body" sz="quarter" idx="30"/>
          </p:nvPr>
        </p:nvSpPr>
        <p:spPr>
          <a:xfrm>
            <a:off x="1352105" y="6154675"/>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3" name="TextBox 11"/>
          <p:cNvSpPr txBox="1">
            <a:spLocks noGrp="1"/>
          </p:cNvSpPr>
          <p:nvPr>
            <p:ph type="body" sz="quarter" idx="31"/>
          </p:nvPr>
        </p:nvSpPr>
        <p:spPr>
          <a:xfrm>
            <a:off x="1358929" y="8446173"/>
            <a:ext cx="4537534" cy="8902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44" name="TextBox 2"/>
          <p:cNvSpPr txBox="1">
            <a:spLocks noGrp="1"/>
          </p:cNvSpPr>
          <p:nvPr>
            <p:ph type="body" sz="quarter" idx="32"/>
          </p:nvPr>
        </p:nvSpPr>
        <p:spPr>
          <a:xfrm>
            <a:off x="1352105" y="7983475"/>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5" name="Línea"/>
          <p:cNvSpPr/>
          <p:nvPr/>
        </p:nvSpPr>
        <p:spPr>
          <a:xfrm flipV="1">
            <a:off x="729682" y="4675318"/>
            <a:ext cx="1" cy="1574472"/>
          </a:xfrm>
          <a:prstGeom prst="line">
            <a:avLst/>
          </a:prstGeom>
          <a:ln w="50800">
            <a:solidFill>
              <a:schemeClr val="accent1"/>
            </a:solidFill>
            <a:miter/>
          </a:ln>
        </p:spPr>
        <p:txBody>
          <a:bodyPr lIns="45719" rIns="45719"/>
          <a:lstStyle/>
          <a:p>
            <a:endParaRPr dirty="0"/>
          </a:p>
        </p:txBody>
      </p:sp>
      <p:sp>
        <p:nvSpPr>
          <p:cNvPr id="446" name="Freeform: Shape 110"/>
          <p:cNvSpPr/>
          <p:nvPr/>
        </p:nvSpPr>
        <p:spPr>
          <a:xfrm rot="10800000">
            <a:off x="562465" y="8043750"/>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47" name="Línea"/>
          <p:cNvSpPr/>
          <p:nvPr/>
        </p:nvSpPr>
        <p:spPr>
          <a:xfrm flipV="1">
            <a:off x="729682" y="6499230"/>
            <a:ext cx="1" cy="1574472"/>
          </a:xfrm>
          <a:prstGeom prst="line">
            <a:avLst/>
          </a:prstGeom>
          <a:ln w="50800">
            <a:solidFill>
              <a:schemeClr val="accent1"/>
            </a:solidFill>
            <a:miter/>
          </a:ln>
        </p:spPr>
        <p:txBody>
          <a:bodyPr lIns="45719" rIns="45719"/>
          <a:lstStyle/>
          <a:p>
            <a:endParaRPr dirty="0"/>
          </a:p>
        </p:txBody>
      </p:sp>
      <p:pic>
        <p:nvPicPr>
          <p:cNvPr id="26" name="Imagen 25">
            <a:extLst>
              <a:ext uri="{FF2B5EF4-FFF2-40B4-BE49-F238E27FC236}">
                <a16:creationId xmlns:a16="http://schemas.microsoft.com/office/drawing/2014/main" id="{3A61F8AE-947D-4C18-90AF-865C1467F6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2549061398"/>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Off val="9019"/>
          </a:schemeClr>
        </a:solidFill>
        <a:effectLst/>
      </p:bgPr>
    </p:bg>
    <p:spTree>
      <p:nvGrpSpPr>
        <p:cNvPr id="1" name=""/>
        <p:cNvGrpSpPr/>
        <p:nvPr/>
      </p:nvGrpSpPr>
      <p:grpSpPr>
        <a:xfrm>
          <a:off x="0" y="0"/>
          <a:ext cx="0" cy="0"/>
          <a:chOff x="0" y="0"/>
          <a:chExt cx="0" cy="0"/>
        </a:xfrm>
      </p:grpSpPr>
      <p:pic>
        <p:nvPicPr>
          <p:cNvPr id="2" name="Imagen" descr="Imagen"/>
          <p:cNvPicPr>
            <a:picLocks noChangeAspect="1"/>
          </p:cNvPicPr>
          <p:nvPr/>
        </p:nvPicPr>
        <p:blipFill>
          <a:blip r:embed="rId7">
            <a:extLst/>
          </a:blip>
          <a:stretch>
            <a:fillRect/>
          </a:stretch>
        </p:blipFill>
        <p:spPr>
          <a:xfrm>
            <a:off x="527843" y="505104"/>
            <a:ext cx="1839914" cy="691592"/>
          </a:xfrm>
          <a:prstGeom prst="rect">
            <a:avLst/>
          </a:prstGeom>
          <a:ln w="12700">
            <a:miter lim="400000"/>
          </a:ln>
        </p:spPr>
      </p:pic>
      <p:sp>
        <p:nvSpPr>
          <p:cNvPr id="3" name="Rectángulo"/>
          <p:cNvSpPr/>
          <p:nvPr/>
        </p:nvSpPr>
        <p:spPr>
          <a:xfrm>
            <a:off x="12611231" y="5041348"/>
            <a:ext cx="4907956" cy="5296099"/>
          </a:xfrm>
          <a:prstGeom prst="rect">
            <a:avLst/>
          </a:prstGeom>
          <a:solidFill>
            <a:srgbClr val="F2F3F2"/>
          </a:solidFill>
          <a:ln w="12700">
            <a:miter lim="400000"/>
          </a:ln>
        </p:spPr>
        <p:txBody>
          <a:bodyPr lIns="45719" rIns="45719" anchor="ctr"/>
          <a:lstStyle/>
          <a:p>
            <a:endParaRPr dirty="0"/>
          </a:p>
        </p:txBody>
      </p:sp>
      <p:sp>
        <p:nvSpPr>
          <p:cNvPr id="4" name="Texto del título"/>
          <p:cNvSpPr txBox="1">
            <a:spLocks noGrp="1"/>
          </p:cNvSpPr>
          <p:nvPr>
            <p:ph type="title"/>
          </p:nvPr>
        </p:nvSpPr>
        <p:spPr>
          <a:xfrm>
            <a:off x="914400" y="138112"/>
            <a:ext cx="16459200" cy="22621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lstStyle/>
          <a:p>
            <a:r>
              <a:t>Texto del título</a:t>
            </a:r>
          </a:p>
        </p:txBody>
      </p:sp>
      <p:sp>
        <p:nvSpPr>
          <p:cNvPr id="5" name="Nivel de texto 1…"/>
          <p:cNvSpPr txBox="1">
            <a:spLocks noGrp="1"/>
          </p:cNvSpPr>
          <p:nvPr>
            <p:ph type="body" idx="1"/>
          </p:nvPr>
        </p:nvSpPr>
        <p:spPr>
          <a:xfrm>
            <a:off x="914400" y="2400300"/>
            <a:ext cx="16459200" cy="78867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lstStyle/>
          <a:p>
            <a:r>
              <a:t>Nivel de texto 1</a:t>
            </a:r>
          </a:p>
          <a:p>
            <a:pPr lvl="1"/>
            <a:r>
              <a:t>Nivel de texto 2</a:t>
            </a:r>
          </a:p>
          <a:p>
            <a:pPr lvl="2"/>
            <a:r>
              <a:t>Nivel de texto 3</a:t>
            </a:r>
          </a:p>
          <a:p>
            <a:pPr lvl="3"/>
            <a:r>
              <a:t>Nivel de texto 4</a:t>
            </a:r>
          </a:p>
          <a:p>
            <a:pPr lvl="4"/>
            <a:r>
              <a:t>Nivel de texto 5</a:t>
            </a:r>
          </a:p>
        </p:txBody>
      </p:sp>
      <p:sp>
        <p:nvSpPr>
          <p:cNvPr id="6" name="Número de diapositiva"/>
          <p:cNvSpPr txBox="1">
            <a:spLocks noGrp="1"/>
          </p:cNvSpPr>
          <p:nvPr>
            <p:ph type="sldNum" sz="quarter" idx="2"/>
          </p:nvPr>
        </p:nvSpPr>
        <p:spPr>
          <a:xfrm>
            <a:off x="8839200" y="9260681"/>
            <a:ext cx="4267200" cy="547688"/>
          </a:xfrm>
          <a:prstGeom prst="rect">
            <a:avLst/>
          </a:prstGeom>
          <a:ln w="12700">
            <a:miter lim="400000"/>
          </a:ln>
        </p:spPr>
        <p:txBody>
          <a:bodyPr wrap="none" lIns="45719" rIns="45719" anchor="ctr">
            <a:spAutoFit/>
          </a:bodyPr>
          <a:lstStyle>
            <a:lvl1pPr algn="r">
              <a:defRPr sz="1200"/>
            </a:lvl1pPr>
          </a:lstStyle>
          <a:p>
            <a:fld id="{86CB4B4D-7CA3-9044-876B-883B54F8677D}" type="slidenum">
              <a:t>‹Nº›</a:t>
            </a:fld>
            <a:endParaRPr dirty="0"/>
          </a:p>
        </p:txBody>
      </p:sp>
    </p:spTree>
  </p:cSld>
  <p:clrMap bg1="lt1" tx1="dk1" bg2="lt2" tx2="dk2" accent1="accent1" accent2="accent2" accent3="accent3" accent4="accent4" accent5="accent5" accent6="accent6" hlink="hlink" folHlink="folHlink"/>
  <p:sldLayoutIdLst>
    <p:sldLayoutId id="2147483652" r:id="rId1"/>
    <p:sldLayoutId id="2147483656" r:id="rId2"/>
    <p:sldLayoutId id="2147483698" r:id="rId3"/>
    <p:sldLayoutId id="2147483707" r:id="rId4"/>
    <p:sldLayoutId id="2147483708" r:id="rId5"/>
  </p:sldLayoutIdLst>
  <p:transition spd="med"/>
  <p:txStyles>
    <p:titleStyle>
      <a:lvl1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1pPr>
      <a:lvl2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2pPr>
      <a:lvl3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3pPr>
      <a:lvl4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4pPr>
      <a:lvl5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5pPr>
      <a:lvl6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6pPr>
      <a:lvl7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7pPr>
      <a:lvl8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8pPr>
      <a:lvl9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9pPr>
    </p:titleStyle>
    <p:body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687616"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1375234"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2062851"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2750469"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3438085"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4125702"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481332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5500937"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2">
            <a:lumOff val="9019"/>
          </a:schemeClr>
        </a:solidFill>
        <a:effectLst/>
      </p:bgPr>
    </p:bg>
    <p:spTree>
      <p:nvGrpSpPr>
        <p:cNvPr id="1" name=""/>
        <p:cNvGrpSpPr/>
        <p:nvPr/>
      </p:nvGrpSpPr>
      <p:grpSpPr>
        <a:xfrm>
          <a:off x="0" y="0"/>
          <a:ext cx="0" cy="0"/>
          <a:chOff x="0" y="0"/>
          <a:chExt cx="0" cy="0"/>
        </a:xfrm>
      </p:grpSpPr>
      <p:sp>
        <p:nvSpPr>
          <p:cNvPr id="3" name="Rectángulo"/>
          <p:cNvSpPr/>
          <p:nvPr/>
        </p:nvSpPr>
        <p:spPr>
          <a:xfrm>
            <a:off x="12611231" y="5041348"/>
            <a:ext cx="4907956" cy="5296099"/>
          </a:xfrm>
          <a:prstGeom prst="rect">
            <a:avLst/>
          </a:prstGeom>
          <a:solidFill>
            <a:srgbClr val="F2F3F2"/>
          </a:solidFill>
          <a:ln w="12700">
            <a:miter lim="400000"/>
          </a:ln>
        </p:spPr>
        <p:txBody>
          <a:bodyPr lIns="45719" rIns="45719" anchor="ctr"/>
          <a:lstStyle/>
          <a:p>
            <a:endParaRPr dirty="0"/>
          </a:p>
        </p:txBody>
      </p:sp>
      <p:sp>
        <p:nvSpPr>
          <p:cNvPr id="4" name="Texto del título"/>
          <p:cNvSpPr txBox="1">
            <a:spLocks noGrp="1"/>
          </p:cNvSpPr>
          <p:nvPr>
            <p:ph type="title"/>
          </p:nvPr>
        </p:nvSpPr>
        <p:spPr>
          <a:xfrm>
            <a:off x="914400" y="138112"/>
            <a:ext cx="16459200" cy="22621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lstStyle/>
          <a:p>
            <a:r>
              <a:t>Texto del título</a:t>
            </a:r>
          </a:p>
        </p:txBody>
      </p:sp>
      <p:sp>
        <p:nvSpPr>
          <p:cNvPr id="5" name="Nivel de texto 1…"/>
          <p:cNvSpPr txBox="1">
            <a:spLocks noGrp="1"/>
          </p:cNvSpPr>
          <p:nvPr>
            <p:ph type="body" idx="1"/>
          </p:nvPr>
        </p:nvSpPr>
        <p:spPr>
          <a:xfrm>
            <a:off x="914400" y="2400300"/>
            <a:ext cx="16459200" cy="7886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lstStyle/>
          <a:p>
            <a:r>
              <a:t>Nivel de texto 1</a:t>
            </a:r>
          </a:p>
          <a:p>
            <a:pPr lvl="1"/>
            <a:r>
              <a:t>Nivel de texto 2</a:t>
            </a:r>
          </a:p>
          <a:p>
            <a:pPr lvl="2"/>
            <a:r>
              <a:t>Nivel de texto 3</a:t>
            </a:r>
          </a:p>
          <a:p>
            <a:pPr lvl="3"/>
            <a:r>
              <a:t>Nivel de texto 4</a:t>
            </a:r>
          </a:p>
          <a:p>
            <a:pPr lvl="4"/>
            <a:r>
              <a:t>Nivel de texto 5</a:t>
            </a:r>
          </a:p>
        </p:txBody>
      </p:sp>
      <p:sp>
        <p:nvSpPr>
          <p:cNvPr id="6" name="Número de diapositiva"/>
          <p:cNvSpPr txBox="1">
            <a:spLocks noGrp="1"/>
          </p:cNvSpPr>
          <p:nvPr>
            <p:ph type="sldNum" sz="quarter" idx="2"/>
          </p:nvPr>
        </p:nvSpPr>
        <p:spPr>
          <a:xfrm>
            <a:off x="8839200" y="9260681"/>
            <a:ext cx="4267200" cy="547688"/>
          </a:xfrm>
          <a:prstGeom prst="rect">
            <a:avLst/>
          </a:prstGeom>
          <a:ln w="12700">
            <a:miter lim="400000"/>
          </a:ln>
        </p:spPr>
        <p:txBody>
          <a:bodyPr wrap="none" lIns="45719" rIns="45719" anchor="ctr">
            <a:spAutoFit/>
          </a:bodyPr>
          <a:lstStyle>
            <a:lvl1pPr algn="r">
              <a:defRPr sz="1200"/>
            </a:lvl1pPr>
          </a:lstStyle>
          <a:p>
            <a:fld id="{86CB4B4D-7CA3-9044-876B-883B54F8677D}" type="slidenum">
              <a:t>‹Nº›</a:t>
            </a:fld>
            <a:endParaRPr dirty="0"/>
          </a:p>
        </p:txBody>
      </p:sp>
    </p:spTree>
    <p:extLst>
      <p:ext uri="{BB962C8B-B14F-4D97-AF65-F5344CB8AC3E}">
        <p14:creationId xmlns:p14="http://schemas.microsoft.com/office/powerpoint/2010/main" val="1046471434"/>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Lst>
  <p:transition spd="med"/>
  <p:txStyles>
    <p:titleStyle>
      <a:lvl1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1pPr>
      <a:lvl2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2pPr>
      <a:lvl3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3pPr>
      <a:lvl4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4pPr>
      <a:lvl5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5pPr>
      <a:lvl6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6pPr>
      <a:lvl7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7pPr>
      <a:lvl8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8pPr>
      <a:lvl9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9pPr>
    </p:titleStyle>
    <p:body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687616"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1375234"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2062851"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2750469"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3438085"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4125702"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481332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5500937"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image" Target="../media/image6.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 name="TextBox 18"/>
          <p:cNvSpPr txBox="1">
            <a:spLocks noGrp="1"/>
          </p:cNvSpPr>
          <p:nvPr>
            <p:ph type="body" idx="21"/>
          </p:nvPr>
        </p:nvSpPr>
        <p:spPr>
          <a:xfrm>
            <a:off x="12437232" y="9036862"/>
            <a:ext cx="5107819" cy="459741"/>
          </a:xfrm>
          <a:prstGeom prst="rect">
            <a:avLst/>
          </a:prstGeom>
        </p:spPr>
        <p:txBody>
          <a:bodyPr/>
          <a:lstStyle/>
          <a:p>
            <a:r>
              <a:rPr lang="es-ES" dirty="0"/>
              <a:t>2 November </a:t>
            </a:r>
            <a:r>
              <a:rPr dirty="0"/>
              <a:t>202</a:t>
            </a:r>
            <a:r>
              <a:rPr lang="es-ES" dirty="0"/>
              <a:t>3</a:t>
            </a:r>
            <a:endParaRPr dirty="0"/>
          </a:p>
        </p:txBody>
      </p:sp>
      <p:sp>
        <p:nvSpPr>
          <p:cNvPr id="535" name="Title 3"/>
          <p:cNvSpPr txBox="1">
            <a:spLocks noGrp="1"/>
          </p:cNvSpPr>
          <p:nvPr>
            <p:ph type="body" idx="22"/>
          </p:nvPr>
        </p:nvSpPr>
        <p:spPr>
          <a:xfrm>
            <a:off x="11115675" y="3890596"/>
            <a:ext cx="6429376" cy="3402898"/>
          </a:xfrm>
          <a:prstGeom prst="rect">
            <a:avLst/>
          </a:prstGeom>
        </p:spPr>
        <p:txBody>
          <a:bodyPr>
            <a:normAutofit/>
          </a:bodyPr>
          <a:lstStyle/>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000" dirty="0"/>
              <a:t>URCS Activation Points</a:t>
            </a:r>
          </a:p>
          <a:p>
            <a:pPr marL="0" indent="0" algn="r" defTabSz="1234439">
              <a:lnSpc>
                <a:spcPct val="120000"/>
              </a:lnSpc>
              <a:spcBef>
                <a:spcPts val="0"/>
              </a:spcBef>
              <a:spcAft>
                <a:spcPts val="200"/>
              </a:spcAft>
              <a:buSzTx/>
              <a:buNone/>
              <a:defRPr sz="5940">
                <a:solidFill>
                  <a:schemeClr val="accent3"/>
                </a:solidFill>
                <a:latin typeface="Montserrat Bold"/>
                <a:ea typeface="Montserrat Bold"/>
                <a:cs typeface="Montserrat Bold"/>
                <a:sym typeface="Montserrat Bold"/>
              </a:defRPr>
            </a:pPr>
            <a:r>
              <a:rPr lang="en-US" sz="2800" i="1" dirty="0">
                <a:solidFill>
                  <a:srgbClr val="081D3F"/>
                </a:solidFill>
                <a:latin typeface="Open Sans Light"/>
                <a:ea typeface="Open Sans Light"/>
                <a:cs typeface="Open Sans Light"/>
                <a:sym typeface="Montserrat Bold"/>
              </a:rPr>
              <a:t>Support to protection, recovery </a:t>
            </a:r>
          </a:p>
          <a:p>
            <a:pPr marL="0" indent="0" algn="r" defTabSz="1234439">
              <a:lnSpc>
                <a:spcPct val="120000"/>
              </a:lnSpc>
              <a:spcBef>
                <a:spcPts val="0"/>
              </a:spcBef>
              <a:spcAft>
                <a:spcPts val="200"/>
              </a:spcAft>
              <a:buSzTx/>
              <a:buNone/>
              <a:defRPr sz="5940">
                <a:solidFill>
                  <a:schemeClr val="accent3"/>
                </a:solidFill>
                <a:latin typeface="Montserrat Bold"/>
                <a:ea typeface="Montserrat Bold"/>
                <a:cs typeface="Montserrat Bold"/>
                <a:sym typeface="Montserrat Bold"/>
              </a:defRPr>
            </a:pPr>
            <a:r>
              <a:rPr lang="en-US" sz="2800" i="1" dirty="0">
                <a:solidFill>
                  <a:srgbClr val="081D3F"/>
                </a:solidFill>
                <a:latin typeface="Open Sans Light"/>
                <a:ea typeface="Open Sans Light"/>
                <a:cs typeface="Open Sans Light"/>
                <a:sym typeface="Montserrat Bold"/>
              </a:rPr>
              <a:t>and restoring livelihoods</a:t>
            </a:r>
            <a:endParaRPr lang="en-US" sz="2800" dirty="0"/>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endParaRPr lang="en-GB" sz="6000" dirty="0"/>
          </a:p>
        </p:txBody>
      </p:sp>
      <p:pic>
        <p:nvPicPr>
          <p:cNvPr id="5" name="Imagen 4">
            <a:extLst>
              <a:ext uri="{FF2B5EF4-FFF2-40B4-BE49-F238E27FC236}">
                <a16:creationId xmlns:a16="http://schemas.microsoft.com/office/drawing/2014/main" id="{2AC8BFA4-15B0-4C0B-AECE-195C3ABA73C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5543114" y="614756"/>
            <a:ext cx="1533600" cy="1532472"/>
          </a:xfrm>
          <a:prstGeom prst="rect">
            <a:avLst/>
          </a:prstGeom>
        </p:spPr>
      </p:pic>
      <p:sp>
        <p:nvSpPr>
          <p:cNvPr id="6" name="Title 3">
            <a:extLst>
              <a:ext uri="{FF2B5EF4-FFF2-40B4-BE49-F238E27FC236}">
                <a16:creationId xmlns:a16="http://schemas.microsoft.com/office/drawing/2014/main" id="{8DB09D9B-C6CF-40C2-A00B-52B9238C03A1}"/>
              </a:ext>
            </a:extLst>
          </p:cNvPr>
          <p:cNvSpPr txBox="1">
            <a:spLocks/>
          </p:cNvSpPr>
          <p:nvPr/>
        </p:nvSpPr>
        <p:spPr>
          <a:xfrm>
            <a:off x="10077453" y="6606784"/>
            <a:ext cx="7510462" cy="34028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indent="0" algn="r" defTabSz="1234439" hangingPunct="1">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500" dirty="0">
                <a:solidFill>
                  <a:schemeClr val="accent3"/>
                </a:solidFill>
                <a:latin typeface="Montserrat Bold"/>
                <a:ea typeface="Montserrat Bold"/>
                <a:cs typeface="Montserrat Bold"/>
                <a:sym typeface="Montserrat Bold"/>
              </a:rPr>
              <a:t> </a:t>
            </a:r>
          </a:p>
          <a:p>
            <a:pPr marL="0" indent="0" algn="r" defTabSz="1234439" hangingPunct="1">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500" dirty="0">
                <a:solidFill>
                  <a:schemeClr val="accent3"/>
                </a:solidFill>
                <a:latin typeface="Montserrat Bold"/>
                <a:ea typeface="Montserrat Bold"/>
                <a:cs typeface="Montserrat Bold"/>
                <a:sym typeface="Montserrat Bold"/>
              </a:rPr>
              <a:t>Training</a:t>
            </a:r>
          </a:p>
          <a:p>
            <a:pPr marL="0" indent="0" algn="r" defTabSz="1234439" hangingPunct="1">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500" dirty="0">
                <a:solidFill>
                  <a:schemeClr val="accent3"/>
                </a:solidFill>
                <a:latin typeface="Montserrat Bold"/>
                <a:ea typeface="Montserrat Bold"/>
                <a:cs typeface="Montserrat Bold"/>
                <a:sym typeface="Montserrat Bold"/>
              </a:rPr>
              <a:t>Employment</a:t>
            </a:r>
          </a:p>
        </p:txBody>
      </p:sp>
      <p:sp>
        <p:nvSpPr>
          <p:cNvPr id="7" name="TextBox 18">
            <a:extLst>
              <a:ext uri="{FF2B5EF4-FFF2-40B4-BE49-F238E27FC236}">
                <a16:creationId xmlns:a16="http://schemas.microsoft.com/office/drawing/2014/main" id="{A9B8C032-22AB-41CC-A5BA-B0AAE6A9F58A}"/>
              </a:ext>
            </a:extLst>
          </p:cNvPr>
          <p:cNvSpPr txBox="1">
            <a:spLocks/>
          </p:cNvSpPr>
          <p:nvPr/>
        </p:nvSpPr>
        <p:spPr>
          <a:xfrm>
            <a:off x="2843859" y="3228876"/>
            <a:ext cx="6327846" cy="193899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r" defTabSz="914400" rtl="0" latinLnBrk="0">
              <a:lnSpc>
                <a:spcPct val="100000"/>
              </a:lnSpc>
              <a:spcBef>
                <a:spcPts val="0"/>
              </a:spcBef>
              <a:spcAft>
                <a:spcPts val="0"/>
              </a:spcAft>
              <a:buClrTx/>
              <a:buSzTx/>
              <a:buFontTx/>
              <a:buNone/>
              <a:tabLst/>
              <a:defRPr sz="2400" b="1" i="0" u="none" strike="noStrike" cap="none" spc="0" baseline="0">
                <a:solidFill>
                  <a:srgbClr val="011E41"/>
                </a:solidFill>
                <a:uFillTx/>
                <a:latin typeface="Montserrat SemiBold"/>
                <a:ea typeface="Montserrat SemiBold"/>
                <a:cs typeface="Montserrat SemiBold"/>
                <a:sym typeface="Montserrat Semi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ctr" hangingPunct="1"/>
            <a:r>
              <a:rPr lang="en-GB" sz="4000" dirty="0">
                <a:solidFill>
                  <a:schemeClr val="bg1"/>
                </a:solidFill>
              </a:rPr>
              <a:t>MODULE 2</a:t>
            </a:r>
          </a:p>
          <a:p>
            <a:pPr algn="ctr" hangingPunct="1"/>
            <a:r>
              <a:rPr lang="en-GB" sz="4000" dirty="0">
                <a:solidFill>
                  <a:schemeClr val="bg1"/>
                </a:solidFill>
              </a:rPr>
              <a:t>WORK METHODOLOGY</a:t>
            </a:r>
          </a:p>
          <a:p>
            <a:pPr algn="ctr" hangingPunct="1"/>
            <a:r>
              <a:rPr lang="en-GB" sz="4000" dirty="0">
                <a:solidFill>
                  <a:schemeClr val="bg1"/>
                </a:solidFill>
              </a:rPr>
              <a:t>(2)</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a:solidFill>
                  <a:schemeClr val="accent3"/>
                </a:solidFill>
                <a:latin typeface="Montserrat Bold"/>
                <a:sym typeface="Montserrat Bold"/>
              </a:rPr>
              <a:t>Work methodology | </a:t>
            </a:r>
            <a:r>
              <a:rPr lang="es-ES" sz="3200" dirty="0">
                <a:solidFill>
                  <a:srgbClr val="002060"/>
                </a:solidFill>
                <a:latin typeface="Montserrat Bold"/>
                <a:sym typeface="Montserrat Bold"/>
              </a:rPr>
              <a:t>Micro business initiatives</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4AEB7D9E-13A4-4769-B634-27F067395116}"/>
              </a:ext>
            </a:extLst>
          </p:cNvPr>
          <p:cNvSpPr txBox="1">
            <a:spLocks/>
          </p:cNvSpPr>
          <p:nvPr/>
        </p:nvSpPr>
        <p:spPr>
          <a:xfrm>
            <a:off x="295094" y="1192619"/>
            <a:ext cx="11495853" cy="6697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TYPES OF SUPPORT</a:t>
            </a:r>
            <a:endParaRPr lang="en-US" sz="4000" b="1"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CuadroTexto 3">
            <a:extLst>
              <a:ext uri="{FF2B5EF4-FFF2-40B4-BE49-F238E27FC236}">
                <a16:creationId xmlns:a16="http://schemas.microsoft.com/office/drawing/2014/main" id="{CE0F5A98-A08D-4E14-ABE7-20309D10F355}"/>
              </a:ext>
            </a:extLst>
          </p:cNvPr>
          <p:cNvSpPr txBox="1"/>
          <p:nvPr/>
        </p:nvSpPr>
        <p:spPr>
          <a:xfrm>
            <a:off x="587338" y="3860580"/>
            <a:ext cx="6016662" cy="56938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457200" indent="-457200">
              <a:buClr>
                <a:srgbClr val="C00000"/>
              </a:buClr>
              <a:buFont typeface="Wingdings" panose="05000000000000000000" pitchFamily="2" charset="2"/>
              <a:buChar char="ü"/>
            </a:pPr>
            <a:r>
              <a:rPr lang="en-US" sz="2800" dirty="0">
                <a:solidFill>
                  <a:schemeClr val="tx1"/>
                </a:solidFill>
                <a:latin typeface="OpenSans"/>
              </a:rPr>
              <a:t>Training:</a:t>
            </a:r>
          </a:p>
          <a:p>
            <a:pPr marL="457200" indent="-457200">
              <a:buClr>
                <a:srgbClr val="C00000"/>
              </a:buClr>
              <a:buFontTx/>
              <a:buChar char="-"/>
            </a:pPr>
            <a:r>
              <a:rPr lang="en-US" sz="2800" dirty="0">
                <a:solidFill>
                  <a:schemeClr val="tx1"/>
                </a:solidFill>
                <a:latin typeface="OpenSans"/>
              </a:rPr>
              <a:t>develop their business idea and business plan </a:t>
            </a:r>
          </a:p>
          <a:p>
            <a:pPr marL="457200" indent="-457200">
              <a:buClr>
                <a:srgbClr val="C00000"/>
              </a:buClr>
              <a:buFontTx/>
              <a:buChar char="-"/>
            </a:pPr>
            <a:r>
              <a:rPr lang="en-US" sz="2800" dirty="0">
                <a:solidFill>
                  <a:schemeClr val="tx1"/>
                </a:solidFill>
                <a:latin typeface="OpenSans"/>
              </a:rPr>
              <a:t>basic aspects of business management </a:t>
            </a:r>
          </a:p>
          <a:p>
            <a:pPr marL="457200" indent="-457200">
              <a:buClr>
                <a:srgbClr val="C00000"/>
              </a:buClr>
              <a:buFontTx/>
              <a:buChar char="-"/>
            </a:pPr>
            <a:r>
              <a:rPr lang="en-US" sz="2800" dirty="0">
                <a:solidFill>
                  <a:schemeClr val="tx1"/>
                </a:solidFill>
                <a:latin typeface="OpenSans"/>
              </a:rPr>
              <a:t>reinforcing or upgrading technical competencies. </a:t>
            </a:r>
          </a:p>
          <a:p>
            <a:pPr>
              <a:buClr>
                <a:srgbClr val="C00000"/>
              </a:buClr>
            </a:pPr>
            <a:endParaRPr lang="en-US" sz="2800" dirty="0">
              <a:solidFill>
                <a:schemeClr val="tx1"/>
              </a:solidFill>
              <a:latin typeface="OpenSans"/>
            </a:endParaRPr>
          </a:p>
          <a:p>
            <a:pPr marL="457200" indent="-457200">
              <a:buClr>
                <a:srgbClr val="C00000"/>
              </a:buClr>
              <a:buFont typeface="Wingdings" panose="05000000000000000000" pitchFamily="2" charset="2"/>
              <a:buChar char="ü"/>
            </a:pPr>
            <a:r>
              <a:rPr lang="en-US" sz="2800" dirty="0">
                <a:solidFill>
                  <a:schemeClr val="tx1"/>
                </a:solidFill>
                <a:latin typeface="OpenSans"/>
              </a:rPr>
              <a:t>Coach beneficiaries in business plan development. </a:t>
            </a:r>
          </a:p>
          <a:p>
            <a:pPr>
              <a:buClr>
                <a:srgbClr val="C00000"/>
              </a:buClr>
            </a:pPr>
            <a:endParaRPr lang="en-US" sz="2800" dirty="0">
              <a:solidFill>
                <a:schemeClr val="tx1"/>
              </a:solidFill>
              <a:latin typeface="OpenSans"/>
            </a:endParaRPr>
          </a:p>
          <a:p>
            <a:pPr marL="457200" indent="-457200">
              <a:buClr>
                <a:srgbClr val="C00000"/>
              </a:buClr>
              <a:buFont typeface="Wingdings" panose="05000000000000000000" pitchFamily="2" charset="2"/>
              <a:buChar char="ü"/>
            </a:pPr>
            <a:r>
              <a:rPr lang="en-US" sz="2800" dirty="0">
                <a:solidFill>
                  <a:schemeClr val="tx1"/>
                </a:solidFill>
                <a:latin typeface="OpenSans"/>
              </a:rPr>
              <a:t>Provide advice on legal requirements to establish the micro business</a:t>
            </a:r>
          </a:p>
        </p:txBody>
      </p:sp>
      <p:sp>
        <p:nvSpPr>
          <p:cNvPr id="9" name="CuadroTexto 8">
            <a:extLst>
              <a:ext uri="{FF2B5EF4-FFF2-40B4-BE49-F238E27FC236}">
                <a16:creationId xmlns:a16="http://schemas.microsoft.com/office/drawing/2014/main" id="{F975C5CA-D536-4B28-97F8-DA68CE426BFD}"/>
              </a:ext>
            </a:extLst>
          </p:cNvPr>
          <p:cNvSpPr txBox="1"/>
          <p:nvPr/>
        </p:nvSpPr>
        <p:spPr>
          <a:xfrm>
            <a:off x="7001519" y="2416329"/>
            <a:ext cx="5160001" cy="738662"/>
          </a:xfrm>
          <a:prstGeom prst="rect">
            <a:avLst/>
          </a:prstGeom>
          <a:ln/>
        </p:spPr>
        <p:style>
          <a:lnRef idx="3">
            <a:schemeClr val="lt1"/>
          </a:lnRef>
          <a:fillRef idx="1">
            <a:schemeClr val="accent4"/>
          </a:fillRef>
          <a:effectRef idx="1">
            <a:schemeClr val="accent4"/>
          </a:effectRef>
          <a:fontRef idx="minor">
            <a:schemeClr val="lt1"/>
          </a:fontRef>
        </p:style>
        <p:txBody>
          <a:bodyPr rot="0" spcFirstLastPara="1" vertOverflow="overflow" horzOverflow="overflow" vert="horz" wrap="square" lIns="45719" tIns="45719" rIns="45719" bIns="45719" numCol="1" spcCol="38100" rtlCol="0" anchor="t">
            <a:spAutoFit/>
          </a:bodyPr>
          <a:lstStyle/>
          <a:p>
            <a:pPr algn="ctr">
              <a:lnSpc>
                <a:spcPct val="150000"/>
              </a:lnSpc>
              <a:buClr>
                <a:srgbClr val="C00000"/>
              </a:buClr>
            </a:pPr>
            <a:r>
              <a:rPr lang="en-US" sz="2800" b="1" dirty="0">
                <a:solidFill>
                  <a:schemeClr val="bg1"/>
                </a:solidFill>
                <a:latin typeface="OpenSans"/>
              </a:rPr>
              <a:t>FINANCIAL SUPPORT</a:t>
            </a:r>
          </a:p>
        </p:txBody>
      </p:sp>
      <p:sp>
        <p:nvSpPr>
          <p:cNvPr id="10" name="CuadroTexto 9">
            <a:extLst>
              <a:ext uri="{FF2B5EF4-FFF2-40B4-BE49-F238E27FC236}">
                <a16:creationId xmlns:a16="http://schemas.microsoft.com/office/drawing/2014/main" id="{C534EE9F-10E0-41D5-A08D-705D2DC9C055}"/>
              </a:ext>
            </a:extLst>
          </p:cNvPr>
          <p:cNvSpPr txBox="1"/>
          <p:nvPr/>
        </p:nvSpPr>
        <p:spPr>
          <a:xfrm>
            <a:off x="12798944" y="3804673"/>
            <a:ext cx="5278065" cy="52629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457200" indent="-457200">
              <a:buClr>
                <a:srgbClr val="C00000"/>
              </a:buClr>
              <a:buFont typeface="Wingdings" panose="05000000000000000000" pitchFamily="2" charset="2"/>
              <a:buChar char="ü"/>
            </a:pPr>
            <a:r>
              <a:rPr lang="en-US" sz="2800" dirty="0">
                <a:solidFill>
                  <a:schemeClr val="tx1"/>
                </a:solidFill>
                <a:latin typeface="OpenSans"/>
              </a:rPr>
              <a:t>Relationship of new micro business with the market, both with customers and the competition. </a:t>
            </a:r>
          </a:p>
          <a:p>
            <a:pPr marL="457200" indent="-457200">
              <a:buClr>
                <a:srgbClr val="C00000"/>
              </a:buClr>
              <a:buFont typeface="Wingdings" panose="05000000000000000000" pitchFamily="2" charset="2"/>
              <a:buChar char="ü"/>
            </a:pPr>
            <a:endParaRPr lang="en-US" sz="2800" dirty="0">
              <a:solidFill>
                <a:schemeClr val="tx1"/>
              </a:solidFill>
              <a:latin typeface="OpenSans"/>
            </a:endParaRPr>
          </a:p>
          <a:p>
            <a:pPr marL="457200" indent="-457200">
              <a:buClr>
                <a:srgbClr val="C00000"/>
              </a:buClr>
              <a:buFont typeface="Wingdings" panose="05000000000000000000" pitchFamily="2" charset="2"/>
              <a:buChar char="ü"/>
            </a:pPr>
            <a:r>
              <a:rPr lang="en-US" sz="2800" dirty="0">
                <a:solidFill>
                  <a:schemeClr val="tx1"/>
                </a:solidFill>
                <a:latin typeface="OpenSans"/>
              </a:rPr>
              <a:t>Help them create market linkages and promote networking activities.</a:t>
            </a:r>
          </a:p>
          <a:p>
            <a:pPr marL="457200" indent="-457200">
              <a:buClr>
                <a:srgbClr val="C00000"/>
              </a:buClr>
              <a:buFont typeface="Wingdings" panose="05000000000000000000" pitchFamily="2" charset="2"/>
              <a:buChar char="ü"/>
            </a:pPr>
            <a:endParaRPr lang="en-US" sz="2800" dirty="0">
              <a:solidFill>
                <a:schemeClr val="tx1"/>
              </a:solidFill>
              <a:latin typeface="OpenSans"/>
            </a:endParaRPr>
          </a:p>
          <a:p>
            <a:pPr marL="457200" indent="-457200">
              <a:buClr>
                <a:srgbClr val="C00000"/>
              </a:buClr>
              <a:buFont typeface="Wingdings" panose="05000000000000000000" pitchFamily="2" charset="2"/>
              <a:buChar char="ü"/>
            </a:pPr>
            <a:r>
              <a:rPr lang="en-US" sz="2800" dirty="0">
                <a:solidFill>
                  <a:schemeClr val="tx1"/>
                </a:solidFill>
                <a:latin typeface="OpenSans"/>
              </a:rPr>
              <a:t>Support microentrepreneurs on their journey to resilience, including contingency planning</a:t>
            </a:r>
          </a:p>
        </p:txBody>
      </p:sp>
      <p:sp>
        <p:nvSpPr>
          <p:cNvPr id="11" name="CuadroTexto 10">
            <a:extLst>
              <a:ext uri="{FF2B5EF4-FFF2-40B4-BE49-F238E27FC236}">
                <a16:creationId xmlns:a16="http://schemas.microsoft.com/office/drawing/2014/main" id="{E037D2DE-05C0-485E-9C55-A183FE9D9AE0}"/>
              </a:ext>
            </a:extLst>
          </p:cNvPr>
          <p:cNvSpPr txBox="1"/>
          <p:nvPr/>
        </p:nvSpPr>
        <p:spPr>
          <a:xfrm>
            <a:off x="12798945" y="2421910"/>
            <a:ext cx="5278065" cy="738662"/>
          </a:xfrm>
          <a:prstGeom prst="rect">
            <a:avLst/>
          </a:prstGeom>
          <a:ln/>
        </p:spPr>
        <p:style>
          <a:lnRef idx="3">
            <a:schemeClr val="lt1"/>
          </a:lnRef>
          <a:fillRef idx="1">
            <a:schemeClr val="accent4"/>
          </a:fillRef>
          <a:effectRef idx="1">
            <a:schemeClr val="accent4"/>
          </a:effectRef>
          <a:fontRef idx="minor">
            <a:schemeClr val="lt1"/>
          </a:fontRef>
        </p:style>
        <p:txBody>
          <a:bodyPr rot="0" spcFirstLastPara="1" vertOverflow="overflow" horzOverflow="overflow" vert="horz" wrap="square" lIns="45719" tIns="45719" rIns="45719" bIns="45719" numCol="1" spcCol="38100" rtlCol="0" anchor="t">
            <a:spAutoFit/>
          </a:bodyPr>
          <a:lstStyle/>
          <a:p>
            <a:pPr algn="ctr">
              <a:lnSpc>
                <a:spcPct val="150000"/>
              </a:lnSpc>
              <a:buClr>
                <a:srgbClr val="C00000"/>
              </a:buClr>
            </a:pPr>
            <a:r>
              <a:rPr lang="en-US" sz="2800" b="1" dirty="0">
                <a:solidFill>
                  <a:schemeClr val="bg1"/>
                </a:solidFill>
                <a:latin typeface="OpenSans"/>
              </a:rPr>
              <a:t>COMPLEMENTARY SUPPORT</a:t>
            </a:r>
          </a:p>
        </p:txBody>
      </p:sp>
      <p:sp>
        <p:nvSpPr>
          <p:cNvPr id="12" name="CuadroTexto 11">
            <a:extLst>
              <a:ext uri="{FF2B5EF4-FFF2-40B4-BE49-F238E27FC236}">
                <a16:creationId xmlns:a16="http://schemas.microsoft.com/office/drawing/2014/main" id="{06B24B32-B474-4FA9-8931-63CE67560651}"/>
              </a:ext>
            </a:extLst>
          </p:cNvPr>
          <p:cNvSpPr txBox="1"/>
          <p:nvPr/>
        </p:nvSpPr>
        <p:spPr>
          <a:xfrm>
            <a:off x="7001519" y="3726316"/>
            <a:ext cx="5160001" cy="224676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457200" indent="-457200">
              <a:buClr>
                <a:srgbClr val="C00000"/>
              </a:buClr>
              <a:buFont typeface="Wingdings" panose="05000000000000000000" pitchFamily="2" charset="2"/>
              <a:buChar char="ü"/>
            </a:pPr>
            <a:r>
              <a:rPr lang="en-US" sz="2800" dirty="0">
                <a:solidFill>
                  <a:schemeClr val="tx1"/>
                </a:solidFill>
                <a:latin typeface="OpenSans"/>
              </a:rPr>
              <a:t>Viable micro business invited to apply to receive a start-up grant, which may be in cash or in-kind. </a:t>
            </a:r>
          </a:p>
          <a:p>
            <a:pPr>
              <a:buClr>
                <a:srgbClr val="C00000"/>
              </a:buClr>
            </a:pPr>
            <a:endParaRPr lang="en-US" sz="2800" dirty="0">
              <a:solidFill>
                <a:schemeClr val="tx1"/>
              </a:solidFill>
              <a:latin typeface="OpenSans"/>
            </a:endParaRPr>
          </a:p>
        </p:txBody>
      </p:sp>
      <p:sp>
        <p:nvSpPr>
          <p:cNvPr id="13" name="CuadroTexto 12">
            <a:extLst>
              <a:ext uri="{FF2B5EF4-FFF2-40B4-BE49-F238E27FC236}">
                <a16:creationId xmlns:a16="http://schemas.microsoft.com/office/drawing/2014/main" id="{CF68C9CB-2FF2-41F6-A00B-45F110B7223E}"/>
              </a:ext>
            </a:extLst>
          </p:cNvPr>
          <p:cNvSpPr txBox="1"/>
          <p:nvPr/>
        </p:nvSpPr>
        <p:spPr>
          <a:xfrm>
            <a:off x="587338" y="2425036"/>
            <a:ext cx="5584862" cy="738662"/>
          </a:xfrm>
          <a:prstGeom prst="rect">
            <a:avLst/>
          </a:prstGeom>
          <a:ln/>
        </p:spPr>
        <p:style>
          <a:lnRef idx="3">
            <a:schemeClr val="lt1"/>
          </a:lnRef>
          <a:fillRef idx="1">
            <a:schemeClr val="accent4"/>
          </a:fillRef>
          <a:effectRef idx="1">
            <a:schemeClr val="accent4"/>
          </a:effectRef>
          <a:fontRef idx="minor">
            <a:schemeClr val="lt1"/>
          </a:fontRef>
        </p:style>
        <p:txBody>
          <a:bodyPr rot="0" spcFirstLastPara="1" vertOverflow="overflow" horzOverflow="overflow" vert="horz" wrap="square" lIns="45719" tIns="45719" rIns="45719" bIns="45719" numCol="1" spcCol="38100" rtlCol="0" anchor="t">
            <a:spAutoFit/>
          </a:bodyPr>
          <a:lstStyle/>
          <a:p>
            <a:pPr algn="ctr">
              <a:lnSpc>
                <a:spcPct val="150000"/>
              </a:lnSpc>
              <a:buClr>
                <a:srgbClr val="C00000"/>
              </a:buClr>
            </a:pPr>
            <a:r>
              <a:rPr lang="en-US" sz="2800" b="1" dirty="0">
                <a:solidFill>
                  <a:schemeClr val="bg1"/>
                </a:solidFill>
                <a:latin typeface="OpenSans"/>
              </a:rPr>
              <a:t>TRAINING / ADVICE / MENTORING</a:t>
            </a:r>
          </a:p>
        </p:txBody>
      </p:sp>
    </p:spTree>
    <p:extLst>
      <p:ext uri="{BB962C8B-B14F-4D97-AF65-F5344CB8AC3E}">
        <p14:creationId xmlns:p14="http://schemas.microsoft.com/office/powerpoint/2010/main" val="259738660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a:solidFill>
                  <a:schemeClr val="accent3"/>
                </a:solidFill>
                <a:latin typeface="Montserrat Bold"/>
                <a:sym typeface="Montserrat Bold"/>
              </a:rPr>
              <a:t>Work methodology | </a:t>
            </a:r>
            <a:r>
              <a:rPr lang="es-ES" sz="3200" dirty="0">
                <a:solidFill>
                  <a:srgbClr val="002060"/>
                </a:solidFill>
                <a:latin typeface="Montserrat Bold"/>
                <a:sym typeface="Montserrat Bold"/>
              </a:rPr>
              <a:t>Micro business initiatives</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4AEB7D9E-13A4-4769-B634-27F067395116}"/>
              </a:ext>
            </a:extLst>
          </p:cNvPr>
          <p:cNvSpPr txBox="1">
            <a:spLocks/>
          </p:cNvSpPr>
          <p:nvPr/>
        </p:nvSpPr>
        <p:spPr>
          <a:xfrm>
            <a:off x="295095" y="1192619"/>
            <a:ext cx="2421979" cy="6697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s-ES" sz="2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TIMELINE</a:t>
            </a:r>
            <a:endParaRPr lang="en-US" sz="4000" b="1"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4" name="Imagen 13">
            <a:extLst>
              <a:ext uri="{FF2B5EF4-FFF2-40B4-BE49-F238E27FC236}">
                <a16:creationId xmlns:a16="http://schemas.microsoft.com/office/drawing/2014/main" id="{5FE992A3-207B-42ED-897E-6A1E5462D5BD}"/>
              </a:ext>
            </a:extLst>
          </p:cNvPr>
          <p:cNvPicPr>
            <a:picLocks noChangeAspect="1"/>
          </p:cNvPicPr>
          <p:nvPr/>
        </p:nvPicPr>
        <p:blipFill>
          <a:blip r:embed="rId5"/>
          <a:stretch>
            <a:fillRect/>
          </a:stretch>
        </p:blipFill>
        <p:spPr>
          <a:xfrm>
            <a:off x="309153" y="4699046"/>
            <a:ext cx="17947368" cy="3239268"/>
          </a:xfrm>
          <a:prstGeom prst="rect">
            <a:avLst/>
          </a:prstGeom>
        </p:spPr>
      </p:pic>
      <p:cxnSp>
        <p:nvCxnSpPr>
          <p:cNvPr id="15" name="Conector recto 76">
            <a:extLst>
              <a:ext uri="{FF2B5EF4-FFF2-40B4-BE49-F238E27FC236}">
                <a16:creationId xmlns:a16="http://schemas.microsoft.com/office/drawing/2014/main" id="{E0DDC836-3E16-4FAE-A2C6-420D9F41A8D4}"/>
              </a:ext>
            </a:extLst>
          </p:cNvPr>
          <p:cNvCxnSpPr>
            <a:cxnSpLocks/>
          </p:cNvCxnSpPr>
          <p:nvPr/>
        </p:nvCxnSpPr>
        <p:spPr>
          <a:xfrm>
            <a:off x="3093548" y="7748864"/>
            <a:ext cx="4365343" cy="0"/>
          </a:xfrm>
          <a:prstGeom prst="line">
            <a:avLst/>
          </a:prstGeom>
          <a:noFill/>
          <a:ln w="38100" cap="flat">
            <a:solidFill>
              <a:schemeClr val="accent1"/>
            </a:solidFill>
            <a:prstDash val="solid"/>
            <a:miter lim="800000"/>
          </a:ln>
          <a:effectLst/>
          <a:sp3d/>
        </p:spPr>
        <p:style>
          <a:lnRef idx="0">
            <a:scrgbClr r="0" g="0" b="0"/>
          </a:lnRef>
          <a:fillRef idx="0">
            <a:scrgbClr r="0" g="0" b="0"/>
          </a:fillRef>
          <a:effectRef idx="0">
            <a:scrgbClr r="0" g="0" b="0"/>
          </a:effectRef>
          <a:fontRef idx="none"/>
        </p:style>
      </p:cxnSp>
      <p:cxnSp>
        <p:nvCxnSpPr>
          <p:cNvPr id="16" name="Conector recto 75">
            <a:extLst>
              <a:ext uri="{FF2B5EF4-FFF2-40B4-BE49-F238E27FC236}">
                <a16:creationId xmlns:a16="http://schemas.microsoft.com/office/drawing/2014/main" id="{E2E25DFC-56C0-43EB-91C8-8C0DE338950B}"/>
              </a:ext>
            </a:extLst>
          </p:cNvPr>
          <p:cNvCxnSpPr>
            <a:cxnSpLocks/>
          </p:cNvCxnSpPr>
          <p:nvPr/>
        </p:nvCxnSpPr>
        <p:spPr>
          <a:xfrm>
            <a:off x="3093548" y="6745877"/>
            <a:ext cx="0" cy="1002987"/>
          </a:xfrm>
          <a:prstGeom prst="line">
            <a:avLst/>
          </a:prstGeom>
          <a:noFill/>
          <a:ln w="38100" cap="flat">
            <a:solidFill>
              <a:schemeClr val="accent1"/>
            </a:solidFill>
            <a:prstDash val="solid"/>
            <a:miter lim="800000"/>
          </a:ln>
          <a:effectLst/>
          <a:sp3d/>
        </p:spPr>
        <p:style>
          <a:lnRef idx="0">
            <a:scrgbClr r="0" g="0" b="0"/>
          </a:lnRef>
          <a:fillRef idx="0">
            <a:scrgbClr r="0" g="0" b="0"/>
          </a:fillRef>
          <a:effectRef idx="0">
            <a:scrgbClr r="0" g="0" b="0"/>
          </a:effectRef>
          <a:fontRef idx="none"/>
        </p:style>
      </p:cxnSp>
      <p:cxnSp>
        <p:nvCxnSpPr>
          <p:cNvPr id="17" name="Conector recto 74">
            <a:extLst>
              <a:ext uri="{FF2B5EF4-FFF2-40B4-BE49-F238E27FC236}">
                <a16:creationId xmlns:a16="http://schemas.microsoft.com/office/drawing/2014/main" id="{7C54EC03-1E2E-40AA-825A-E601D12E6E11}"/>
              </a:ext>
            </a:extLst>
          </p:cNvPr>
          <p:cNvCxnSpPr>
            <a:cxnSpLocks/>
          </p:cNvCxnSpPr>
          <p:nvPr/>
        </p:nvCxnSpPr>
        <p:spPr>
          <a:xfrm>
            <a:off x="7458891" y="6745877"/>
            <a:ext cx="0" cy="1002987"/>
          </a:xfrm>
          <a:prstGeom prst="line">
            <a:avLst/>
          </a:prstGeom>
          <a:noFill/>
          <a:ln w="38100" cap="flat">
            <a:solidFill>
              <a:schemeClr val="accent1"/>
            </a:solidFill>
            <a:prstDash val="solid"/>
            <a:miter lim="800000"/>
          </a:ln>
          <a:effectLst/>
          <a:sp3d/>
        </p:spPr>
        <p:style>
          <a:lnRef idx="0">
            <a:scrgbClr r="0" g="0" b="0"/>
          </a:lnRef>
          <a:fillRef idx="0">
            <a:scrgbClr r="0" g="0" b="0"/>
          </a:fillRef>
          <a:effectRef idx="0">
            <a:scrgbClr r="0" g="0" b="0"/>
          </a:effectRef>
          <a:fontRef idx="none"/>
        </p:style>
      </p:cxnSp>
      <p:sp>
        <p:nvSpPr>
          <p:cNvPr id="29" name="TextBox 48">
            <a:extLst>
              <a:ext uri="{FF2B5EF4-FFF2-40B4-BE49-F238E27FC236}">
                <a16:creationId xmlns:a16="http://schemas.microsoft.com/office/drawing/2014/main" id="{A8931D64-0018-4C18-967A-101B083F729C}"/>
              </a:ext>
            </a:extLst>
          </p:cNvPr>
          <p:cNvSpPr txBox="1"/>
          <p:nvPr/>
        </p:nvSpPr>
        <p:spPr>
          <a:xfrm rot="10800000" flipV="1">
            <a:off x="598543" y="2931913"/>
            <a:ext cx="2667172" cy="226901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wrap="square">
            <a:spAutoFit/>
          </a:bodyPr>
          <a:lstStyle/>
          <a:p>
            <a:pPr algn="ctr">
              <a:lnSpc>
                <a:spcPct val="150000"/>
              </a:lnSpc>
            </a:pPr>
            <a:r>
              <a:rPr kumimoji="0" lang="es-ES" sz="1600" i="0" u="none" strike="noStrike" cap="none" spc="0" normalizeH="0" baseline="0" dirty="0">
                <a:ln>
                  <a:noFill/>
                </a:ln>
                <a:solidFill>
                  <a:schemeClr val="accent5">
                    <a:lumMod val="90000"/>
                    <a:lumOff val="10000"/>
                  </a:schemeClr>
                </a:solidFill>
                <a:effectLst/>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Identify </a:t>
            </a:r>
            <a:r>
              <a:rPr lang="es-ES" sz="1600" dirty="0">
                <a:solidFill>
                  <a:schemeClr val="accent5">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a </a:t>
            </a:r>
            <a:r>
              <a:rPr lang="es-ES" sz="1600" b="1" dirty="0">
                <a:solidFill>
                  <a:schemeClr val="accent5">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l</a:t>
            </a:r>
            <a:r>
              <a:rPr kumimoji="0" lang="es-ES" sz="1600" b="1" i="0" u="none" strike="noStrike" cap="none" spc="0" normalizeH="0" baseline="0" dirty="0">
                <a:ln>
                  <a:noFill/>
                </a:ln>
                <a:solidFill>
                  <a:schemeClr val="accent5">
                    <a:lumMod val="90000"/>
                    <a:lumOff val="10000"/>
                  </a:schemeClr>
                </a:solidFill>
                <a:effectLst/>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ocal partner </a:t>
            </a:r>
            <a:r>
              <a:rPr kumimoji="0" lang="es-ES" sz="1600" i="0" u="none" strike="noStrike" cap="none" spc="0" normalizeH="0" baseline="0" dirty="0">
                <a:ln>
                  <a:noFill/>
                </a:ln>
                <a:solidFill>
                  <a:schemeClr val="accent5">
                    <a:lumMod val="90000"/>
                    <a:lumOff val="10000"/>
                  </a:schemeClr>
                </a:solidFill>
                <a:effectLst/>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(e.g. Employment services) to provide training, advice and mentoring.</a:t>
            </a:r>
          </a:p>
          <a:p>
            <a:pPr algn="ctr">
              <a:lnSpc>
                <a:spcPct val="150000"/>
              </a:lnSpc>
            </a:pPr>
            <a:r>
              <a:rPr lang="es-ES" sz="1600" b="1" dirty="0">
                <a:solidFill>
                  <a:schemeClr val="accent5">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AGREEMENT</a:t>
            </a:r>
            <a:endParaRPr kumimoji="0" lang="es-ES" sz="1600" b="1" i="0" u="none" strike="noStrike" cap="none" spc="0" normalizeH="0" baseline="0" dirty="0">
              <a:ln>
                <a:noFill/>
              </a:ln>
              <a:solidFill>
                <a:schemeClr val="accent5">
                  <a:lumMod val="90000"/>
                  <a:lumOff val="10000"/>
                </a:schemeClr>
              </a:solidFill>
              <a:effectLst/>
              <a:uFillTx/>
              <a:latin typeface="Open Sans" panose="020B0606030504020204" pitchFamily="34" charset="0"/>
              <a:ea typeface="Open Sans" panose="020B0606030504020204" pitchFamily="34" charset="0"/>
              <a:cs typeface="Open Sans" panose="020B0606030504020204" pitchFamily="34" charset="0"/>
              <a:sym typeface="Calibri" panose="020F0502020204030204"/>
            </a:endParaRPr>
          </a:p>
        </p:txBody>
      </p:sp>
      <p:cxnSp>
        <p:nvCxnSpPr>
          <p:cNvPr id="30" name="Conector recto 76">
            <a:extLst>
              <a:ext uri="{FF2B5EF4-FFF2-40B4-BE49-F238E27FC236}">
                <a16:creationId xmlns:a16="http://schemas.microsoft.com/office/drawing/2014/main" id="{EC2B6C73-8C64-4E19-8092-BE03F3D519E6}"/>
              </a:ext>
            </a:extLst>
          </p:cNvPr>
          <p:cNvCxnSpPr>
            <a:cxnSpLocks/>
          </p:cNvCxnSpPr>
          <p:nvPr/>
        </p:nvCxnSpPr>
        <p:spPr>
          <a:xfrm>
            <a:off x="1142829" y="7742538"/>
            <a:ext cx="1809377" cy="0"/>
          </a:xfrm>
          <a:prstGeom prst="line">
            <a:avLst/>
          </a:prstGeom>
          <a:noFill/>
          <a:ln w="38100" cap="flat">
            <a:solidFill>
              <a:schemeClr val="accent1"/>
            </a:solidFill>
            <a:prstDash val="solid"/>
            <a:miter lim="800000"/>
          </a:ln>
          <a:effectLst/>
          <a:sp3d/>
        </p:spPr>
        <p:style>
          <a:lnRef idx="0">
            <a:scrgbClr r="0" g="0" b="0"/>
          </a:lnRef>
          <a:fillRef idx="0">
            <a:scrgbClr r="0" g="0" b="0"/>
          </a:fillRef>
          <a:effectRef idx="0">
            <a:scrgbClr r="0" g="0" b="0"/>
          </a:effectRef>
          <a:fontRef idx="none"/>
        </p:style>
      </p:cxnSp>
      <p:cxnSp>
        <p:nvCxnSpPr>
          <p:cNvPr id="31" name="Conector recto 75">
            <a:extLst>
              <a:ext uri="{FF2B5EF4-FFF2-40B4-BE49-F238E27FC236}">
                <a16:creationId xmlns:a16="http://schemas.microsoft.com/office/drawing/2014/main" id="{9F4ADF33-FD2D-4894-8026-78BDD0F7DDE4}"/>
              </a:ext>
            </a:extLst>
          </p:cNvPr>
          <p:cNvCxnSpPr>
            <a:cxnSpLocks/>
          </p:cNvCxnSpPr>
          <p:nvPr/>
        </p:nvCxnSpPr>
        <p:spPr>
          <a:xfrm>
            <a:off x="1142829" y="6739551"/>
            <a:ext cx="0" cy="1002987"/>
          </a:xfrm>
          <a:prstGeom prst="line">
            <a:avLst/>
          </a:prstGeom>
          <a:noFill/>
          <a:ln w="38100" cap="flat">
            <a:solidFill>
              <a:schemeClr val="accent1"/>
            </a:solidFill>
            <a:prstDash val="solid"/>
            <a:miter lim="800000"/>
          </a:ln>
          <a:effectLst/>
          <a:sp3d/>
        </p:spPr>
        <p:style>
          <a:lnRef idx="0">
            <a:scrgbClr r="0" g="0" b="0"/>
          </a:lnRef>
          <a:fillRef idx="0">
            <a:scrgbClr r="0" g="0" b="0"/>
          </a:fillRef>
          <a:effectRef idx="0">
            <a:scrgbClr r="0" g="0" b="0"/>
          </a:effectRef>
          <a:fontRef idx="none"/>
        </p:style>
      </p:cxnSp>
      <p:cxnSp>
        <p:nvCxnSpPr>
          <p:cNvPr id="32" name="Conector recto 74">
            <a:extLst>
              <a:ext uri="{FF2B5EF4-FFF2-40B4-BE49-F238E27FC236}">
                <a16:creationId xmlns:a16="http://schemas.microsoft.com/office/drawing/2014/main" id="{6B2D9C90-7E1B-43BB-8CEC-CBFC1E82BD33}"/>
              </a:ext>
            </a:extLst>
          </p:cNvPr>
          <p:cNvCxnSpPr>
            <a:cxnSpLocks/>
          </p:cNvCxnSpPr>
          <p:nvPr/>
        </p:nvCxnSpPr>
        <p:spPr>
          <a:xfrm>
            <a:off x="2952206" y="6739551"/>
            <a:ext cx="0" cy="1002987"/>
          </a:xfrm>
          <a:prstGeom prst="line">
            <a:avLst/>
          </a:prstGeom>
          <a:noFill/>
          <a:ln w="38100" cap="flat">
            <a:solidFill>
              <a:schemeClr val="accent1"/>
            </a:solidFill>
            <a:prstDash val="solid"/>
            <a:miter lim="800000"/>
          </a:ln>
          <a:effectLst/>
          <a:sp3d/>
        </p:spPr>
        <p:style>
          <a:lnRef idx="0">
            <a:scrgbClr r="0" g="0" b="0"/>
          </a:lnRef>
          <a:fillRef idx="0">
            <a:scrgbClr r="0" g="0" b="0"/>
          </a:fillRef>
          <a:effectRef idx="0">
            <a:scrgbClr r="0" g="0" b="0"/>
          </a:effectRef>
          <a:fontRef idx="none"/>
        </p:style>
      </p:cxnSp>
      <p:sp>
        <p:nvSpPr>
          <p:cNvPr id="40" name="TextBox 48">
            <a:extLst>
              <a:ext uri="{FF2B5EF4-FFF2-40B4-BE49-F238E27FC236}">
                <a16:creationId xmlns:a16="http://schemas.microsoft.com/office/drawing/2014/main" id="{F7B85119-9C41-4CA4-96B7-87A0FA8FFD68}"/>
              </a:ext>
            </a:extLst>
          </p:cNvPr>
          <p:cNvSpPr txBox="1"/>
          <p:nvPr/>
        </p:nvSpPr>
        <p:spPr>
          <a:xfrm rot="10800000" flipV="1">
            <a:off x="3093548" y="7938314"/>
            <a:ext cx="4433003" cy="189968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wrap="square">
            <a:spAutoFit/>
          </a:bodyPr>
          <a:lstStyle/>
          <a:p>
            <a:pPr algn="ctr">
              <a:lnSpc>
                <a:spcPct val="150000"/>
              </a:lnSpc>
            </a:pPr>
            <a:r>
              <a:rPr kumimoji="0" lang="es-ES" sz="1600" i="0" u="none" strike="noStrike" cap="none" spc="0" normalizeH="0" baseline="0" dirty="0">
                <a:ln>
                  <a:noFill/>
                </a:ln>
                <a:solidFill>
                  <a:schemeClr val="accent5">
                    <a:lumMod val="90000"/>
                    <a:lumOff val="10000"/>
                  </a:schemeClr>
                </a:solidFill>
                <a:effectLst/>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Refer persons </a:t>
            </a:r>
            <a:r>
              <a:rPr lang="es-ES" sz="1600" dirty="0">
                <a:solidFill>
                  <a:schemeClr val="accent5">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with a business idea to a l</a:t>
            </a:r>
            <a:r>
              <a:rPr kumimoji="0" lang="es-ES" sz="1600" i="0" u="none" strike="noStrike" cap="none" spc="0" normalizeH="0" baseline="0" dirty="0">
                <a:ln>
                  <a:noFill/>
                </a:ln>
                <a:solidFill>
                  <a:schemeClr val="accent5">
                    <a:lumMod val="90000"/>
                    <a:lumOff val="10000"/>
                  </a:schemeClr>
                </a:solidFill>
                <a:effectLst/>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ocal partner for training, advice and mentoring.</a:t>
            </a:r>
          </a:p>
          <a:p>
            <a:pPr algn="ctr">
              <a:lnSpc>
                <a:spcPct val="150000"/>
              </a:lnSpc>
            </a:pPr>
            <a:r>
              <a:rPr lang="es-ES" sz="1600" dirty="0">
                <a:solidFill>
                  <a:schemeClr val="accent5">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Establish coordination mechanism with partner to monitor progress of the person in the process</a:t>
            </a:r>
            <a:endParaRPr kumimoji="0" lang="es-ES" sz="1600" i="0" u="none" strike="noStrike" cap="none" spc="0" normalizeH="0" baseline="0" dirty="0">
              <a:ln>
                <a:noFill/>
              </a:ln>
              <a:solidFill>
                <a:schemeClr val="accent5">
                  <a:lumMod val="90000"/>
                  <a:lumOff val="10000"/>
                </a:schemeClr>
              </a:solidFill>
              <a:effectLst/>
              <a:uFillTx/>
              <a:latin typeface="Open Sans" panose="020B0606030504020204" pitchFamily="34" charset="0"/>
              <a:ea typeface="Open Sans" panose="020B0606030504020204" pitchFamily="34" charset="0"/>
              <a:cs typeface="Open Sans" panose="020B0606030504020204" pitchFamily="34" charset="0"/>
              <a:sym typeface="Calibri" panose="020F0502020204030204"/>
            </a:endParaRPr>
          </a:p>
        </p:txBody>
      </p:sp>
      <p:cxnSp>
        <p:nvCxnSpPr>
          <p:cNvPr id="41" name="Conector recto 76">
            <a:extLst>
              <a:ext uri="{FF2B5EF4-FFF2-40B4-BE49-F238E27FC236}">
                <a16:creationId xmlns:a16="http://schemas.microsoft.com/office/drawing/2014/main" id="{09EB32FE-99A9-4D95-93B2-63509A812981}"/>
              </a:ext>
            </a:extLst>
          </p:cNvPr>
          <p:cNvCxnSpPr>
            <a:cxnSpLocks/>
          </p:cNvCxnSpPr>
          <p:nvPr/>
        </p:nvCxnSpPr>
        <p:spPr>
          <a:xfrm flipV="1">
            <a:off x="5892608" y="4747680"/>
            <a:ext cx="2389243" cy="1"/>
          </a:xfrm>
          <a:prstGeom prst="line">
            <a:avLst/>
          </a:prstGeom>
          <a:noFill/>
          <a:ln w="38100" cap="flat">
            <a:solidFill>
              <a:schemeClr val="accent1"/>
            </a:solidFill>
            <a:prstDash val="solid"/>
            <a:miter lim="800000"/>
          </a:ln>
          <a:effectLst/>
          <a:sp3d/>
        </p:spPr>
        <p:style>
          <a:lnRef idx="0">
            <a:scrgbClr r="0" g="0" b="0"/>
          </a:lnRef>
          <a:fillRef idx="0">
            <a:scrgbClr r="0" g="0" b="0"/>
          </a:fillRef>
          <a:effectRef idx="0">
            <a:scrgbClr r="0" g="0" b="0"/>
          </a:effectRef>
          <a:fontRef idx="none"/>
        </p:style>
      </p:cxnSp>
      <p:cxnSp>
        <p:nvCxnSpPr>
          <p:cNvPr id="42" name="Conector recto 75">
            <a:extLst>
              <a:ext uri="{FF2B5EF4-FFF2-40B4-BE49-F238E27FC236}">
                <a16:creationId xmlns:a16="http://schemas.microsoft.com/office/drawing/2014/main" id="{872998D2-06DF-4C5D-BA4F-8501869129EB}"/>
              </a:ext>
            </a:extLst>
          </p:cNvPr>
          <p:cNvCxnSpPr>
            <a:cxnSpLocks/>
          </p:cNvCxnSpPr>
          <p:nvPr/>
        </p:nvCxnSpPr>
        <p:spPr>
          <a:xfrm>
            <a:off x="5893867" y="4747681"/>
            <a:ext cx="0" cy="1002987"/>
          </a:xfrm>
          <a:prstGeom prst="line">
            <a:avLst/>
          </a:prstGeom>
          <a:noFill/>
          <a:ln w="38100" cap="flat">
            <a:solidFill>
              <a:schemeClr val="accent1"/>
            </a:solidFill>
            <a:prstDash val="solid"/>
            <a:miter lim="800000"/>
          </a:ln>
          <a:effectLst/>
          <a:sp3d/>
        </p:spPr>
        <p:style>
          <a:lnRef idx="0">
            <a:scrgbClr r="0" g="0" b="0"/>
          </a:lnRef>
          <a:fillRef idx="0">
            <a:scrgbClr r="0" g="0" b="0"/>
          </a:fillRef>
          <a:effectRef idx="0">
            <a:scrgbClr r="0" g="0" b="0"/>
          </a:effectRef>
          <a:fontRef idx="none"/>
        </p:style>
      </p:cxnSp>
      <p:cxnSp>
        <p:nvCxnSpPr>
          <p:cNvPr id="43" name="Conector recto 74">
            <a:extLst>
              <a:ext uri="{FF2B5EF4-FFF2-40B4-BE49-F238E27FC236}">
                <a16:creationId xmlns:a16="http://schemas.microsoft.com/office/drawing/2014/main" id="{11283F89-E12F-4BD6-B149-466D961B5C41}"/>
              </a:ext>
            </a:extLst>
          </p:cNvPr>
          <p:cNvCxnSpPr>
            <a:cxnSpLocks/>
          </p:cNvCxnSpPr>
          <p:nvPr/>
        </p:nvCxnSpPr>
        <p:spPr>
          <a:xfrm>
            <a:off x="8281851" y="4747680"/>
            <a:ext cx="0" cy="1002987"/>
          </a:xfrm>
          <a:prstGeom prst="line">
            <a:avLst/>
          </a:prstGeom>
          <a:noFill/>
          <a:ln w="38100" cap="flat">
            <a:solidFill>
              <a:schemeClr val="accent1"/>
            </a:solidFill>
            <a:prstDash val="solid"/>
            <a:miter lim="800000"/>
          </a:ln>
          <a:effectLst/>
          <a:sp3d/>
        </p:spPr>
        <p:style>
          <a:lnRef idx="0">
            <a:scrgbClr r="0" g="0" b="0"/>
          </a:lnRef>
          <a:fillRef idx="0">
            <a:scrgbClr r="0" g="0" b="0"/>
          </a:fillRef>
          <a:effectRef idx="0">
            <a:scrgbClr r="0" g="0" b="0"/>
          </a:effectRef>
          <a:fontRef idx="none"/>
        </p:style>
      </p:cxnSp>
      <p:sp>
        <p:nvSpPr>
          <p:cNvPr id="52" name="TextBox 48">
            <a:extLst>
              <a:ext uri="{FF2B5EF4-FFF2-40B4-BE49-F238E27FC236}">
                <a16:creationId xmlns:a16="http://schemas.microsoft.com/office/drawing/2014/main" id="{F19D90A6-AFFF-49CF-BFAB-A9E9893B941D}"/>
              </a:ext>
            </a:extLst>
          </p:cNvPr>
          <p:cNvSpPr txBox="1"/>
          <p:nvPr/>
        </p:nvSpPr>
        <p:spPr>
          <a:xfrm rot="10800000" flipV="1">
            <a:off x="5725341" y="3902018"/>
            <a:ext cx="2667172" cy="79169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wrap="square">
            <a:spAutoFit/>
          </a:bodyPr>
          <a:lstStyle/>
          <a:p>
            <a:pPr algn="ctr">
              <a:lnSpc>
                <a:spcPct val="150000"/>
              </a:lnSpc>
            </a:pPr>
            <a:r>
              <a:rPr kumimoji="0" lang="es-ES" sz="1600" b="1" i="0" u="none" strike="noStrike" cap="none" spc="0" normalizeH="0" baseline="0" dirty="0">
                <a:ln>
                  <a:noFill/>
                </a:ln>
                <a:solidFill>
                  <a:srgbClr val="C00000"/>
                </a:solidFill>
                <a:effectLst/>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1st CALL </a:t>
            </a:r>
          </a:p>
          <a:p>
            <a:pPr algn="ctr">
              <a:lnSpc>
                <a:spcPct val="150000"/>
              </a:lnSpc>
            </a:pPr>
            <a:r>
              <a:rPr kumimoji="0" lang="es-ES" sz="1600" b="1" i="0" u="none" strike="noStrike" cap="none" spc="0" normalizeH="0" baseline="0" dirty="0">
                <a:ln>
                  <a:noFill/>
                </a:ln>
                <a:solidFill>
                  <a:srgbClr val="C00000"/>
                </a:solidFill>
                <a:effectLst/>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FOR APPLICATIONS</a:t>
            </a:r>
          </a:p>
        </p:txBody>
      </p:sp>
      <p:cxnSp>
        <p:nvCxnSpPr>
          <p:cNvPr id="53" name="Conector recto 76">
            <a:extLst>
              <a:ext uri="{FF2B5EF4-FFF2-40B4-BE49-F238E27FC236}">
                <a16:creationId xmlns:a16="http://schemas.microsoft.com/office/drawing/2014/main" id="{E963D6A5-3DA0-422C-8EEF-E7E33C596638}"/>
              </a:ext>
            </a:extLst>
          </p:cNvPr>
          <p:cNvCxnSpPr>
            <a:cxnSpLocks/>
          </p:cNvCxnSpPr>
          <p:nvPr/>
        </p:nvCxnSpPr>
        <p:spPr>
          <a:xfrm>
            <a:off x="12746254" y="4792008"/>
            <a:ext cx="2628729" cy="0"/>
          </a:xfrm>
          <a:prstGeom prst="line">
            <a:avLst/>
          </a:prstGeom>
          <a:noFill/>
          <a:ln w="38100" cap="flat">
            <a:solidFill>
              <a:schemeClr val="accent1"/>
            </a:solidFill>
            <a:prstDash val="solid"/>
            <a:miter lim="800000"/>
          </a:ln>
          <a:effectLst/>
          <a:sp3d/>
        </p:spPr>
        <p:style>
          <a:lnRef idx="0">
            <a:scrgbClr r="0" g="0" b="0"/>
          </a:lnRef>
          <a:fillRef idx="0">
            <a:scrgbClr r="0" g="0" b="0"/>
          </a:fillRef>
          <a:effectRef idx="0">
            <a:scrgbClr r="0" g="0" b="0"/>
          </a:effectRef>
          <a:fontRef idx="none"/>
        </p:style>
      </p:cxnSp>
      <p:cxnSp>
        <p:nvCxnSpPr>
          <p:cNvPr id="54" name="Conector recto 75">
            <a:extLst>
              <a:ext uri="{FF2B5EF4-FFF2-40B4-BE49-F238E27FC236}">
                <a16:creationId xmlns:a16="http://schemas.microsoft.com/office/drawing/2014/main" id="{1DE5A6F8-D947-48C3-8921-612A1D5F87FB}"/>
              </a:ext>
            </a:extLst>
          </p:cNvPr>
          <p:cNvCxnSpPr>
            <a:cxnSpLocks/>
          </p:cNvCxnSpPr>
          <p:nvPr/>
        </p:nvCxnSpPr>
        <p:spPr>
          <a:xfrm>
            <a:off x="12747513" y="4792008"/>
            <a:ext cx="0" cy="1002987"/>
          </a:xfrm>
          <a:prstGeom prst="line">
            <a:avLst/>
          </a:prstGeom>
          <a:noFill/>
          <a:ln w="38100" cap="flat">
            <a:solidFill>
              <a:schemeClr val="accent1"/>
            </a:solidFill>
            <a:prstDash val="solid"/>
            <a:miter lim="800000"/>
          </a:ln>
          <a:effectLst/>
          <a:sp3d/>
        </p:spPr>
        <p:style>
          <a:lnRef idx="0">
            <a:scrgbClr r="0" g="0" b="0"/>
          </a:lnRef>
          <a:fillRef idx="0">
            <a:scrgbClr r="0" g="0" b="0"/>
          </a:fillRef>
          <a:effectRef idx="0">
            <a:scrgbClr r="0" g="0" b="0"/>
          </a:effectRef>
          <a:fontRef idx="none"/>
        </p:style>
      </p:cxnSp>
      <p:cxnSp>
        <p:nvCxnSpPr>
          <p:cNvPr id="55" name="Conector recto 74">
            <a:extLst>
              <a:ext uri="{FF2B5EF4-FFF2-40B4-BE49-F238E27FC236}">
                <a16:creationId xmlns:a16="http://schemas.microsoft.com/office/drawing/2014/main" id="{D3A901E2-8177-491F-AFA5-8342129E01B2}"/>
              </a:ext>
            </a:extLst>
          </p:cNvPr>
          <p:cNvCxnSpPr>
            <a:cxnSpLocks/>
          </p:cNvCxnSpPr>
          <p:nvPr/>
        </p:nvCxnSpPr>
        <p:spPr>
          <a:xfrm>
            <a:off x="15374983" y="4792008"/>
            <a:ext cx="0" cy="1002987"/>
          </a:xfrm>
          <a:prstGeom prst="line">
            <a:avLst/>
          </a:prstGeom>
          <a:noFill/>
          <a:ln w="38100" cap="flat">
            <a:solidFill>
              <a:schemeClr val="accent1"/>
            </a:solidFill>
            <a:prstDash val="solid"/>
            <a:miter lim="800000"/>
          </a:ln>
          <a:effectLst/>
          <a:sp3d/>
        </p:spPr>
        <p:style>
          <a:lnRef idx="0">
            <a:scrgbClr r="0" g="0" b="0"/>
          </a:lnRef>
          <a:fillRef idx="0">
            <a:scrgbClr r="0" g="0" b="0"/>
          </a:fillRef>
          <a:effectRef idx="0">
            <a:scrgbClr r="0" g="0" b="0"/>
          </a:effectRef>
          <a:fontRef idx="none"/>
        </p:style>
      </p:cxnSp>
      <p:sp>
        <p:nvSpPr>
          <p:cNvPr id="56" name="TextBox 48">
            <a:extLst>
              <a:ext uri="{FF2B5EF4-FFF2-40B4-BE49-F238E27FC236}">
                <a16:creationId xmlns:a16="http://schemas.microsoft.com/office/drawing/2014/main" id="{ECC2A6CE-0A88-4CB2-8F60-B8F0A4FD29E5}"/>
              </a:ext>
            </a:extLst>
          </p:cNvPr>
          <p:cNvSpPr txBox="1"/>
          <p:nvPr/>
        </p:nvSpPr>
        <p:spPr>
          <a:xfrm rot="10800000" flipV="1">
            <a:off x="12707811" y="3955988"/>
            <a:ext cx="2667172" cy="79169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wrap="square">
            <a:spAutoFit/>
          </a:bodyPr>
          <a:lstStyle/>
          <a:p>
            <a:pPr algn="ctr">
              <a:lnSpc>
                <a:spcPct val="150000"/>
              </a:lnSpc>
            </a:pPr>
            <a:r>
              <a:rPr kumimoji="0" lang="es-ES" sz="1600" b="1" i="0" u="none" strike="noStrike" cap="none" spc="0" normalizeH="0" baseline="0" dirty="0">
                <a:ln>
                  <a:noFill/>
                </a:ln>
                <a:solidFill>
                  <a:srgbClr val="C00000"/>
                </a:solidFill>
                <a:effectLst/>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2nd CALL </a:t>
            </a:r>
          </a:p>
          <a:p>
            <a:pPr algn="ctr">
              <a:lnSpc>
                <a:spcPct val="150000"/>
              </a:lnSpc>
            </a:pPr>
            <a:r>
              <a:rPr kumimoji="0" lang="es-ES" sz="1600" b="1" i="0" u="none" strike="noStrike" cap="none" spc="0" normalizeH="0" baseline="0" dirty="0">
                <a:ln>
                  <a:noFill/>
                </a:ln>
                <a:solidFill>
                  <a:srgbClr val="C00000"/>
                </a:solidFill>
                <a:effectLst/>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FOR APPLICATIONS</a:t>
            </a:r>
          </a:p>
        </p:txBody>
      </p:sp>
      <p:sp>
        <p:nvSpPr>
          <p:cNvPr id="58" name="TextBox 131">
            <a:extLst>
              <a:ext uri="{FF2B5EF4-FFF2-40B4-BE49-F238E27FC236}">
                <a16:creationId xmlns:a16="http://schemas.microsoft.com/office/drawing/2014/main" id="{27E8B6CB-DE9F-4C48-ABF1-96E0062796BC}"/>
              </a:ext>
            </a:extLst>
          </p:cNvPr>
          <p:cNvSpPr txBox="1"/>
          <p:nvPr/>
        </p:nvSpPr>
        <p:spPr>
          <a:xfrm>
            <a:off x="7141222" y="2144595"/>
            <a:ext cx="3069771" cy="189968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wrap="square">
            <a:spAutoFit/>
          </a:bodyPr>
          <a:lstStyle/>
          <a:p>
            <a:pPr marL="0" marR="0" lvl="0" indent="0" algn="ctr" defTabSz="914400" rtl="0" eaLnBrk="1" fontAlgn="auto" latinLnBrk="0" hangingPunct="0">
              <a:lnSpc>
                <a:spcPct val="150000"/>
              </a:lnSpc>
              <a:spcBef>
                <a:spcPts val="0"/>
              </a:spcBef>
              <a:spcAft>
                <a:spcPts val="0"/>
              </a:spcAft>
              <a:buClrTx/>
              <a:buSzTx/>
              <a:buFontTx/>
              <a:buNone/>
              <a:tabLst/>
              <a:defRPr/>
            </a:pPr>
            <a:r>
              <a:rPr kumimoji="0" lang="en" altLang="es-ES" sz="1600" b="1" i="0" u="none" strike="noStrike" kern="0" cap="none" spc="0" normalizeH="0" baseline="0" noProof="0" dirty="0" err="1">
                <a:ln>
                  <a:noFill/>
                </a:ln>
                <a:solidFill>
                  <a:srgbClr val="001024">
                    <a:lumMod val="90000"/>
                    <a:lumOff val="10000"/>
                  </a:srgbClr>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Promotion </a:t>
            </a:r>
            <a:r>
              <a:rPr kumimoji="0" lang="en" altLang="es-ES" sz="1600" b="1" i="0" u="none" strike="noStrike" kern="0" cap="none" spc="0" normalizeH="0" baseline="0" noProof="0" dirty="0">
                <a:ln>
                  <a:noFill/>
                </a:ln>
                <a:solidFill>
                  <a:srgbClr val="001024">
                    <a:lumMod val="90000"/>
                    <a:lumOff val="10000"/>
                  </a:srgbClr>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events </a:t>
            </a:r>
            <a:r>
              <a:rPr kumimoji="0" lang="en" sz="1600" b="0" i="0" u="none" strike="noStrike" kern="0" cap="none" spc="0" normalizeH="0" baseline="0" noProof="0" dirty="0" err="1">
                <a:ln>
                  <a:noFill/>
                </a:ln>
                <a:solidFill>
                  <a:srgbClr val="001024">
                    <a:lumMod val="90000"/>
                    <a:lumOff val="10000"/>
                  </a:srgbClr>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for</a:t>
            </a:r>
            <a:r>
              <a:rPr kumimoji="0" lang="en" sz="1600" b="0" i="0" u="none" strike="noStrike" kern="0" cap="none" spc="0" normalizeH="0" baseline="0" noProof="0" dirty="0">
                <a:ln>
                  <a:noFill/>
                </a:ln>
                <a:solidFill>
                  <a:srgbClr val="001024">
                    <a:lumMod val="90000"/>
                    <a:lumOff val="10000"/>
                  </a:srgbClr>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 </a:t>
            </a:r>
            <a:r>
              <a:rPr kumimoji="0" lang="en" sz="1600" b="0" i="0" u="none" strike="noStrike" kern="0" cap="none" spc="0" normalizeH="0" baseline="0" noProof="0" dirty="0" err="1">
                <a:ln>
                  <a:noFill/>
                </a:ln>
                <a:solidFill>
                  <a:srgbClr val="001024">
                    <a:lumMod val="90000"/>
                    <a:lumOff val="10000"/>
                  </a:srgbClr>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supported</a:t>
            </a:r>
            <a:r>
              <a:rPr kumimoji="0" lang="en" sz="1600" b="0" i="0" u="none" strike="noStrike" kern="0" cap="none" spc="0" normalizeH="0" baseline="0" noProof="0" dirty="0">
                <a:ln>
                  <a:noFill/>
                </a:ln>
                <a:solidFill>
                  <a:srgbClr val="001024">
                    <a:lumMod val="90000"/>
                    <a:lumOff val="10000"/>
                  </a:srgbClr>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 </a:t>
            </a:r>
            <a:r>
              <a:rPr kumimoji="0" lang="en" sz="1600" b="0" i="0" u="none" strike="noStrike" kern="0" cap="none" spc="0" normalizeH="0" baseline="0" noProof="0" dirty="0" err="1">
                <a:ln>
                  <a:noFill/>
                </a:ln>
                <a:solidFill>
                  <a:srgbClr val="001024">
                    <a:lumMod val="90000"/>
                    <a:lumOff val="10000"/>
                  </a:srgbClr>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micro businesses</a:t>
            </a:r>
            <a:endParaRPr kumimoji="0" lang="es-ES" sz="1600" b="0" i="0" u="none" strike="noStrike" kern="0" cap="none" spc="0" normalizeH="0" baseline="0" noProof="0" dirty="0">
              <a:ln>
                <a:noFill/>
              </a:ln>
              <a:solidFill>
                <a:srgbClr val="001024">
                  <a:lumMod val="90000"/>
                  <a:lumOff val="10000"/>
                </a:srgbClr>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endParaRPr>
          </a:p>
          <a:p>
            <a:pPr marL="0" marR="0" lvl="0" indent="0" algn="ctr" defTabSz="914400" rtl="0" eaLnBrk="1" fontAlgn="auto" latinLnBrk="0" hangingPunct="0">
              <a:lnSpc>
                <a:spcPct val="150000"/>
              </a:lnSpc>
              <a:spcBef>
                <a:spcPts val="0"/>
              </a:spcBef>
              <a:spcAft>
                <a:spcPts val="0"/>
              </a:spcAft>
              <a:buClrTx/>
              <a:buSzTx/>
              <a:buFontTx/>
              <a:buNone/>
              <a:tabLst/>
              <a:defRPr/>
            </a:pPr>
            <a:r>
              <a:rPr kumimoji="0" lang="en" sz="1600" b="0" i="0" u="none" strike="noStrike" kern="0" cap="none" spc="0" normalizeH="0" baseline="0" noProof="0" dirty="0">
                <a:ln>
                  <a:noFill/>
                </a:ln>
                <a:solidFill>
                  <a:srgbClr val="001024">
                    <a:lumMod val="90000"/>
                    <a:lumOff val="10000"/>
                  </a:srgbClr>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(for example , local fair </a:t>
            </a:r>
            <a:r>
              <a:rPr kumimoji="0" lang="en" altLang="es-ES" sz="1600" b="0" i="0" u="none" strike="noStrike" kern="0" cap="none" spc="0" normalizeH="0" baseline="0" noProof="0" dirty="0">
                <a:ln>
                  <a:noFill/>
                </a:ln>
                <a:solidFill>
                  <a:srgbClr val="001024">
                    <a:lumMod val="90000"/>
                    <a:lumOff val="10000"/>
                  </a:srgbClr>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vacancies</a:t>
            </a:r>
            <a:r>
              <a:rPr kumimoji="0" lang="en" sz="1600" b="0" i="0" u="none" strike="noStrike" kern="0" cap="none" spc="0" normalizeH="0" baseline="0" noProof="0" dirty="0">
                <a:ln>
                  <a:noFill/>
                </a:ln>
                <a:solidFill>
                  <a:srgbClr val="001024">
                    <a:lumMod val="90000"/>
                    <a:lumOff val="10000"/>
                  </a:srgbClr>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 local online marketplace )</a:t>
            </a:r>
          </a:p>
        </p:txBody>
      </p:sp>
      <p:cxnSp>
        <p:nvCxnSpPr>
          <p:cNvPr id="60" name="Conector recto 74">
            <a:extLst>
              <a:ext uri="{FF2B5EF4-FFF2-40B4-BE49-F238E27FC236}">
                <a16:creationId xmlns:a16="http://schemas.microsoft.com/office/drawing/2014/main" id="{E75A87E2-BB2E-46E1-85EA-AAA79FE7BBA5}"/>
              </a:ext>
            </a:extLst>
          </p:cNvPr>
          <p:cNvCxnSpPr>
            <a:cxnSpLocks/>
          </p:cNvCxnSpPr>
          <p:nvPr/>
        </p:nvCxnSpPr>
        <p:spPr>
          <a:xfrm>
            <a:off x="8503174" y="3959427"/>
            <a:ext cx="0" cy="1776867"/>
          </a:xfrm>
          <a:prstGeom prst="line">
            <a:avLst/>
          </a:prstGeom>
          <a:noFill/>
          <a:ln w="38100" cap="flat">
            <a:solidFill>
              <a:schemeClr val="accent1"/>
            </a:solidFill>
            <a:prstDash val="solid"/>
            <a:miter lim="800000"/>
          </a:ln>
          <a:effectLst/>
          <a:sp3d/>
        </p:spPr>
        <p:style>
          <a:lnRef idx="0">
            <a:scrgbClr r="0" g="0" b="0"/>
          </a:lnRef>
          <a:fillRef idx="0">
            <a:scrgbClr r="0" g="0" b="0"/>
          </a:fillRef>
          <a:effectRef idx="0">
            <a:scrgbClr r="0" g="0" b="0"/>
          </a:effectRef>
          <a:fontRef idx="none"/>
        </p:style>
      </p:cxnSp>
      <p:sp>
        <p:nvSpPr>
          <p:cNvPr id="62" name="TextBox 131">
            <a:extLst>
              <a:ext uri="{FF2B5EF4-FFF2-40B4-BE49-F238E27FC236}">
                <a16:creationId xmlns:a16="http://schemas.microsoft.com/office/drawing/2014/main" id="{325A41A9-70D8-4C7E-90E2-177B7B54A44B}"/>
              </a:ext>
            </a:extLst>
          </p:cNvPr>
          <p:cNvSpPr txBox="1"/>
          <p:nvPr/>
        </p:nvSpPr>
        <p:spPr>
          <a:xfrm>
            <a:off x="14138753" y="2080120"/>
            <a:ext cx="3069771" cy="189968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wrap="square">
            <a:spAutoFit/>
          </a:bodyPr>
          <a:lstStyle/>
          <a:p>
            <a:pPr marL="0" marR="0" lvl="0" indent="0" algn="ctr" defTabSz="914400" rtl="0" eaLnBrk="1" fontAlgn="auto" latinLnBrk="0" hangingPunct="0">
              <a:lnSpc>
                <a:spcPct val="150000"/>
              </a:lnSpc>
              <a:spcBef>
                <a:spcPts val="0"/>
              </a:spcBef>
              <a:spcAft>
                <a:spcPts val="0"/>
              </a:spcAft>
              <a:buClrTx/>
              <a:buSzTx/>
              <a:buFontTx/>
              <a:buNone/>
              <a:tabLst/>
              <a:defRPr/>
            </a:pPr>
            <a:r>
              <a:rPr kumimoji="0" lang="en" altLang="es-ES" sz="1600" b="1" i="0" u="none" strike="noStrike" kern="0" cap="none" spc="0" normalizeH="0" baseline="0" noProof="0" dirty="0" err="1">
                <a:ln>
                  <a:noFill/>
                </a:ln>
                <a:solidFill>
                  <a:srgbClr val="001024">
                    <a:lumMod val="90000"/>
                    <a:lumOff val="10000"/>
                  </a:srgbClr>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Promotion </a:t>
            </a:r>
            <a:r>
              <a:rPr kumimoji="0" lang="en" altLang="es-ES" sz="1600" b="1" i="0" u="none" strike="noStrike" kern="0" cap="none" spc="0" normalizeH="0" baseline="0" noProof="0" dirty="0">
                <a:ln>
                  <a:noFill/>
                </a:ln>
                <a:solidFill>
                  <a:srgbClr val="001024">
                    <a:lumMod val="90000"/>
                    <a:lumOff val="10000"/>
                  </a:srgbClr>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events </a:t>
            </a:r>
            <a:r>
              <a:rPr kumimoji="0" lang="en" sz="1600" b="0" i="0" u="none" strike="noStrike" kern="0" cap="none" spc="0" normalizeH="0" baseline="0" noProof="0" dirty="0" err="1">
                <a:ln>
                  <a:noFill/>
                </a:ln>
                <a:solidFill>
                  <a:srgbClr val="001024">
                    <a:lumMod val="90000"/>
                    <a:lumOff val="10000"/>
                  </a:srgbClr>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for</a:t>
            </a:r>
            <a:r>
              <a:rPr kumimoji="0" lang="en" sz="1600" b="0" i="0" u="none" strike="noStrike" kern="0" cap="none" spc="0" normalizeH="0" baseline="0" noProof="0" dirty="0">
                <a:ln>
                  <a:noFill/>
                </a:ln>
                <a:solidFill>
                  <a:srgbClr val="001024">
                    <a:lumMod val="90000"/>
                    <a:lumOff val="10000"/>
                  </a:srgbClr>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 </a:t>
            </a:r>
            <a:r>
              <a:rPr kumimoji="0" lang="en" sz="1600" b="0" i="0" u="none" strike="noStrike" kern="0" cap="none" spc="0" normalizeH="0" baseline="0" noProof="0" dirty="0" err="1">
                <a:ln>
                  <a:noFill/>
                </a:ln>
                <a:solidFill>
                  <a:srgbClr val="001024">
                    <a:lumMod val="90000"/>
                    <a:lumOff val="10000"/>
                  </a:srgbClr>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supported</a:t>
            </a:r>
            <a:r>
              <a:rPr kumimoji="0" lang="en" sz="1600" b="0" i="0" u="none" strike="noStrike" kern="0" cap="none" spc="0" normalizeH="0" baseline="0" noProof="0" dirty="0">
                <a:ln>
                  <a:noFill/>
                </a:ln>
                <a:solidFill>
                  <a:srgbClr val="001024">
                    <a:lumMod val="90000"/>
                    <a:lumOff val="10000"/>
                  </a:srgbClr>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 </a:t>
            </a:r>
            <a:r>
              <a:rPr kumimoji="0" lang="en" sz="1600" b="0" i="0" u="none" strike="noStrike" kern="0" cap="none" spc="0" normalizeH="0" baseline="0" noProof="0" dirty="0" err="1">
                <a:ln>
                  <a:noFill/>
                </a:ln>
                <a:solidFill>
                  <a:srgbClr val="001024">
                    <a:lumMod val="90000"/>
                    <a:lumOff val="10000"/>
                  </a:srgbClr>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micro businesses</a:t>
            </a:r>
            <a:endParaRPr kumimoji="0" lang="es-ES" sz="1600" b="0" i="0" u="none" strike="noStrike" kern="0" cap="none" spc="0" normalizeH="0" baseline="0" noProof="0" dirty="0">
              <a:ln>
                <a:noFill/>
              </a:ln>
              <a:solidFill>
                <a:srgbClr val="001024">
                  <a:lumMod val="90000"/>
                  <a:lumOff val="10000"/>
                </a:srgbClr>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endParaRPr>
          </a:p>
          <a:p>
            <a:pPr marL="0" marR="0" lvl="0" indent="0" algn="ctr" defTabSz="914400" rtl="0" eaLnBrk="1" fontAlgn="auto" latinLnBrk="0" hangingPunct="0">
              <a:lnSpc>
                <a:spcPct val="150000"/>
              </a:lnSpc>
              <a:spcBef>
                <a:spcPts val="0"/>
              </a:spcBef>
              <a:spcAft>
                <a:spcPts val="0"/>
              </a:spcAft>
              <a:buClrTx/>
              <a:buSzTx/>
              <a:buFontTx/>
              <a:buNone/>
              <a:tabLst/>
              <a:defRPr/>
            </a:pPr>
            <a:r>
              <a:rPr kumimoji="0" lang="en" sz="1600" b="0" i="0" u="none" strike="noStrike" kern="0" cap="none" spc="0" normalizeH="0" baseline="0" noProof="0" dirty="0">
                <a:ln>
                  <a:noFill/>
                </a:ln>
                <a:solidFill>
                  <a:srgbClr val="001024">
                    <a:lumMod val="90000"/>
                    <a:lumOff val="10000"/>
                  </a:srgbClr>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(for example , local fair </a:t>
            </a:r>
            <a:r>
              <a:rPr kumimoji="0" lang="en" altLang="es-ES" sz="1600" b="0" i="0" u="none" strike="noStrike" kern="0" cap="none" spc="0" normalizeH="0" baseline="0" noProof="0" dirty="0">
                <a:ln>
                  <a:noFill/>
                </a:ln>
                <a:solidFill>
                  <a:srgbClr val="001024">
                    <a:lumMod val="90000"/>
                    <a:lumOff val="10000"/>
                  </a:srgbClr>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vacancies</a:t>
            </a:r>
            <a:r>
              <a:rPr kumimoji="0" lang="en" sz="1600" b="0" i="0" u="none" strike="noStrike" kern="0" cap="none" spc="0" normalizeH="0" baseline="0" noProof="0" dirty="0">
                <a:ln>
                  <a:noFill/>
                </a:ln>
                <a:solidFill>
                  <a:srgbClr val="001024">
                    <a:lumMod val="90000"/>
                    <a:lumOff val="10000"/>
                  </a:srgbClr>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 local online marketplace )</a:t>
            </a:r>
          </a:p>
        </p:txBody>
      </p:sp>
      <p:cxnSp>
        <p:nvCxnSpPr>
          <p:cNvPr id="63" name="Conector recto 74">
            <a:extLst>
              <a:ext uri="{FF2B5EF4-FFF2-40B4-BE49-F238E27FC236}">
                <a16:creationId xmlns:a16="http://schemas.microsoft.com/office/drawing/2014/main" id="{DC09D943-AB53-4AD0-B549-136FC124A67C}"/>
              </a:ext>
            </a:extLst>
          </p:cNvPr>
          <p:cNvCxnSpPr>
            <a:cxnSpLocks/>
          </p:cNvCxnSpPr>
          <p:nvPr/>
        </p:nvCxnSpPr>
        <p:spPr>
          <a:xfrm>
            <a:off x="15774831" y="4005933"/>
            <a:ext cx="0" cy="1776867"/>
          </a:xfrm>
          <a:prstGeom prst="line">
            <a:avLst/>
          </a:prstGeom>
          <a:noFill/>
          <a:ln w="38100" cap="flat">
            <a:solidFill>
              <a:schemeClr val="accent1"/>
            </a:solidFill>
            <a:prstDash val="solid"/>
            <a:miter lim="800000"/>
          </a:ln>
          <a:effectLst/>
          <a:sp3d/>
        </p:spPr>
        <p:style>
          <a:lnRef idx="0">
            <a:scrgbClr r="0" g="0" b="0"/>
          </a:lnRef>
          <a:fillRef idx="0">
            <a:scrgbClr r="0" g="0" b="0"/>
          </a:fillRef>
          <a:effectRef idx="0">
            <a:scrgbClr r="0" g="0" b="0"/>
          </a:effectRef>
          <a:fontRef idx="none"/>
        </p:style>
      </p:cxnSp>
      <p:sp>
        <p:nvSpPr>
          <p:cNvPr id="64" name="TextBox 131">
            <a:extLst>
              <a:ext uri="{FF2B5EF4-FFF2-40B4-BE49-F238E27FC236}">
                <a16:creationId xmlns:a16="http://schemas.microsoft.com/office/drawing/2014/main" id="{F2C713DA-E3B6-4A18-95A4-74B25F7E5B4F}"/>
              </a:ext>
            </a:extLst>
          </p:cNvPr>
          <p:cNvSpPr txBox="1"/>
          <p:nvPr/>
        </p:nvSpPr>
        <p:spPr>
          <a:xfrm>
            <a:off x="5585869" y="5512024"/>
            <a:ext cx="2296122" cy="42236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wrap="square">
            <a:spAutoFit/>
          </a:bodyPr>
          <a:lstStyle/>
          <a:p>
            <a:pPr marL="0" marR="0" lvl="0" indent="0" algn="ctr" defTabSz="914400" rtl="0" eaLnBrk="1" fontAlgn="auto" latinLnBrk="0" hangingPunct="0">
              <a:lnSpc>
                <a:spcPct val="150000"/>
              </a:lnSpc>
              <a:spcBef>
                <a:spcPts val="0"/>
              </a:spcBef>
              <a:spcAft>
                <a:spcPts val="0"/>
              </a:spcAft>
              <a:buClrTx/>
              <a:buSzTx/>
              <a:buFontTx/>
              <a:buNone/>
              <a:tabLst/>
              <a:defRPr/>
            </a:pPr>
            <a:r>
              <a:rPr kumimoji="0" lang="es-ES" altLang="es-ES" sz="1600" b="1" i="0" u="none" strike="noStrike" kern="0" cap="none" spc="0" normalizeH="0" baseline="0" noProof="0" dirty="0">
                <a:ln>
                  <a:noFill/>
                </a:ln>
                <a:solidFill>
                  <a:srgbClr val="C00000"/>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TRAINING MEI</a:t>
            </a:r>
            <a:endParaRPr kumimoji="0" lang="en" sz="1600" b="0" i="0" u="none" strike="noStrike" kern="0" cap="none" spc="0" normalizeH="0" baseline="0" noProof="0" dirty="0">
              <a:ln>
                <a:noFill/>
              </a:ln>
              <a:solidFill>
                <a:srgbClr val="C00000"/>
              </a:solidFill>
              <a:effectLst/>
              <a:uLnTx/>
              <a:uFillTx/>
              <a:latin typeface="Open Sans" panose="020B0606030504020204" pitchFamily="34" charset="0"/>
              <a:ea typeface="Open Sans" panose="020B0606030504020204" pitchFamily="34" charset="0"/>
              <a:cs typeface="Open Sans" panose="020B0606030504020204" pitchFamily="34" charset="0"/>
              <a:sym typeface="Calibri" panose="020F0502020204030204"/>
            </a:endParaRPr>
          </a:p>
        </p:txBody>
      </p:sp>
      <p:cxnSp>
        <p:nvCxnSpPr>
          <p:cNvPr id="65" name="Conector recto 76">
            <a:extLst>
              <a:ext uri="{FF2B5EF4-FFF2-40B4-BE49-F238E27FC236}">
                <a16:creationId xmlns:a16="http://schemas.microsoft.com/office/drawing/2014/main" id="{132E27B4-E2A2-4398-8C1C-083673AC5894}"/>
              </a:ext>
            </a:extLst>
          </p:cNvPr>
          <p:cNvCxnSpPr>
            <a:cxnSpLocks/>
          </p:cNvCxnSpPr>
          <p:nvPr/>
        </p:nvCxnSpPr>
        <p:spPr>
          <a:xfrm>
            <a:off x="7526551" y="7742538"/>
            <a:ext cx="8248280" cy="0"/>
          </a:xfrm>
          <a:prstGeom prst="line">
            <a:avLst/>
          </a:prstGeom>
          <a:noFill/>
          <a:ln w="38100" cap="flat">
            <a:solidFill>
              <a:schemeClr val="accent1"/>
            </a:solidFill>
            <a:prstDash val="solid"/>
            <a:miter lim="800000"/>
          </a:ln>
          <a:effectLst/>
          <a:sp3d/>
        </p:spPr>
        <p:style>
          <a:lnRef idx="0">
            <a:scrgbClr r="0" g="0" b="0"/>
          </a:lnRef>
          <a:fillRef idx="0">
            <a:scrgbClr r="0" g="0" b="0"/>
          </a:fillRef>
          <a:effectRef idx="0">
            <a:scrgbClr r="0" g="0" b="0"/>
          </a:effectRef>
          <a:fontRef idx="none"/>
        </p:style>
      </p:cxnSp>
      <p:cxnSp>
        <p:nvCxnSpPr>
          <p:cNvPr id="66" name="Conector recto 75">
            <a:extLst>
              <a:ext uri="{FF2B5EF4-FFF2-40B4-BE49-F238E27FC236}">
                <a16:creationId xmlns:a16="http://schemas.microsoft.com/office/drawing/2014/main" id="{190B0625-EAD0-4FEC-9A42-B236583222FA}"/>
              </a:ext>
            </a:extLst>
          </p:cNvPr>
          <p:cNvCxnSpPr>
            <a:cxnSpLocks/>
          </p:cNvCxnSpPr>
          <p:nvPr/>
        </p:nvCxnSpPr>
        <p:spPr>
          <a:xfrm>
            <a:off x="7526551" y="6739551"/>
            <a:ext cx="0" cy="1002987"/>
          </a:xfrm>
          <a:prstGeom prst="line">
            <a:avLst/>
          </a:prstGeom>
          <a:noFill/>
          <a:ln w="38100" cap="flat">
            <a:solidFill>
              <a:schemeClr val="accent1"/>
            </a:solidFill>
            <a:prstDash val="solid"/>
            <a:miter lim="800000"/>
          </a:ln>
          <a:effectLst/>
          <a:sp3d/>
        </p:spPr>
        <p:style>
          <a:lnRef idx="0">
            <a:scrgbClr r="0" g="0" b="0"/>
          </a:lnRef>
          <a:fillRef idx="0">
            <a:scrgbClr r="0" g="0" b="0"/>
          </a:fillRef>
          <a:effectRef idx="0">
            <a:scrgbClr r="0" g="0" b="0"/>
          </a:effectRef>
          <a:fontRef idx="none"/>
        </p:style>
      </p:cxnSp>
      <p:cxnSp>
        <p:nvCxnSpPr>
          <p:cNvPr id="67" name="Conector recto 74">
            <a:extLst>
              <a:ext uri="{FF2B5EF4-FFF2-40B4-BE49-F238E27FC236}">
                <a16:creationId xmlns:a16="http://schemas.microsoft.com/office/drawing/2014/main" id="{D6BA4D49-E915-4FF3-A5B5-F308E65D766D}"/>
              </a:ext>
            </a:extLst>
          </p:cNvPr>
          <p:cNvCxnSpPr>
            <a:cxnSpLocks/>
          </p:cNvCxnSpPr>
          <p:nvPr/>
        </p:nvCxnSpPr>
        <p:spPr>
          <a:xfrm>
            <a:off x="15774831" y="6804824"/>
            <a:ext cx="0" cy="1002987"/>
          </a:xfrm>
          <a:prstGeom prst="line">
            <a:avLst/>
          </a:prstGeom>
          <a:noFill/>
          <a:ln w="38100" cap="flat">
            <a:solidFill>
              <a:schemeClr val="accent1"/>
            </a:solidFill>
            <a:prstDash val="solid"/>
            <a:miter lim="800000"/>
          </a:ln>
          <a:effectLst/>
          <a:sp3d/>
        </p:spPr>
        <p:style>
          <a:lnRef idx="0">
            <a:scrgbClr r="0" g="0" b="0"/>
          </a:lnRef>
          <a:fillRef idx="0">
            <a:scrgbClr r="0" g="0" b="0"/>
          </a:fillRef>
          <a:effectRef idx="0">
            <a:scrgbClr r="0" g="0" b="0"/>
          </a:effectRef>
          <a:fontRef idx="none"/>
        </p:style>
      </p:cxnSp>
      <p:sp>
        <p:nvSpPr>
          <p:cNvPr id="69" name="TextBox 48">
            <a:extLst>
              <a:ext uri="{FF2B5EF4-FFF2-40B4-BE49-F238E27FC236}">
                <a16:creationId xmlns:a16="http://schemas.microsoft.com/office/drawing/2014/main" id="{7BAD6934-20CF-465D-BFC6-64CA8BDBA277}"/>
              </a:ext>
            </a:extLst>
          </p:cNvPr>
          <p:cNvSpPr txBox="1"/>
          <p:nvPr/>
        </p:nvSpPr>
        <p:spPr>
          <a:xfrm rot="10800000" flipV="1">
            <a:off x="7526551" y="8003623"/>
            <a:ext cx="8344801" cy="79169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wrap="square">
            <a:spAutoFit/>
          </a:bodyPr>
          <a:lstStyle/>
          <a:p>
            <a:pPr marL="342900" indent="-342900" algn="ctr">
              <a:lnSpc>
                <a:spcPct val="150000"/>
              </a:lnSpc>
              <a:buFont typeface="+mj-lt"/>
              <a:buAutoNum type="alphaLcParenR"/>
            </a:pPr>
            <a:r>
              <a:rPr kumimoji="0" lang="es-ES" sz="1600" i="0" u="none" strike="noStrike" cap="none" spc="0" normalizeH="0" baseline="0" dirty="0">
                <a:ln>
                  <a:noFill/>
                </a:ln>
                <a:solidFill>
                  <a:schemeClr val="accent5">
                    <a:lumMod val="90000"/>
                    <a:lumOff val="10000"/>
                  </a:schemeClr>
                </a:solidFill>
                <a:effectLst/>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Provide </a:t>
            </a:r>
            <a:r>
              <a:rPr kumimoji="0" lang="es-ES" sz="1600" i="1" u="none" strike="noStrike" cap="none" spc="0" normalizeH="0" baseline="0" dirty="0">
                <a:ln>
                  <a:noFill/>
                </a:ln>
                <a:solidFill>
                  <a:schemeClr val="accent5">
                    <a:lumMod val="90000"/>
                    <a:lumOff val="10000"/>
                  </a:schemeClr>
                </a:solidFill>
                <a:effectLst/>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‘full-pack’ </a:t>
            </a:r>
            <a:r>
              <a:rPr kumimoji="0" lang="es-ES" sz="1600" i="0" u="none" strike="noStrike" cap="none" spc="0" normalizeH="0" baseline="0" dirty="0">
                <a:ln>
                  <a:noFill/>
                </a:ln>
                <a:solidFill>
                  <a:schemeClr val="accent5">
                    <a:lumMod val="90000"/>
                    <a:lumOff val="10000"/>
                  </a:schemeClr>
                </a:solidFill>
                <a:effectLst/>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support</a:t>
            </a:r>
            <a:r>
              <a:rPr lang="es-ES" sz="1600" dirty="0">
                <a:solidFill>
                  <a:schemeClr val="accent5">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 training, advice, mentoring, financial; or</a:t>
            </a:r>
          </a:p>
          <a:p>
            <a:pPr marL="342900" indent="-342900" algn="ctr">
              <a:lnSpc>
                <a:spcPct val="150000"/>
              </a:lnSpc>
              <a:buFont typeface="+mj-lt"/>
              <a:buAutoNum type="alphaLcParenR"/>
            </a:pPr>
            <a:r>
              <a:rPr kumimoji="0" lang="es-ES" sz="1600" i="0" u="none" strike="noStrike" cap="none" spc="0" normalizeH="0" baseline="0" dirty="0">
                <a:ln>
                  <a:noFill/>
                </a:ln>
                <a:solidFill>
                  <a:schemeClr val="accent5">
                    <a:lumMod val="90000"/>
                    <a:lumOff val="10000"/>
                  </a:schemeClr>
                </a:solidFill>
                <a:effectLst/>
                <a:uFillTx/>
                <a:latin typeface="Open Sans" panose="020B0606030504020204" pitchFamily="34" charset="0"/>
                <a:ea typeface="Open Sans" panose="020B0606030504020204" pitchFamily="34" charset="0"/>
                <a:cs typeface="Open Sans" panose="020B0606030504020204" pitchFamily="34" charset="0"/>
                <a:sym typeface="Calibri" panose="020F0502020204030204"/>
              </a:rPr>
              <a:t>Continue referrals with local partner</a:t>
            </a:r>
          </a:p>
        </p:txBody>
      </p:sp>
    </p:spTree>
    <p:extLst>
      <p:ext uri="{BB962C8B-B14F-4D97-AF65-F5344CB8AC3E}">
        <p14:creationId xmlns:p14="http://schemas.microsoft.com/office/powerpoint/2010/main" val="419624677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Diagrama 4">
            <a:extLst>
              <a:ext uri="{FF2B5EF4-FFF2-40B4-BE49-F238E27FC236}">
                <a16:creationId xmlns:a16="http://schemas.microsoft.com/office/drawing/2014/main" id="{6C5DE71D-24C6-4018-B088-7D5FBD1DF490}"/>
              </a:ext>
            </a:extLst>
          </p:cNvPr>
          <p:cNvGraphicFramePr/>
          <p:nvPr>
            <p:extLst>
              <p:ext uri="{D42A27DB-BD31-4B8C-83A1-F6EECF244321}">
                <p14:modId xmlns:p14="http://schemas.microsoft.com/office/powerpoint/2010/main" val="2862730427"/>
              </p:ext>
            </p:extLst>
          </p:nvPr>
        </p:nvGraphicFramePr>
        <p:xfrm>
          <a:off x="295094" y="1068702"/>
          <a:ext cx="17875340" cy="812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a:solidFill>
                  <a:schemeClr val="accent3"/>
                </a:solidFill>
                <a:latin typeface="Montserrat Bold"/>
                <a:sym typeface="Montserrat Bold"/>
              </a:rPr>
              <a:t>Work methodology | </a:t>
            </a:r>
            <a:r>
              <a:rPr lang="es-ES" sz="3200" dirty="0">
                <a:solidFill>
                  <a:srgbClr val="002060"/>
                </a:solidFill>
                <a:latin typeface="Montserrat Bold"/>
                <a:sym typeface="Montserrat Bold"/>
              </a:rPr>
              <a:t>Micro business initiatives</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9"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4AEB7D9E-13A4-4769-B634-27F067395116}"/>
              </a:ext>
            </a:extLst>
          </p:cNvPr>
          <p:cNvSpPr txBox="1">
            <a:spLocks/>
          </p:cNvSpPr>
          <p:nvPr/>
        </p:nvSpPr>
        <p:spPr>
          <a:xfrm>
            <a:off x="295095" y="1192619"/>
            <a:ext cx="6771912" cy="13161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Self-targeting selection mechanism: </a:t>
            </a:r>
            <a:r>
              <a:rPr lang="es-ES" sz="2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CALL FOR APPLICATIONS</a:t>
            </a:r>
            <a:endParaRPr lang="en-US" sz="4000" b="1"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CuadroTexto 3">
            <a:extLst>
              <a:ext uri="{FF2B5EF4-FFF2-40B4-BE49-F238E27FC236}">
                <a16:creationId xmlns:a16="http://schemas.microsoft.com/office/drawing/2014/main" id="{CE0F5A98-A08D-4E14-ABE7-20309D10F355}"/>
              </a:ext>
            </a:extLst>
          </p:cNvPr>
          <p:cNvSpPr txBox="1"/>
          <p:nvPr/>
        </p:nvSpPr>
        <p:spPr>
          <a:xfrm>
            <a:off x="2118444" y="6852019"/>
            <a:ext cx="14051110"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a:buClr>
                <a:srgbClr val="C00000"/>
              </a:buClr>
            </a:pPr>
            <a:r>
              <a:rPr lang="en-US" sz="2800" dirty="0">
                <a:solidFill>
                  <a:schemeClr val="tx1"/>
                </a:solidFill>
                <a:latin typeface="OpenSans"/>
              </a:rPr>
              <a:t>The target population </a:t>
            </a:r>
            <a:r>
              <a:rPr lang="en-US" sz="2800" dirty="0">
                <a:solidFill>
                  <a:srgbClr val="C00000"/>
                </a:solidFill>
                <a:latin typeface="OpenSans"/>
              </a:rPr>
              <a:t>voluntarily applies </a:t>
            </a:r>
            <a:r>
              <a:rPr lang="en-US" sz="2800" dirty="0">
                <a:solidFill>
                  <a:schemeClr val="tx1"/>
                </a:solidFill>
                <a:latin typeface="OpenSans"/>
              </a:rPr>
              <a:t>to receive the support based on </a:t>
            </a:r>
            <a:r>
              <a:rPr lang="en-US" sz="2800" dirty="0">
                <a:solidFill>
                  <a:srgbClr val="C00000"/>
                </a:solidFill>
                <a:latin typeface="OpenSans"/>
              </a:rPr>
              <a:t>specific eligibility and weighting criteria</a:t>
            </a:r>
            <a:r>
              <a:rPr lang="en-US" sz="2800" dirty="0">
                <a:solidFill>
                  <a:schemeClr val="tx1"/>
                </a:solidFill>
                <a:latin typeface="OpenSans"/>
              </a:rPr>
              <a:t> set in a </a:t>
            </a:r>
            <a:r>
              <a:rPr lang="en-US" sz="2800" b="1" dirty="0">
                <a:solidFill>
                  <a:schemeClr val="tx1"/>
                </a:solidFill>
                <a:latin typeface="OpenSans"/>
              </a:rPr>
              <a:t>call for applications.</a:t>
            </a:r>
            <a:endParaRPr lang="en-US" sz="1200" b="1" dirty="0">
              <a:solidFill>
                <a:schemeClr val="tx1"/>
              </a:solidFill>
              <a:latin typeface="OpenSans"/>
            </a:endParaRPr>
          </a:p>
        </p:txBody>
      </p:sp>
      <p:sp>
        <p:nvSpPr>
          <p:cNvPr id="3" name="Rectángulo 2">
            <a:extLst>
              <a:ext uri="{FF2B5EF4-FFF2-40B4-BE49-F238E27FC236}">
                <a16:creationId xmlns:a16="http://schemas.microsoft.com/office/drawing/2014/main" id="{301A803D-1100-4C86-B129-FAD8C246BF0B}"/>
              </a:ext>
            </a:extLst>
          </p:cNvPr>
          <p:cNvSpPr/>
          <p:nvPr/>
        </p:nvSpPr>
        <p:spPr>
          <a:xfrm>
            <a:off x="2068046" y="8571161"/>
            <a:ext cx="14151906" cy="523220"/>
          </a:xfrm>
          <a:prstGeom prst="rect">
            <a:avLst/>
          </a:prstGeom>
        </p:spPr>
        <p:txBody>
          <a:bodyPr wrap="square">
            <a:spAutoFit/>
          </a:bodyPr>
          <a:lstStyle/>
          <a:p>
            <a:pPr algn="ctr" defTabSz="990752">
              <a:spcBef>
                <a:spcPts val="650"/>
              </a:spcBef>
              <a:defRPr/>
            </a:pPr>
            <a:r>
              <a:rPr lang="en-US" sz="2800" dirty="0">
                <a:ea typeface="Open Sans" panose="020B0606030504020204" pitchFamily="34" charset="0"/>
                <a:cs typeface="Open Sans" panose="020B0606030504020204" pitchFamily="34" charset="0"/>
              </a:rPr>
              <a:t>After selection, a </a:t>
            </a:r>
            <a:r>
              <a:rPr lang="en-US" sz="2800" b="1" dirty="0">
                <a:solidFill>
                  <a:srgbClr val="C00000"/>
                </a:solidFill>
                <a:ea typeface="Open Sans" panose="020B0606030504020204" pitchFamily="34" charset="0"/>
                <a:cs typeface="Open Sans" panose="020B0606030504020204" pitchFamily="34" charset="0"/>
              </a:rPr>
              <a:t>baseline survey </a:t>
            </a:r>
            <a:r>
              <a:rPr lang="en-US" sz="2800" dirty="0">
                <a:ea typeface="Open Sans" panose="020B0606030504020204" pitchFamily="34" charset="0"/>
                <a:cs typeface="Open Sans" panose="020B0606030504020204" pitchFamily="34" charset="0"/>
              </a:rPr>
              <a:t>should be conducted</a:t>
            </a:r>
          </a:p>
        </p:txBody>
      </p:sp>
    </p:spTree>
    <p:extLst>
      <p:ext uri="{BB962C8B-B14F-4D97-AF65-F5344CB8AC3E}">
        <p14:creationId xmlns:p14="http://schemas.microsoft.com/office/powerpoint/2010/main" val="347509881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a:solidFill>
                  <a:schemeClr val="accent3"/>
                </a:solidFill>
                <a:latin typeface="Montserrat Bold"/>
                <a:sym typeface="Montserrat Bold"/>
              </a:rPr>
              <a:t>Work methodology | </a:t>
            </a:r>
            <a:r>
              <a:rPr lang="es-ES" sz="3200" dirty="0">
                <a:solidFill>
                  <a:srgbClr val="002060"/>
                </a:solidFill>
                <a:latin typeface="Montserrat Bold"/>
                <a:sym typeface="Montserrat Bold"/>
              </a:rPr>
              <a:t>Activity</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72792" y="1987158"/>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4.2. TRAINING FOR (RE)STARTING A MICRO BUSINESS</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086664" y="1987158"/>
            <a:ext cx="962741" cy="830997"/>
          </a:xfrm>
          <a:prstGeom prst="rect">
            <a:avLst/>
          </a:prstGeom>
          <a:ln>
            <a:solidFill>
              <a:schemeClr val="bg2">
                <a:lumMod val="10000"/>
              </a:schemeClr>
            </a:solidFill>
          </a:ln>
        </p:spPr>
      </p:pic>
      <p:sp>
        <p:nvSpPr>
          <p:cNvPr id="18" name="Rectángulo 17">
            <a:extLst>
              <a:ext uri="{FF2B5EF4-FFF2-40B4-BE49-F238E27FC236}">
                <a16:creationId xmlns:a16="http://schemas.microsoft.com/office/drawing/2014/main" id="{E950A3DE-2F4F-4F6A-BAD1-3973180B44DD}"/>
              </a:ext>
            </a:extLst>
          </p:cNvPr>
          <p:cNvSpPr/>
          <p:nvPr/>
        </p:nvSpPr>
        <p:spPr>
          <a:xfrm>
            <a:off x="2747963" y="3697833"/>
            <a:ext cx="12416589" cy="5194114"/>
          </a:xfrm>
          <a:prstGeom prst="rect">
            <a:avLst/>
          </a:prstGeom>
        </p:spPr>
        <p:txBody>
          <a:bodyPr wrap="square">
            <a:spAutoFit/>
          </a:bodyPr>
          <a:lstStyle/>
          <a:p>
            <a:pPr>
              <a:lnSpc>
                <a:spcPct val="150000"/>
              </a:lnSpc>
            </a:pP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List on the Training chat: </a:t>
            </a:r>
          </a:p>
          <a:p>
            <a:pPr>
              <a:lnSpc>
                <a:spcPct val="150000"/>
              </a:lnSpc>
            </a:pPr>
            <a:endParaRPr lang="en-US" sz="16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marL="514350" indent="-514350">
              <a:lnSpc>
                <a:spcPct val="150000"/>
              </a:lnSpc>
              <a:buClr>
                <a:srgbClr val="C00000"/>
              </a:buClr>
              <a:buFont typeface="+mj-lt"/>
              <a:buAutoNum type="arabicPeriod"/>
            </a:pP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Two trainings (or informative sessions) that could be useful for a </a:t>
            </a:r>
            <a:r>
              <a:rPr lang="en-US" sz="2800" b="1" dirty="0">
                <a:solidFill>
                  <a:srgbClr val="333333"/>
                </a:solidFill>
                <a:latin typeface="Open Sans" panose="020B0606030504020204" pitchFamily="34" charset="0"/>
                <a:ea typeface="Open Sans" panose="020B0606030504020204" pitchFamily="34" charset="0"/>
                <a:cs typeface="Open Sans" panose="020B0606030504020204" pitchFamily="34" charset="0"/>
              </a:rPr>
              <a:t>person without entrepreneur experience </a:t>
            </a: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who wants to create a business and </a:t>
            </a:r>
          </a:p>
          <a:p>
            <a:pPr marL="514350" indent="-514350">
              <a:lnSpc>
                <a:spcPct val="150000"/>
              </a:lnSpc>
              <a:buClr>
                <a:srgbClr val="C00000"/>
              </a:buClr>
              <a:buFont typeface="+mj-lt"/>
              <a:buAutoNum type="arabicPeriod"/>
            </a:pPr>
            <a:endParaRPr lang="en-US" sz="12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marL="514350" indent="-514350">
              <a:lnSpc>
                <a:spcPct val="150000"/>
              </a:lnSpc>
              <a:buClr>
                <a:srgbClr val="C00000"/>
              </a:buClr>
              <a:buFont typeface="+mj-lt"/>
              <a:buAutoNum type="arabicPeriod"/>
            </a:pP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Two trainings (or informative sessions) that could be useful for a </a:t>
            </a:r>
            <a:r>
              <a:rPr lang="en-US" sz="2800" b="1" dirty="0">
                <a:solidFill>
                  <a:srgbClr val="333333"/>
                </a:solidFill>
                <a:latin typeface="Open Sans" panose="020B0606030504020204" pitchFamily="34" charset="0"/>
                <a:ea typeface="Open Sans" panose="020B0606030504020204" pitchFamily="34" charset="0"/>
                <a:cs typeface="Open Sans" panose="020B0606030504020204" pitchFamily="34" charset="0"/>
              </a:rPr>
              <a:t>person with entrepreneur experience </a:t>
            </a: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who wats to restart the business he/she run in their oblast of origin.</a:t>
            </a:r>
          </a:p>
        </p:txBody>
      </p:sp>
    </p:spTree>
    <p:extLst>
      <p:ext uri="{BB962C8B-B14F-4D97-AF65-F5344CB8AC3E}">
        <p14:creationId xmlns:p14="http://schemas.microsoft.com/office/powerpoint/2010/main" val="193648054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 name="Contenidos"/>
          <p:cNvSpPr txBox="1">
            <a:spLocks noGrp="1"/>
          </p:cNvSpPr>
          <p:nvPr>
            <p:ph type="body" idx="22"/>
          </p:nvPr>
        </p:nvSpPr>
        <p:spPr>
          <a:xfrm>
            <a:off x="4049487" y="1318260"/>
            <a:ext cx="4622303" cy="798808"/>
          </a:xfrm>
          <a:prstGeom prst="rect">
            <a:avLst/>
          </a:prstGeom>
        </p:spPr>
        <p:txBody>
          <a:bodyPr/>
          <a:lstStyle/>
          <a:p>
            <a:r>
              <a:rPr lang="es-ES" dirty="0"/>
              <a:t>PROGRAMME</a:t>
            </a:r>
            <a:endParaRPr dirty="0"/>
          </a:p>
        </p:txBody>
      </p:sp>
      <p:graphicFrame>
        <p:nvGraphicFramePr>
          <p:cNvPr id="2" name="Objeto 1">
            <a:extLst>
              <a:ext uri="{FF2B5EF4-FFF2-40B4-BE49-F238E27FC236}">
                <a16:creationId xmlns:a16="http://schemas.microsoft.com/office/drawing/2014/main" id="{86B13D04-6F96-401A-91AE-C85F5CD43AD8}"/>
              </a:ext>
            </a:extLst>
          </p:cNvPr>
          <p:cNvGraphicFramePr>
            <a:graphicFrameLocks noChangeAspect="1"/>
          </p:cNvGraphicFramePr>
          <p:nvPr>
            <p:extLst/>
          </p:nvPr>
        </p:nvGraphicFramePr>
        <p:xfrm>
          <a:off x="940869" y="680085"/>
          <a:ext cx="1684337" cy="638175"/>
        </p:xfrm>
        <a:graphic>
          <a:graphicData uri="http://schemas.openxmlformats.org/presentationml/2006/ole">
            <mc:AlternateContent xmlns:mc="http://schemas.openxmlformats.org/markup-compatibility/2006">
              <mc:Choice xmlns:v="urn:schemas-microsoft-com:vml" Requires="v">
                <p:oleObj spid="_x0000_s2162" name="Acrobat Document" r:id="rId4" imgW="1684206" imgH="638663" progId="Acrobat.Document.DC">
                  <p:embed/>
                </p:oleObj>
              </mc:Choice>
              <mc:Fallback>
                <p:oleObj name="Acrobat Document" r:id="rId4" imgW="1684206" imgH="638663" progId="Acrobat.Document.DC">
                  <p:embed/>
                  <p:pic>
                    <p:nvPicPr>
                      <p:cNvPr id="2" name="Objeto 1">
                        <a:extLst>
                          <a:ext uri="{FF2B5EF4-FFF2-40B4-BE49-F238E27FC236}">
                            <a16:creationId xmlns:a16="http://schemas.microsoft.com/office/drawing/2014/main" id="{86B13D04-6F96-401A-91AE-C85F5CD43AD8}"/>
                          </a:ext>
                        </a:extLst>
                      </p:cNvPr>
                      <p:cNvPicPr/>
                      <p:nvPr/>
                    </p:nvPicPr>
                    <p:blipFill>
                      <a:blip r:embed="rId5"/>
                      <a:stretch>
                        <a:fillRect/>
                      </a:stretch>
                    </p:blipFill>
                    <p:spPr>
                      <a:xfrm>
                        <a:off x="940869" y="680085"/>
                        <a:ext cx="1684337" cy="638175"/>
                      </a:xfrm>
                      <a:prstGeom prst="rect">
                        <a:avLst/>
                      </a:prstGeom>
                    </p:spPr>
                  </p:pic>
                </p:oleObj>
              </mc:Fallback>
            </mc:AlternateContent>
          </a:graphicData>
        </a:graphic>
      </p:graphicFrame>
      <p:pic>
        <p:nvPicPr>
          <p:cNvPr id="8" name="Imagen 7">
            <a:extLst>
              <a:ext uri="{FF2B5EF4-FFF2-40B4-BE49-F238E27FC236}">
                <a16:creationId xmlns:a16="http://schemas.microsoft.com/office/drawing/2014/main" id="{13E55AFE-7438-4993-BE19-475B86845A4B}"/>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graphicFrame>
        <p:nvGraphicFramePr>
          <p:cNvPr id="3" name="Tabla 2">
            <a:extLst>
              <a:ext uri="{FF2B5EF4-FFF2-40B4-BE49-F238E27FC236}">
                <a16:creationId xmlns:a16="http://schemas.microsoft.com/office/drawing/2014/main" id="{F3646219-55BF-461A-93B3-43D23DABD80C}"/>
              </a:ext>
            </a:extLst>
          </p:cNvPr>
          <p:cNvGraphicFramePr>
            <a:graphicFrameLocks noGrp="1"/>
          </p:cNvGraphicFramePr>
          <p:nvPr>
            <p:extLst>
              <p:ext uri="{D42A27DB-BD31-4B8C-83A1-F6EECF244321}">
                <p14:modId xmlns:p14="http://schemas.microsoft.com/office/powerpoint/2010/main" val="867576548"/>
              </p:ext>
            </p:extLst>
          </p:nvPr>
        </p:nvGraphicFramePr>
        <p:xfrm>
          <a:off x="2463384" y="2458602"/>
          <a:ext cx="12192000" cy="7178165"/>
        </p:xfrm>
        <a:graphic>
          <a:graphicData uri="http://schemas.openxmlformats.org/drawingml/2006/table">
            <a:tbl>
              <a:tblPr firstRow="1" bandRow="1">
                <a:tableStyleId>{5940675A-B579-460E-94D1-54222C63F5DA}</a:tableStyleId>
              </a:tblPr>
              <a:tblGrid>
                <a:gridCol w="4064000">
                  <a:extLst>
                    <a:ext uri="{9D8B030D-6E8A-4147-A177-3AD203B41FA5}">
                      <a16:colId xmlns:a16="http://schemas.microsoft.com/office/drawing/2014/main" val="2758365936"/>
                    </a:ext>
                  </a:extLst>
                </a:gridCol>
                <a:gridCol w="4064000">
                  <a:extLst>
                    <a:ext uri="{9D8B030D-6E8A-4147-A177-3AD203B41FA5}">
                      <a16:colId xmlns:a16="http://schemas.microsoft.com/office/drawing/2014/main" val="1207086479"/>
                    </a:ext>
                  </a:extLst>
                </a:gridCol>
                <a:gridCol w="4064000">
                  <a:extLst>
                    <a:ext uri="{9D8B030D-6E8A-4147-A177-3AD203B41FA5}">
                      <a16:colId xmlns:a16="http://schemas.microsoft.com/office/drawing/2014/main" val="3807866046"/>
                    </a:ext>
                  </a:extLst>
                </a:gridCol>
              </a:tblGrid>
              <a:tr h="573498">
                <a:tc>
                  <a:txBody>
                    <a:bodyPr/>
                    <a:lstStyle/>
                    <a:p>
                      <a:pPr algn="ctr"/>
                      <a:r>
                        <a:rPr lang="es-ES" sz="2200" b="1" dirty="0">
                          <a:solidFill>
                            <a:srgbClr val="C00000"/>
                          </a:solidFill>
                        </a:rPr>
                        <a:t>DAY 1. Tuesday 24 October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3. Tuesday 31 October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5. Tuesday 7 November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3191727749"/>
                  </a:ext>
                </a:extLst>
              </a:tr>
              <a:tr h="370840">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INTRODUCTION</a:t>
                      </a:r>
                    </a:p>
                    <a:p>
                      <a:pPr marL="285750" indent="-285750" algn="l">
                        <a:buClr>
                          <a:srgbClr val="C00000"/>
                        </a:buClr>
                        <a:buFont typeface="Wingdings" panose="05000000000000000000" pitchFamily="2" charset="2"/>
                        <a:buChar char="§"/>
                      </a:pPr>
                      <a:endParaRPr lang="en-US" sz="2200" dirty="0"/>
                    </a:p>
                    <a:p>
                      <a:pPr marL="285750" indent="-285750" algn="l">
                        <a:buClr>
                          <a:srgbClr val="C00000"/>
                        </a:buClr>
                        <a:buFont typeface="Wingdings" panose="05000000000000000000" pitchFamily="2" charset="2"/>
                        <a:buChar char="§"/>
                      </a:pPr>
                      <a:r>
                        <a:rPr lang="en-US" sz="2200" dirty="0"/>
                        <a:t>Expectations</a:t>
                      </a:r>
                    </a:p>
                    <a:p>
                      <a:pPr marL="285750" indent="-285750" algn="l">
                        <a:buClr>
                          <a:srgbClr val="C00000"/>
                        </a:buClr>
                        <a:buFont typeface="Wingdings" panose="05000000000000000000" pitchFamily="2" charset="2"/>
                        <a:buChar char="§"/>
                      </a:pPr>
                      <a:r>
                        <a:rPr lang="en-US" sz="2200" dirty="0"/>
                        <a:t>Training’s goal and programme</a:t>
                      </a:r>
                    </a:p>
                    <a:p>
                      <a:pPr marL="285750" indent="-285750" algn="l">
                        <a:buClr>
                          <a:srgbClr val="C00000"/>
                        </a:buClr>
                        <a:buFont typeface="Wingdings" panose="05000000000000000000" pitchFamily="2" charset="2"/>
                        <a:buChar char="§"/>
                      </a:pPr>
                      <a:r>
                        <a:rPr lang="en-US" sz="2200" dirty="0"/>
                        <a:t>Introduction to Livelihoods</a:t>
                      </a:r>
                    </a:p>
                    <a:p>
                      <a:pPr marL="285750" indent="-285750" algn="l">
                        <a:buClr>
                          <a:srgbClr val="C00000"/>
                        </a:buClr>
                        <a:buFont typeface="Wingdings" panose="05000000000000000000" pitchFamily="2" charset="2"/>
                        <a:buChar char="§"/>
                      </a:pPr>
                      <a:r>
                        <a:rPr lang="en-US" sz="2200" dirty="0"/>
                        <a:t>Why an Employment intervention with vulnerable groups is needed</a:t>
                      </a:r>
                    </a:p>
                    <a:p>
                      <a:pPr marL="285750" indent="-285750" algn="l">
                        <a:buClr>
                          <a:srgbClr val="C00000"/>
                        </a:buClr>
                        <a:buFont typeface="Wingdings" panose="05000000000000000000" pitchFamily="2" charset="2"/>
                        <a:buChar char="§"/>
                      </a:pPr>
                      <a:r>
                        <a:rPr lang="en-US" sz="2200" dirty="0"/>
                        <a:t>Activation Points. Intervention proposals</a:t>
                      </a:r>
                      <a:endParaRPr lang="es-ES" sz="22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2.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Work methodology</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Fundamentals of the intervention</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Activities</a:t>
                      </a:r>
                    </a:p>
                    <a:p>
                      <a:pPr marL="0" marR="0" lvl="3"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1. Information</a:t>
                      </a:r>
                    </a:p>
                    <a:p>
                      <a:pPr marL="0" marR="0" lvl="2"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2. Labor orientation</a:t>
                      </a:r>
                    </a:p>
                    <a:p>
                      <a:pPr algn="l"/>
                      <a:endParaRPr lang="es-ES" sz="22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3.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Promoting an inclusive labour market</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Changing mindsets for the socioeconomic integration of vulnerable groups</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Collaboration with local companies</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Diversity on the workplace and Corporate Social Responsibility (CSR)</a:t>
                      </a:r>
                    </a:p>
                    <a:p>
                      <a:pPr algn="l"/>
                      <a:endParaRPr lang="es-ES" sz="12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3449648676"/>
                  </a:ext>
                </a:extLst>
              </a:tr>
              <a:tr h="539147">
                <a:tc>
                  <a:txBody>
                    <a:bodyPr/>
                    <a:lstStyle/>
                    <a:p>
                      <a:pPr algn="ctr"/>
                      <a:r>
                        <a:rPr lang="es-ES" sz="2200" b="1" dirty="0">
                          <a:solidFill>
                            <a:srgbClr val="C00000"/>
                          </a:solidFill>
                        </a:rPr>
                        <a:t>DAY 2. Wednesday 25 October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4. Thursday 2 November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6. Thursday 9 November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2008060296"/>
                  </a:ext>
                </a:extLst>
              </a:tr>
              <a:tr h="370840">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1.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Context of the intervention</a:t>
                      </a:r>
                    </a:p>
                    <a:p>
                      <a:pPr marL="0" indent="0" algn="l">
                        <a:buFontTx/>
                        <a:buNone/>
                      </a:pPr>
                      <a:r>
                        <a:rPr lang="en-US" sz="2200" b="0" i="0" u="none" strike="noStrike" cap="none" spc="0" baseline="0" dirty="0">
                          <a:solidFill>
                            <a:schemeClr val="tx1"/>
                          </a:solidFill>
                          <a:uFillTx/>
                          <a:latin typeface="+mn-lt"/>
                          <a:ea typeface="+mn-ea"/>
                          <a:cs typeface="+mn-cs"/>
                          <a:sym typeface="Calibri"/>
                        </a:rPr>
                        <a:t>Adaptation of the project proposal to the region’s needs and the local labour market</a:t>
                      </a: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2.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Work methodology (cont.)</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Activities</a:t>
                      </a:r>
                    </a:p>
                    <a:p>
                      <a:pPr marL="0" marR="0" lvl="3"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3. Professional/Skills training</a:t>
                      </a:r>
                    </a:p>
                    <a:p>
                      <a:pPr marL="0" marR="0" lvl="3"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4. Micro business initiatives</a:t>
                      </a: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4.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Implementation tools</a:t>
                      </a:r>
                    </a:p>
                    <a:p>
                      <a:pPr marL="285750" marR="0" lvl="1"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Data recording</a:t>
                      </a:r>
                      <a:endParaRPr lang="es-ES" sz="2200" b="0" i="0" u="none" strike="noStrike" cap="none" spc="0" baseline="0" dirty="0">
                        <a:solidFill>
                          <a:schemeClr val="tx1"/>
                        </a:solidFill>
                        <a:uFillTx/>
                        <a:latin typeface="+mn-lt"/>
                        <a:ea typeface="+mn-ea"/>
                        <a:cs typeface="+mn-cs"/>
                        <a:sym typeface="Calibri"/>
                      </a:endParaRPr>
                    </a:p>
                    <a:p>
                      <a:pPr marL="285750" marR="0" lvl="1"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Follow up of participants</a:t>
                      </a:r>
                      <a:endParaRPr lang="es-ES" sz="2200" b="0" i="0" u="none" strike="noStrike" cap="none" spc="0" baseline="0" dirty="0">
                        <a:solidFill>
                          <a:schemeClr val="tx1"/>
                        </a:solidFill>
                        <a:uFillTx/>
                        <a:latin typeface="+mn-lt"/>
                        <a:ea typeface="+mn-ea"/>
                        <a:cs typeface="+mn-cs"/>
                        <a:sym typeface="Calibri"/>
                      </a:endParaRPr>
                    </a:p>
                    <a:p>
                      <a:pPr marL="285750" marR="0" lvl="1"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Monitoring and reporting tools</a:t>
                      </a:r>
                      <a:endParaRPr lang="es-ES" sz="2200" b="0" i="0" u="none" strike="noStrike" cap="none" spc="0" baseline="0" dirty="0">
                        <a:solidFill>
                          <a:schemeClr val="tx1"/>
                        </a:solidFill>
                        <a:uFillTx/>
                        <a:latin typeface="+mn-lt"/>
                        <a:ea typeface="+mn-ea"/>
                        <a:cs typeface="+mn-cs"/>
                        <a:sym typeface="Calibri"/>
                      </a:endParaRP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Tool Kit</a:t>
                      </a:r>
                      <a:endParaRPr lang="es-ES" sz="2200" b="0" i="0" u="none" strike="noStrike" cap="none" spc="0" baseline="0" dirty="0">
                        <a:solidFill>
                          <a:schemeClr val="tx1"/>
                        </a:solidFill>
                        <a:uFillTx/>
                        <a:latin typeface="+mn-lt"/>
                        <a:ea typeface="+mn-ea"/>
                        <a:cs typeface="+mn-cs"/>
                        <a:sym typeface="Calibri"/>
                      </a:endParaRPr>
                    </a:p>
                  </a:txBody>
                  <a:tcPr/>
                </a:tc>
                <a:extLst>
                  <a:ext uri="{0D108BD9-81ED-4DB2-BD59-A6C34878D82A}">
                    <a16:rowId xmlns:a16="http://schemas.microsoft.com/office/drawing/2014/main" val="4180928267"/>
                  </a:ext>
                </a:extLst>
              </a:tr>
            </a:tbl>
          </a:graphicData>
        </a:graphic>
      </p:graphicFrame>
    </p:spTree>
    <p:extLst>
      <p:ext uri="{BB962C8B-B14F-4D97-AF65-F5344CB8AC3E}">
        <p14:creationId xmlns:p14="http://schemas.microsoft.com/office/powerpoint/2010/main" val="32429845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 name="TextBox 2"/>
          <p:cNvSpPr txBox="1">
            <a:spLocks noGrp="1"/>
          </p:cNvSpPr>
          <p:nvPr>
            <p:ph type="body" sz="quarter" idx="21"/>
          </p:nvPr>
        </p:nvSpPr>
        <p:spPr>
          <a:xfrm>
            <a:off x="1710813" y="4361180"/>
            <a:ext cx="14866374" cy="1569660"/>
          </a:xfrm>
          <a:prstGeom prst="rect">
            <a:avLst/>
          </a:prstGeom>
        </p:spPr>
        <p:txBody>
          <a:bodyPr/>
          <a:lstStyle/>
          <a:p>
            <a:pPr marL="0" indent="0" algn="ctr" defTabSz="914400" rtl="0">
              <a:lnSpc>
                <a:spcPct val="100000"/>
              </a:lnSpc>
              <a:spcBef>
                <a:spcPts val="0"/>
              </a:spcBef>
              <a:buSzTx/>
              <a:buFontTx/>
              <a:buNone/>
              <a:defRPr sz="4800">
                <a:solidFill>
                  <a:schemeClr val="accent3"/>
                </a:solidFill>
                <a:latin typeface="Montserrat Bold"/>
                <a:ea typeface="Montserrat Bold"/>
                <a:cs typeface="Montserrat Bold"/>
                <a:sym typeface="Montserrat Bold"/>
              </a:defRPr>
            </a:pPr>
            <a:r>
              <a:rPr lang="en-GB" dirty="0">
                <a:solidFill>
                  <a:srgbClr val="F5333F"/>
                </a:solidFill>
              </a:rPr>
              <a:t>MODULE 1</a:t>
            </a:r>
          </a:p>
          <a:p>
            <a:pPr marL="0" indent="0" algn="ctr" defTabSz="914400" rtl="0">
              <a:lnSpc>
                <a:spcPct val="100000"/>
              </a:lnSpc>
              <a:spcBef>
                <a:spcPts val="0"/>
              </a:spcBef>
              <a:buSzTx/>
              <a:buFontTx/>
              <a:buNone/>
              <a:defRPr sz="4800">
                <a:solidFill>
                  <a:schemeClr val="accent2">
                    <a:lumOff val="9019"/>
                  </a:schemeClr>
                </a:solidFill>
                <a:latin typeface="Montserrat Bold"/>
                <a:ea typeface="Montserrat Bold"/>
                <a:cs typeface="Montserrat Bold"/>
                <a:sym typeface="Montserrat Bold"/>
              </a:defRPr>
            </a:pPr>
            <a:r>
              <a:rPr lang="en-GB" dirty="0">
                <a:solidFill>
                  <a:srgbClr val="FFFFFF"/>
                </a:solidFill>
              </a:rPr>
              <a:t>Work methodology (2)</a:t>
            </a:r>
          </a:p>
        </p:txBody>
      </p:sp>
    </p:spTree>
    <p:extLst>
      <p:ext uri="{BB962C8B-B14F-4D97-AF65-F5344CB8AC3E}">
        <p14:creationId xmlns:p14="http://schemas.microsoft.com/office/powerpoint/2010/main" val="144725807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a:solidFill>
                  <a:schemeClr val="accent3"/>
                </a:solidFill>
                <a:latin typeface="Montserrat Bold"/>
                <a:sym typeface="Montserrat Bold"/>
              </a:rPr>
              <a:t>Work methodology | </a:t>
            </a:r>
            <a:r>
              <a:rPr lang="es-ES" sz="3200" dirty="0">
                <a:solidFill>
                  <a:srgbClr val="002060"/>
                </a:solidFill>
                <a:latin typeface="Montserrat Bold"/>
                <a:sym typeface="Montserrat Bold"/>
              </a:rPr>
              <a:t>Micro business initiatives</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4AEB7D9E-13A4-4769-B634-27F067395116}"/>
              </a:ext>
            </a:extLst>
          </p:cNvPr>
          <p:cNvSpPr txBox="1">
            <a:spLocks/>
          </p:cNvSpPr>
          <p:nvPr/>
        </p:nvSpPr>
        <p:spPr>
          <a:xfrm>
            <a:off x="329421" y="1602403"/>
            <a:ext cx="8491329" cy="6697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MICRO-ENTREPRENEUSHIP INITIATIVES</a:t>
            </a:r>
            <a:endPar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3" name="Tabla 2">
            <a:extLst>
              <a:ext uri="{FF2B5EF4-FFF2-40B4-BE49-F238E27FC236}">
                <a16:creationId xmlns:a16="http://schemas.microsoft.com/office/drawing/2014/main" id="{9D565815-76C5-4F44-B15E-E416E478FBE6}"/>
              </a:ext>
            </a:extLst>
          </p:cNvPr>
          <p:cNvGraphicFramePr>
            <a:graphicFrameLocks noGrp="1"/>
          </p:cNvGraphicFramePr>
          <p:nvPr>
            <p:extLst>
              <p:ext uri="{D42A27DB-BD31-4B8C-83A1-F6EECF244321}">
                <p14:modId xmlns:p14="http://schemas.microsoft.com/office/powerpoint/2010/main" val="1414818418"/>
              </p:ext>
            </p:extLst>
          </p:nvPr>
        </p:nvGraphicFramePr>
        <p:xfrm>
          <a:off x="3048000" y="3125359"/>
          <a:ext cx="12192000" cy="5730240"/>
        </p:xfrm>
        <a:graphic>
          <a:graphicData uri="http://schemas.openxmlformats.org/drawingml/2006/table">
            <a:tbl>
              <a:tblPr firstRow="1" bandRow="1">
                <a:tableStyleId>{775DCB02-9BB8-47FD-8907-85C794F793BA}</a:tableStyleId>
              </a:tblPr>
              <a:tblGrid>
                <a:gridCol w="3291039">
                  <a:extLst>
                    <a:ext uri="{9D8B030D-6E8A-4147-A177-3AD203B41FA5}">
                      <a16:colId xmlns:a16="http://schemas.microsoft.com/office/drawing/2014/main" val="4067177499"/>
                    </a:ext>
                  </a:extLst>
                </a:gridCol>
                <a:gridCol w="8900961">
                  <a:extLst>
                    <a:ext uri="{9D8B030D-6E8A-4147-A177-3AD203B41FA5}">
                      <a16:colId xmlns:a16="http://schemas.microsoft.com/office/drawing/2014/main" val="1622537060"/>
                    </a:ext>
                  </a:extLst>
                </a:gridCol>
              </a:tblGrid>
              <a:tr h="811154">
                <a:tc>
                  <a:txBody>
                    <a:bodyPr/>
                    <a:lstStyle/>
                    <a:p>
                      <a:pPr algn="l"/>
                      <a:endParaRPr lang="es-ES" sz="2800" dirty="0"/>
                    </a:p>
                    <a:p>
                      <a:pPr algn="l"/>
                      <a:r>
                        <a:rPr lang="es-ES" sz="2800" dirty="0"/>
                        <a:t>MICRO BUSINESS</a:t>
                      </a:r>
                    </a:p>
                  </a:txBody>
                  <a:tcPr/>
                </a:tc>
                <a:tc>
                  <a:txBody>
                    <a:bodyPr/>
                    <a:lstStyle/>
                    <a:p>
                      <a:pPr algn="l"/>
                      <a:endParaRPr lang="es-ES" sz="2800" dirty="0"/>
                    </a:p>
                    <a:p>
                      <a:pPr marL="457200" indent="-457200" algn="l">
                        <a:buFont typeface="Wingdings" panose="05000000000000000000" pitchFamily="2" charset="2"/>
                        <a:buChar char="§"/>
                      </a:pPr>
                      <a:r>
                        <a:rPr lang="es-ES" sz="2800" dirty="0"/>
                        <a:t>Liquid and fixed assets ranging in value </a:t>
                      </a:r>
                    </a:p>
                    <a:p>
                      <a:pPr marL="0" indent="0" algn="l">
                        <a:buFont typeface="Wingdings" panose="05000000000000000000" pitchFamily="2" charset="2"/>
                        <a:buNone/>
                      </a:pPr>
                      <a:r>
                        <a:rPr lang="es-ES" sz="2800" dirty="0"/>
                        <a:t>     from several hundreds to several thousands USD.</a:t>
                      </a:r>
                    </a:p>
                    <a:p>
                      <a:pPr marL="457200" indent="-457200" algn="l">
                        <a:buFont typeface="Wingdings" panose="05000000000000000000" pitchFamily="2" charset="2"/>
                        <a:buChar char="§"/>
                      </a:pPr>
                      <a:r>
                        <a:rPr lang="es-ES" sz="2800" dirty="0"/>
                        <a:t>1 – 10 employees</a:t>
                      </a:r>
                    </a:p>
                    <a:p>
                      <a:pPr marL="457200" indent="-457200" algn="l">
                        <a:buFont typeface="Wingdings" panose="05000000000000000000" pitchFamily="2" charset="2"/>
                        <a:buChar char="§"/>
                      </a:pPr>
                      <a:r>
                        <a:rPr lang="es-ES" sz="2800" dirty="0"/>
                        <a:t>Often with fixed location and hours</a:t>
                      </a:r>
                    </a:p>
                    <a:p>
                      <a:pPr marL="457200" indent="-457200" algn="l">
                        <a:buFont typeface="Wingdings" panose="05000000000000000000" pitchFamily="2" charset="2"/>
                        <a:buChar char="§"/>
                      </a:pPr>
                      <a:r>
                        <a:rPr lang="es-ES" sz="2800" dirty="0"/>
                        <a:t>Self-employment</a:t>
                      </a:r>
                    </a:p>
                    <a:p>
                      <a:pPr algn="l"/>
                      <a:endParaRPr lang="es-ES" sz="2800" dirty="0"/>
                    </a:p>
                  </a:txBody>
                  <a:tcPr/>
                </a:tc>
                <a:extLst>
                  <a:ext uri="{0D108BD9-81ED-4DB2-BD59-A6C34878D82A}">
                    <a16:rowId xmlns:a16="http://schemas.microsoft.com/office/drawing/2014/main" val="3921457737"/>
                  </a:ext>
                </a:extLst>
              </a:tr>
              <a:tr h="370840">
                <a:tc>
                  <a:txBody>
                    <a:bodyPr/>
                    <a:lstStyle/>
                    <a:p>
                      <a:pPr algn="l"/>
                      <a:endParaRPr lang="es-ES" sz="2800" b="1" dirty="0">
                        <a:solidFill>
                          <a:schemeClr val="bg1"/>
                        </a:solidFill>
                      </a:endParaRPr>
                    </a:p>
                    <a:p>
                      <a:pPr algn="l"/>
                      <a:r>
                        <a:rPr lang="es-ES" sz="2800" b="1" dirty="0">
                          <a:solidFill>
                            <a:schemeClr val="bg1"/>
                          </a:solidFill>
                        </a:rPr>
                        <a:t>INCOME GENERATING ACTIVITY</a:t>
                      </a:r>
                    </a:p>
                  </a:txBody>
                  <a:tcPr/>
                </a:tc>
                <a:tc>
                  <a:txBody>
                    <a:bodyPr/>
                    <a:lstStyle/>
                    <a:p>
                      <a:pPr algn="l"/>
                      <a:endParaRPr lang="es-ES" sz="2800" b="1" dirty="0">
                        <a:solidFill>
                          <a:schemeClr val="bg1"/>
                        </a:solidFill>
                      </a:endParaRPr>
                    </a:p>
                    <a:p>
                      <a:pPr marL="457200" indent="-457200" algn="l">
                        <a:buFont typeface="Arial" panose="020B0604020202020204" pitchFamily="34" charset="0"/>
                        <a:buChar char="•"/>
                      </a:pPr>
                      <a:r>
                        <a:rPr lang="es-ES" sz="2800" b="1" dirty="0">
                          <a:solidFill>
                            <a:schemeClr val="bg1"/>
                          </a:solidFill>
                        </a:rPr>
                        <a:t>Little or no fixed assets, total asets ranging in value from 30 to 1,000 USD.</a:t>
                      </a:r>
                    </a:p>
                    <a:p>
                      <a:pPr marL="457200" indent="-457200" algn="l">
                        <a:buFont typeface="Arial" panose="020B0604020202020204" pitchFamily="34" charset="0"/>
                        <a:buChar char="•"/>
                      </a:pPr>
                      <a:r>
                        <a:rPr lang="es-ES" sz="2800" b="1" dirty="0">
                          <a:solidFill>
                            <a:schemeClr val="bg1"/>
                          </a:solidFill>
                        </a:rPr>
                        <a:t>Work may be part-time or sporadic</a:t>
                      </a:r>
                    </a:p>
                    <a:p>
                      <a:pPr marL="457200" indent="-457200" algn="l">
                        <a:buFont typeface="Arial" panose="020B0604020202020204" pitchFamily="34" charset="0"/>
                        <a:buChar char="•"/>
                      </a:pPr>
                      <a:r>
                        <a:rPr lang="es-ES" sz="2800" b="1" dirty="0">
                          <a:solidFill>
                            <a:schemeClr val="bg1"/>
                          </a:solidFill>
                        </a:rPr>
                        <a:t>Self-employment</a:t>
                      </a:r>
                    </a:p>
                    <a:p>
                      <a:pPr algn="l"/>
                      <a:endParaRPr lang="es-ES" sz="2800" b="1" dirty="0">
                        <a:solidFill>
                          <a:schemeClr val="bg1"/>
                        </a:solidFill>
                      </a:endParaRPr>
                    </a:p>
                  </a:txBody>
                  <a:tcPr/>
                </a:tc>
                <a:extLst>
                  <a:ext uri="{0D108BD9-81ED-4DB2-BD59-A6C34878D82A}">
                    <a16:rowId xmlns:a16="http://schemas.microsoft.com/office/drawing/2014/main" val="3142830522"/>
                  </a:ext>
                </a:extLst>
              </a:tr>
            </a:tbl>
          </a:graphicData>
        </a:graphic>
      </p:graphicFrame>
    </p:spTree>
    <p:extLst>
      <p:ext uri="{BB962C8B-B14F-4D97-AF65-F5344CB8AC3E}">
        <p14:creationId xmlns:p14="http://schemas.microsoft.com/office/powerpoint/2010/main" val="424480475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a:solidFill>
                  <a:schemeClr val="accent3"/>
                </a:solidFill>
                <a:latin typeface="Montserrat Bold"/>
                <a:sym typeface="Montserrat Bold"/>
              </a:rPr>
              <a:t>Work methodology | </a:t>
            </a:r>
            <a:r>
              <a:rPr lang="es-ES" sz="3200" dirty="0">
                <a:solidFill>
                  <a:srgbClr val="002060"/>
                </a:solidFill>
                <a:latin typeface="Montserrat Bold"/>
                <a:sym typeface="Montserrat Bold"/>
              </a:rPr>
              <a:t>Micro business initiatives</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4AEB7D9E-13A4-4769-B634-27F067395116}"/>
              </a:ext>
            </a:extLst>
          </p:cNvPr>
          <p:cNvSpPr txBox="1">
            <a:spLocks/>
          </p:cNvSpPr>
          <p:nvPr/>
        </p:nvSpPr>
        <p:spPr>
          <a:xfrm>
            <a:off x="295094" y="1411204"/>
            <a:ext cx="11495853" cy="6697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FEASIBILITY OF A MICRO BUSINESS SUPPORT PROGRAMME</a:t>
            </a:r>
            <a:endPar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CuadroTexto 3">
            <a:extLst>
              <a:ext uri="{FF2B5EF4-FFF2-40B4-BE49-F238E27FC236}">
                <a16:creationId xmlns:a16="http://schemas.microsoft.com/office/drawing/2014/main" id="{CE0F5A98-A08D-4E14-ABE7-20309D10F355}"/>
              </a:ext>
            </a:extLst>
          </p:cNvPr>
          <p:cNvSpPr txBox="1"/>
          <p:nvPr/>
        </p:nvSpPr>
        <p:spPr>
          <a:xfrm>
            <a:off x="1689331" y="2484369"/>
            <a:ext cx="11320088" cy="69865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457200" marR="0" indent="-457200" algn="l" defTabSz="914400" rtl="0" fontAlgn="auto" latinLnBrk="0" hangingPunct="0">
              <a:lnSpc>
                <a:spcPct val="200000"/>
              </a:lnSpc>
              <a:spcBef>
                <a:spcPts val="0"/>
              </a:spcBef>
              <a:spcAft>
                <a:spcPts val="0"/>
              </a:spcAft>
              <a:buClr>
                <a:srgbClr val="C00000"/>
              </a:buClr>
              <a:buSzTx/>
              <a:buFont typeface="Wingdings" panose="05000000000000000000" pitchFamily="2" charset="2"/>
              <a:buChar char="§"/>
              <a:tabLst/>
            </a:pPr>
            <a:r>
              <a:rPr kumimoji="0" lang="es-ES" sz="2800" b="0" i="0" u="none" strike="noStrike" cap="none" spc="0" normalizeH="0" baseline="0" dirty="0">
                <a:ln>
                  <a:noFill/>
                </a:ln>
                <a:solidFill>
                  <a:srgbClr val="000000"/>
                </a:solidFill>
                <a:effectLst/>
                <a:uFillTx/>
                <a:latin typeface="OpenSans"/>
                <a:sym typeface="Calibri"/>
              </a:rPr>
              <a:t>Functioning markets</a:t>
            </a:r>
          </a:p>
          <a:p>
            <a:pPr marL="457200" marR="0" indent="-457200" algn="l" defTabSz="914400" rtl="0" fontAlgn="auto" latinLnBrk="0" hangingPunct="0">
              <a:lnSpc>
                <a:spcPct val="200000"/>
              </a:lnSpc>
              <a:spcBef>
                <a:spcPts val="0"/>
              </a:spcBef>
              <a:spcAft>
                <a:spcPts val="0"/>
              </a:spcAft>
              <a:buClr>
                <a:srgbClr val="C00000"/>
              </a:buClr>
              <a:buSzTx/>
              <a:buFont typeface="Wingdings" panose="05000000000000000000" pitchFamily="2" charset="2"/>
              <a:buChar char="§"/>
              <a:tabLst/>
            </a:pPr>
            <a:r>
              <a:rPr lang="es-ES" sz="2800" dirty="0">
                <a:latin typeface="OpenSans"/>
              </a:rPr>
              <a:t>Basic needs of target group are covered</a:t>
            </a:r>
          </a:p>
          <a:p>
            <a:pPr marL="457200" marR="0" indent="-457200" algn="l" defTabSz="914400" rtl="0" fontAlgn="auto" latinLnBrk="0" hangingPunct="0">
              <a:lnSpc>
                <a:spcPct val="200000"/>
              </a:lnSpc>
              <a:spcBef>
                <a:spcPts val="0"/>
              </a:spcBef>
              <a:spcAft>
                <a:spcPts val="0"/>
              </a:spcAft>
              <a:buClr>
                <a:srgbClr val="C00000"/>
              </a:buClr>
              <a:buSzTx/>
              <a:buFont typeface="Wingdings" panose="05000000000000000000" pitchFamily="2" charset="2"/>
              <a:buChar char="§"/>
              <a:tabLst/>
            </a:pPr>
            <a:r>
              <a:rPr kumimoji="0" lang="es-ES" sz="2800" b="0" i="0" u="none" strike="noStrike" cap="none" spc="0" normalizeH="0" baseline="0" dirty="0">
                <a:ln>
                  <a:noFill/>
                </a:ln>
                <a:solidFill>
                  <a:srgbClr val="000000"/>
                </a:solidFill>
                <a:effectLst/>
                <a:uFillTx/>
                <a:latin typeface="OpenSans"/>
                <a:sym typeface="Calibri"/>
              </a:rPr>
              <a:t>Alignment with government policies</a:t>
            </a:r>
          </a:p>
          <a:p>
            <a:pPr marL="457200" marR="0" indent="-457200" algn="l" defTabSz="914400" rtl="0" fontAlgn="auto" latinLnBrk="0" hangingPunct="0">
              <a:lnSpc>
                <a:spcPct val="200000"/>
              </a:lnSpc>
              <a:spcBef>
                <a:spcPts val="0"/>
              </a:spcBef>
              <a:spcAft>
                <a:spcPts val="0"/>
              </a:spcAft>
              <a:buClr>
                <a:srgbClr val="C00000"/>
              </a:buClr>
              <a:buSzTx/>
              <a:buFont typeface="Wingdings" panose="05000000000000000000" pitchFamily="2" charset="2"/>
              <a:buChar char="§"/>
              <a:tabLst/>
            </a:pPr>
            <a:r>
              <a:rPr lang="es-ES" sz="2800" dirty="0">
                <a:latin typeface="OpenSans"/>
              </a:rPr>
              <a:t>Beneficiaries’ preferences</a:t>
            </a:r>
          </a:p>
          <a:p>
            <a:pPr marL="457200" marR="0" indent="-457200" algn="l" defTabSz="914400" rtl="0" fontAlgn="auto" latinLnBrk="0" hangingPunct="0">
              <a:lnSpc>
                <a:spcPct val="200000"/>
              </a:lnSpc>
              <a:spcBef>
                <a:spcPts val="0"/>
              </a:spcBef>
              <a:spcAft>
                <a:spcPts val="0"/>
              </a:spcAft>
              <a:buClr>
                <a:srgbClr val="C00000"/>
              </a:buClr>
              <a:buSzTx/>
              <a:buFont typeface="Wingdings" panose="05000000000000000000" pitchFamily="2" charset="2"/>
              <a:buChar char="§"/>
              <a:tabLst/>
            </a:pPr>
            <a:r>
              <a:rPr kumimoji="0" lang="es-ES" sz="2800" b="0" i="0" u="none" strike="noStrike" cap="none" spc="0" normalizeH="0" baseline="0" dirty="0">
                <a:ln>
                  <a:noFill/>
                </a:ln>
                <a:solidFill>
                  <a:srgbClr val="000000"/>
                </a:solidFill>
                <a:effectLst/>
                <a:uFillTx/>
                <a:latin typeface="OpenSans"/>
                <a:sym typeface="Calibri"/>
              </a:rPr>
              <a:t>Certain level of stability</a:t>
            </a:r>
          </a:p>
          <a:p>
            <a:pPr marL="457200" marR="0" indent="-457200" algn="l" defTabSz="914400" rtl="0" fontAlgn="auto" latinLnBrk="0" hangingPunct="0">
              <a:lnSpc>
                <a:spcPct val="200000"/>
              </a:lnSpc>
              <a:spcBef>
                <a:spcPts val="0"/>
              </a:spcBef>
              <a:spcAft>
                <a:spcPts val="0"/>
              </a:spcAft>
              <a:buClr>
                <a:srgbClr val="C00000"/>
              </a:buClr>
              <a:buSzTx/>
              <a:buFont typeface="Wingdings" panose="05000000000000000000" pitchFamily="2" charset="2"/>
              <a:buChar char="§"/>
              <a:tabLst/>
            </a:pPr>
            <a:r>
              <a:rPr lang="es-ES" sz="2800" dirty="0">
                <a:latin typeface="OpenSans"/>
              </a:rPr>
              <a:t>Duration: re-stablishment/creation + accompaniment/coaching</a:t>
            </a:r>
          </a:p>
          <a:p>
            <a:pPr marL="457200" marR="0" indent="-457200" algn="l" defTabSz="914400" rtl="0" fontAlgn="auto" latinLnBrk="0" hangingPunct="0">
              <a:lnSpc>
                <a:spcPct val="200000"/>
              </a:lnSpc>
              <a:spcBef>
                <a:spcPts val="0"/>
              </a:spcBef>
              <a:spcAft>
                <a:spcPts val="0"/>
              </a:spcAft>
              <a:buClr>
                <a:srgbClr val="C00000"/>
              </a:buClr>
              <a:buSzTx/>
              <a:buFont typeface="Wingdings" panose="05000000000000000000" pitchFamily="2" charset="2"/>
              <a:buChar char="§"/>
              <a:tabLst/>
            </a:pPr>
            <a:r>
              <a:rPr kumimoji="0" lang="es-ES" sz="2800" b="0" i="0" u="none" strike="noStrike" cap="none" spc="0" normalizeH="0" baseline="0" dirty="0">
                <a:ln>
                  <a:noFill/>
                </a:ln>
                <a:solidFill>
                  <a:srgbClr val="000000"/>
                </a:solidFill>
                <a:effectLst/>
                <a:uFillTx/>
                <a:latin typeface="OpenSans"/>
                <a:sym typeface="Calibri"/>
              </a:rPr>
              <a:t>In line with traditional (community) dynamics</a:t>
            </a:r>
          </a:p>
          <a:p>
            <a:pPr marL="457200" marR="0" indent="-457200" algn="l" defTabSz="914400" rtl="0" fontAlgn="auto" latinLnBrk="0" hangingPunct="0">
              <a:lnSpc>
                <a:spcPct val="200000"/>
              </a:lnSpc>
              <a:spcBef>
                <a:spcPts val="0"/>
              </a:spcBef>
              <a:spcAft>
                <a:spcPts val="0"/>
              </a:spcAft>
              <a:buClr>
                <a:srgbClr val="C00000"/>
              </a:buClr>
              <a:buSzTx/>
              <a:buFont typeface="Wingdings" panose="05000000000000000000" pitchFamily="2" charset="2"/>
              <a:buChar char="§"/>
              <a:tabLst/>
            </a:pPr>
            <a:r>
              <a:rPr lang="es-ES" sz="2800" dirty="0">
                <a:latin typeface="OpenSans"/>
              </a:rPr>
              <a:t>National Society and its partner’s capacity to implement the programme</a:t>
            </a:r>
            <a:endParaRPr kumimoji="0" lang="es-ES" sz="2800" b="0" i="0" u="none" strike="noStrike" cap="none" spc="0" normalizeH="0" baseline="0" dirty="0">
              <a:ln>
                <a:noFill/>
              </a:ln>
              <a:solidFill>
                <a:srgbClr val="000000"/>
              </a:solidFill>
              <a:effectLst/>
              <a:uFillTx/>
              <a:latin typeface="OpenSans"/>
              <a:sym typeface="Calibri"/>
            </a:endParaRPr>
          </a:p>
        </p:txBody>
      </p:sp>
      <p:sp>
        <p:nvSpPr>
          <p:cNvPr id="5" name="Rectángulo 4">
            <a:extLst>
              <a:ext uri="{FF2B5EF4-FFF2-40B4-BE49-F238E27FC236}">
                <a16:creationId xmlns:a16="http://schemas.microsoft.com/office/drawing/2014/main" id="{27C5821C-7283-4BDD-A4FD-71F4B3D740E4}"/>
              </a:ext>
            </a:extLst>
          </p:cNvPr>
          <p:cNvSpPr/>
          <p:nvPr/>
        </p:nvSpPr>
        <p:spPr>
          <a:xfrm>
            <a:off x="14131638" y="3804672"/>
            <a:ext cx="3463636" cy="2677656"/>
          </a:xfrm>
          <a:prstGeom prst="rect">
            <a:avLst/>
          </a:prstGeom>
        </p:spPr>
        <p:txBody>
          <a:bodyPr wrap="square">
            <a:spAutoFit/>
          </a:bodyPr>
          <a:lstStyle/>
          <a:p>
            <a:r>
              <a:rPr lang="en-US" sz="2800" dirty="0"/>
              <a:t>Micro business support programmes are relevant in the </a:t>
            </a:r>
            <a:r>
              <a:rPr lang="en-US" sz="2800" dirty="0">
                <a:solidFill>
                  <a:srgbClr val="C00000"/>
                </a:solidFill>
              </a:rPr>
              <a:t>early recovery</a:t>
            </a:r>
            <a:r>
              <a:rPr lang="en-US" sz="2800" dirty="0"/>
              <a:t>, </a:t>
            </a:r>
            <a:r>
              <a:rPr lang="en-US" sz="2800" dirty="0">
                <a:solidFill>
                  <a:srgbClr val="C00000"/>
                </a:solidFill>
              </a:rPr>
              <a:t>recovery</a:t>
            </a:r>
            <a:r>
              <a:rPr lang="en-US" sz="2800" dirty="0"/>
              <a:t> and </a:t>
            </a:r>
            <a:r>
              <a:rPr lang="en-US" sz="2800" dirty="0">
                <a:solidFill>
                  <a:srgbClr val="C00000"/>
                </a:solidFill>
              </a:rPr>
              <a:t>development</a:t>
            </a:r>
            <a:r>
              <a:rPr lang="en-US" sz="2800" dirty="0"/>
              <a:t> phases</a:t>
            </a:r>
            <a:endParaRPr lang="es-ES" sz="2800" dirty="0"/>
          </a:p>
        </p:txBody>
      </p:sp>
    </p:spTree>
    <p:extLst>
      <p:ext uri="{BB962C8B-B14F-4D97-AF65-F5344CB8AC3E}">
        <p14:creationId xmlns:p14="http://schemas.microsoft.com/office/powerpoint/2010/main" val="77702483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TextBox 2"/>
          <p:cNvSpPr txBox="1">
            <a:spLocks noGrp="1"/>
          </p:cNvSpPr>
          <p:nvPr>
            <p:ph type="body" idx="22"/>
          </p:nvPr>
        </p:nvSpPr>
        <p:spPr>
          <a:xfrm>
            <a:off x="478586" y="4408999"/>
            <a:ext cx="5412763" cy="1323439"/>
          </a:xfrm>
          <a:prstGeom prst="rect">
            <a:avLst/>
          </a:prstGeom>
        </p:spPr>
        <p:txBody>
          <a:bodyPr/>
          <a:lstStyle/>
          <a:p>
            <a:pPr>
              <a:lnSpc>
                <a:spcPct val="100000"/>
              </a:lnSpc>
            </a:pPr>
            <a:r>
              <a:rPr lang="en-US" dirty="0">
                <a:solidFill>
                  <a:schemeClr val="accent3"/>
                </a:solidFill>
              </a:rPr>
              <a:t>IDPS </a:t>
            </a:r>
            <a:br>
              <a:rPr lang="en-US" dirty="0">
                <a:solidFill>
                  <a:schemeClr val="accent3"/>
                </a:solidFill>
              </a:rPr>
            </a:br>
            <a:r>
              <a:rPr lang="en-US" sz="2400" b="1" dirty="0"/>
              <a:t>vulnerable groups</a:t>
            </a:r>
          </a:p>
          <a:p>
            <a:pPr>
              <a:lnSpc>
                <a:spcPct val="100000"/>
              </a:lnSpc>
            </a:pPr>
            <a:r>
              <a:rPr lang="en-US" sz="2400" b="1" dirty="0">
                <a:solidFill>
                  <a:schemeClr val="bg1">
                    <a:lumMod val="65000"/>
                  </a:schemeClr>
                </a:solidFill>
              </a:rPr>
              <a:t>Target: 80%</a:t>
            </a:r>
            <a:endParaRPr sz="2400" dirty="0">
              <a:solidFill>
                <a:schemeClr val="bg1">
                  <a:lumMod val="65000"/>
                </a:schemeClr>
              </a:solidFill>
            </a:endParaRPr>
          </a:p>
        </p:txBody>
      </p:sp>
      <p:sp>
        <p:nvSpPr>
          <p:cNvPr id="27" name="TextBox 2">
            <a:extLst>
              <a:ext uri="{FF2B5EF4-FFF2-40B4-BE49-F238E27FC236}">
                <a16:creationId xmlns:a16="http://schemas.microsoft.com/office/drawing/2014/main" id="{878BB7DF-9686-45C4-8DB6-8D0E2920070C}"/>
              </a:ext>
            </a:extLst>
          </p:cNvPr>
          <p:cNvSpPr txBox="1">
            <a:spLocks/>
          </p:cNvSpPr>
          <p:nvPr/>
        </p:nvSpPr>
        <p:spPr>
          <a:xfrm>
            <a:off x="478585" y="8761557"/>
            <a:ext cx="5151505" cy="12275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3200" b="0" i="0" u="none" strike="noStrike" cap="none" spc="0" baseline="0">
                <a:solidFill>
                  <a:schemeClr val="accent2">
                    <a:lumOff val="9019"/>
                  </a:schemeClr>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r>
              <a:rPr lang="en-US" dirty="0">
                <a:solidFill>
                  <a:schemeClr val="accent3"/>
                </a:solidFill>
              </a:rPr>
              <a:t>Persons with disabilities </a:t>
            </a:r>
          </a:p>
          <a:p>
            <a:pPr hangingPunct="1"/>
            <a:r>
              <a:rPr lang="en-US" sz="2800" b="1" dirty="0"/>
              <a:t>as a result of war</a:t>
            </a:r>
            <a:endParaRPr lang="en-US" sz="2800" dirty="0"/>
          </a:p>
        </p:txBody>
      </p:sp>
      <p:sp>
        <p:nvSpPr>
          <p:cNvPr id="15" name="TextBox 2">
            <a:extLst>
              <a:ext uri="{FF2B5EF4-FFF2-40B4-BE49-F238E27FC236}">
                <a16:creationId xmlns:a16="http://schemas.microsoft.com/office/drawing/2014/main" id="{6C6AF864-016D-4A64-8928-49630A573582}"/>
              </a:ext>
            </a:extLst>
          </p:cNvPr>
          <p:cNvSpPr txBox="1">
            <a:spLocks/>
          </p:cNvSpPr>
          <p:nvPr/>
        </p:nvSpPr>
        <p:spPr>
          <a:xfrm>
            <a:off x="478585" y="6339057"/>
            <a:ext cx="5412763" cy="18158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marL="0" marR="0" indent="0" algn="l" defTabSz="914400" rtl="0" latinLnBrk="0">
              <a:lnSpc>
                <a:spcPct val="80000"/>
              </a:lnSpc>
              <a:spcBef>
                <a:spcPts val="0"/>
              </a:spcBef>
              <a:spcAft>
                <a:spcPts val="0"/>
              </a:spcAft>
              <a:buClrTx/>
              <a:buSzTx/>
              <a:buFontTx/>
              <a:buNone/>
              <a:tabLst/>
              <a:defRPr sz="3200" b="0" i="0" u="none" strike="noStrike" cap="none" spc="0" baseline="0">
                <a:solidFill>
                  <a:schemeClr val="accent2">
                    <a:lumOff val="9019"/>
                  </a:schemeClr>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00000"/>
              </a:lnSpc>
            </a:pPr>
            <a:r>
              <a:rPr lang="en-US" dirty="0">
                <a:solidFill>
                  <a:schemeClr val="accent3"/>
                </a:solidFill>
              </a:rPr>
              <a:t>Non-displaced and returnees</a:t>
            </a:r>
          </a:p>
          <a:p>
            <a:pPr hangingPunct="1">
              <a:lnSpc>
                <a:spcPct val="100000"/>
              </a:lnSpc>
            </a:pPr>
            <a:r>
              <a:rPr lang="en-US" sz="2400" b="1" dirty="0"/>
              <a:t>vulnerable groups</a:t>
            </a:r>
          </a:p>
          <a:p>
            <a:pPr hangingPunct="1">
              <a:lnSpc>
                <a:spcPct val="100000"/>
              </a:lnSpc>
            </a:pPr>
            <a:r>
              <a:rPr lang="en-US" sz="2400" b="1" dirty="0">
                <a:solidFill>
                  <a:schemeClr val="bg1">
                    <a:lumMod val="65000"/>
                  </a:schemeClr>
                </a:solidFill>
              </a:rPr>
              <a:t>Target: 20%</a:t>
            </a:r>
            <a:endParaRPr lang="en-US" sz="2400" dirty="0">
              <a:solidFill>
                <a:schemeClr val="bg1">
                  <a:lumMod val="65000"/>
                </a:schemeClr>
              </a:solidFill>
            </a:endParaRPr>
          </a:p>
        </p:txBody>
      </p:sp>
      <p:sp>
        <p:nvSpPr>
          <p:cNvPr id="17" name="TextBox 2">
            <a:extLst>
              <a:ext uri="{FF2B5EF4-FFF2-40B4-BE49-F238E27FC236}">
                <a16:creationId xmlns:a16="http://schemas.microsoft.com/office/drawing/2014/main" id="{60624682-7352-45C6-8CCB-9C91168EC5D4}"/>
              </a:ext>
            </a:extLst>
          </p:cNvPr>
          <p:cNvSpPr txBox="1">
            <a:spLocks/>
          </p:cNvSpPr>
          <p:nvPr/>
        </p:nvSpPr>
        <p:spPr>
          <a:xfrm>
            <a:off x="12440864" y="4310502"/>
            <a:ext cx="5895715" cy="60939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3200" b="0" i="0" u="none" strike="noStrike" cap="none" spc="0" baseline="0">
                <a:solidFill>
                  <a:schemeClr val="accent2">
                    <a:lumOff val="9019"/>
                  </a:schemeClr>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00000"/>
              </a:lnSpc>
            </a:pPr>
            <a:r>
              <a:rPr lang="en-US" sz="2800" dirty="0">
                <a:solidFill>
                  <a:schemeClr val="accent3"/>
                </a:solidFill>
              </a:rPr>
              <a:t>Single-headed households </a:t>
            </a:r>
            <a:r>
              <a:rPr lang="en-US" sz="2800" b="1" dirty="0"/>
              <a:t>with dependants </a:t>
            </a:r>
          </a:p>
          <a:p>
            <a:pPr hangingPunct="1">
              <a:lnSpc>
                <a:spcPct val="100000"/>
              </a:lnSpc>
            </a:pPr>
            <a:endParaRPr lang="en-US" sz="2800" b="1" dirty="0"/>
          </a:p>
          <a:p>
            <a:pPr hangingPunct="1">
              <a:lnSpc>
                <a:spcPct val="100000"/>
              </a:lnSpc>
            </a:pPr>
            <a:r>
              <a:rPr lang="en-US" sz="2000" dirty="0">
                <a:latin typeface="Montserrat" panose="00000500000000000000" pitchFamily="2" charset="0"/>
              </a:rPr>
              <a:t>       headed by:</a:t>
            </a:r>
          </a:p>
          <a:p>
            <a:pPr hangingPunct="1">
              <a:lnSpc>
                <a:spcPct val="100000"/>
              </a:lnSpc>
            </a:pPr>
            <a:endParaRPr lang="en-US" sz="1400" b="1" dirty="0">
              <a:solidFill>
                <a:schemeClr val="accent3"/>
              </a:solidFill>
            </a:endParaRPr>
          </a:p>
          <a:p>
            <a:pPr marL="1428750" lvl="1" indent="-342900" hangingPunct="1">
              <a:lnSpc>
                <a:spcPct val="100000"/>
              </a:lnSpc>
              <a:spcBef>
                <a:spcPts val="600"/>
              </a:spcBef>
              <a:buFont typeface="Wingdings" panose="05000000000000000000" pitchFamily="2" charset="2"/>
              <a:buChar char="§"/>
            </a:pPr>
            <a:r>
              <a:rPr lang="en-US" sz="2400" dirty="0">
                <a:solidFill>
                  <a:schemeClr val="bg1"/>
                </a:solidFill>
                <a:latin typeface="Montserrat" panose="00000500000000000000" pitchFamily="2" charset="0"/>
              </a:rPr>
              <a:t>women </a:t>
            </a:r>
          </a:p>
          <a:p>
            <a:pPr marL="1428750" lvl="1" indent="-342900" hangingPunct="1">
              <a:lnSpc>
                <a:spcPct val="100000"/>
              </a:lnSpc>
              <a:spcBef>
                <a:spcPts val="600"/>
              </a:spcBef>
              <a:buFont typeface="Wingdings" panose="05000000000000000000" pitchFamily="2" charset="2"/>
              <a:buChar char="§"/>
            </a:pPr>
            <a:r>
              <a:rPr lang="en-US" sz="2400" dirty="0">
                <a:solidFill>
                  <a:schemeClr val="bg1"/>
                </a:solidFill>
                <a:latin typeface="Montserrat" panose="00000500000000000000" pitchFamily="2" charset="0"/>
              </a:rPr>
              <a:t>elder </a:t>
            </a:r>
          </a:p>
          <a:p>
            <a:pPr marL="1428750" lvl="1" indent="-342900" hangingPunct="1">
              <a:lnSpc>
                <a:spcPct val="100000"/>
              </a:lnSpc>
              <a:spcBef>
                <a:spcPts val="600"/>
              </a:spcBef>
              <a:buFont typeface="Wingdings" panose="05000000000000000000" pitchFamily="2" charset="2"/>
              <a:buChar char="§"/>
            </a:pPr>
            <a:r>
              <a:rPr lang="en-US" sz="2400" dirty="0">
                <a:solidFill>
                  <a:schemeClr val="bg1"/>
                </a:solidFill>
                <a:latin typeface="Montserrat" panose="00000500000000000000" pitchFamily="2" charset="0"/>
              </a:rPr>
              <a:t>young </a:t>
            </a:r>
          </a:p>
          <a:p>
            <a:pPr hangingPunct="1">
              <a:lnSpc>
                <a:spcPct val="100000"/>
              </a:lnSpc>
            </a:pPr>
            <a:endParaRPr lang="en-US" sz="2800" b="1" dirty="0">
              <a:solidFill>
                <a:schemeClr val="accent3"/>
              </a:solidFill>
            </a:endParaRPr>
          </a:p>
          <a:p>
            <a:pPr hangingPunct="1">
              <a:lnSpc>
                <a:spcPct val="100000"/>
              </a:lnSpc>
            </a:pPr>
            <a:r>
              <a:rPr lang="en-US" sz="2000" dirty="0">
                <a:latin typeface="Montserrat" panose="00000500000000000000" pitchFamily="2" charset="0"/>
              </a:rPr>
              <a:t>        household includes:</a:t>
            </a:r>
          </a:p>
          <a:p>
            <a:pPr hangingPunct="1">
              <a:lnSpc>
                <a:spcPct val="100000"/>
              </a:lnSpc>
            </a:pPr>
            <a:endParaRPr lang="en-US" sz="1400" b="1" dirty="0"/>
          </a:p>
          <a:p>
            <a:pPr marL="1428750" lvl="1" indent="-342900" hangingPunct="1">
              <a:lnSpc>
                <a:spcPct val="100000"/>
              </a:lnSpc>
              <a:spcBef>
                <a:spcPts val="600"/>
              </a:spcBef>
              <a:buFont typeface="Wingdings" panose="05000000000000000000" pitchFamily="2" charset="2"/>
              <a:buChar char="§"/>
            </a:pPr>
            <a:r>
              <a:rPr lang="en-US" sz="2400" dirty="0">
                <a:solidFill>
                  <a:schemeClr val="bg1"/>
                </a:solidFill>
                <a:latin typeface="Montserrat" panose="00000500000000000000" pitchFamily="2" charset="0"/>
              </a:rPr>
              <a:t>children</a:t>
            </a:r>
          </a:p>
          <a:p>
            <a:pPr marL="1428750" lvl="1" indent="-342900" hangingPunct="1">
              <a:lnSpc>
                <a:spcPct val="100000"/>
              </a:lnSpc>
              <a:spcBef>
                <a:spcPts val="600"/>
              </a:spcBef>
              <a:buFont typeface="Wingdings" panose="05000000000000000000" pitchFamily="2" charset="2"/>
              <a:buChar char="§"/>
            </a:pPr>
            <a:r>
              <a:rPr lang="en-US" sz="2400" dirty="0">
                <a:solidFill>
                  <a:schemeClr val="bg1"/>
                </a:solidFill>
                <a:latin typeface="Montserrat" panose="00000500000000000000" pitchFamily="2" charset="0"/>
              </a:rPr>
              <a:t>member(s) with a chronic ill</a:t>
            </a:r>
          </a:p>
          <a:p>
            <a:pPr marL="1428750" lvl="1" indent="-342900" hangingPunct="1">
              <a:lnSpc>
                <a:spcPct val="100000"/>
              </a:lnSpc>
              <a:spcBef>
                <a:spcPts val="600"/>
              </a:spcBef>
              <a:buFont typeface="Wingdings" panose="05000000000000000000" pitchFamily="2" charset="2"/>
              <a:buChar char="§"/>
            </a:pPr>
            <a:r>
              <a:rPr lang="en-US" sz="2400" dirty="0">
                <a:solidFill>
                  <a:schemeClr val="bg1"/>
                </a:solidFill>
                <a:latin typeface="Montserrat" panose="00000500000000000000" pitchFamily="2" charset="0"/>
              </a:rPr>
              <a:t>person(s) with disability</a:t>
            </a:r>
          </a:p>
          <a:p>
            <a:pPr hangingPunct="1">
              <a:lnSpc>
                <a:spcPct val="100000"/>
              </a:lnSpc>
            </a:pPr>
            <a:endParaRPr lang="en-US" sz="2800" dirty="0">
              <a:solidFill>
                <a:schemeClr val="accent3"/>
              </a:solidFill>
            </a:endParaRPr>
          </a:p>
        </p:txBody>
      </p:sp>
      <p:sp>
        <p:nvSpPr>
          <p:cNvPr id="19" name="TextBox 2">
            <a:extLst>
              <a:ext uri="{FF2B5EF4-FFF2-40B4-BE49-F238E27FC236}">
                <a16:creationId xmlns:a16="http://schemas.microsoft.com/office/drawing/2014/main" id="{48589078-FCA8-4539-8662-1B8279A9A879}"/>
              </a:ext>
            </a:extLst>
          </p:cNvPr>
          <p:cNvSpPr txBox="1">
            <a:spLocks/>
          </p:cNvSpPr>
          <p:nvPr/>
        </p:nvSpPr>
        <p:spPr>
          <a:xfrm>
            <a:off x="12303704" y="3165235"/>
            <a:ext cx="5693899" cy="4891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3200" b="0" i="0" u="none" strike="noStrike" cap="none" spc="0" baseline="0">
                <a:solidFill>
                  <a:schemeClr val="accent2">
                    <a:lumOff val="9019"/>
                  </a:schemeClr>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marR="0" lvl="0" indent="0" defTabSz="914400" rtl="0" eaLnBrk="1" fontAlgn="auto" latinLnBrk="0" hangingPunct="1">
              <a:lnSpc>
                <a:spcPct val="80000"/>
              </a:lnSpc>
              <a:spcBef>
                <a:spcPts val="0"/>
              </a:spcBef>
              <a:spcAft>
                <a:spcPts val="0"/>
              </a:spcAft>
              <a:buClrTx/>
              <a:buSzTx/>
              <a:buFontTx/>
              <a:buNone/>
              <a:tabLst/>
              <a:defRPr/>
            </a:pPr>
            <a:r>
              <a:rPr lang="en-US" dirty="0">
                <a:solidFill>
                  <a:schemeClr val="accent4">
                    <a:lumMod val="40000"/>
                    <a:lumOff val="60000"/>
                  </a:schemeClr>
                </a:solidFill>
              </a:rPr>
              <a:t>2</a:t>
            </a:r>
            <a:r>
              <a:rPr lang="en-US" baseline="30000" dirty="0">
                <a:solidFill>
                  <a:schemeClr val="accent4">
                    <a:lumMod val="40000"/>
                    <a:lumOff val="60000"/>
                  </a:schemeClr>
                </a:solidFill>
              </a:rPr>
              <a:t>nd</a:t>
            </a:r>
            <a:r>
              <a:rPr lang="en-US" dirty="0">
                <a:solidFill>
                  <a:schemeClr val="accent3"/>
                </a:solidFill>
              </a:rPr>
              <a:t> </a:t>
            </a:r>
            <a:r>
              <a:rPr lang="en-US" dirty="0">
                <a:solidFill>
                  <a:srgbClr val="E8E8E8">
                    <a:lumOff val="9019"/>
                  </a:srgbClr>
                </a:solidFill>
              </a:rPr>
              <a:t>v</a:t>
            </a:r>
            <a:r>
              <a:rPr kumimoji="0" lang="en-US" sz="3200" b="0" i="0" u="none" strike="noStrike" kern="0" cap="none" spc="0" normalizeH="0" baseline="0" noProof="0" dirty="0">
                <a:ln>
                  <a:noFill/>
                </a:ln>
                <a:solidFill>
                  <a:srgbClr val="E8E8E8">
                    <a:lumOff val="9019"/>
                  </a:srgbClr>
                </a:solidFill>
                <a:effectLst/>
                <a:uLnTx/>
                <a:uFillTx/>
                <a:latin typeface="Montserrat Bold"/>
                <a:sym typeface="Montserrat Bold"/>
              </a:rPr>
              <a:t>ulnerability criteria</a:t>
            </a:r>
          </a:p>
        </p:txBody>
      </p:sp>
      <p:pic>
        <p:nvPicPr>
          <p:cNvPr id="2" name="Imagen 1">
            <a:extLst>
              <a:ext uri="{FF2B5EF4-FFF2-40B4-BE49-F238E27FC236}">
                <a16:creationId xmlns:a16="http://schemas.microsoft.com/office/drawing/2014/main" id="{84F8258D-E5B4-417F-B938-21915B581518}"/>
              </a:ext>
            </a:extLst>
          </p:cNvPr>
          <p:cNvPicPr>
            <a:picLocks noChangeAspect="1"/>
          </p:cNvPicPr>
          <p:nvPr/>
        </p:nvPicPr>
        <p:blipFill>
          <a:blip r:embed="rId3"/>
          <a:stretch>
            <a:fillRect/>
          </a:stretch>
        </p:blipFill>
        <p:spPr>
          <a:xfrm>
            <a:off x="478585" y="508555"/>
            <a:ext cx="2416354" cy="782344"/>
          </a:xfrm>
          <a:prstGeom prst="rect">
            <a:avLst/>
          </a:prstGeom>
        </p:spPr>
      </p:pic>
      <p:sp>
        <p:nvSpPr>
          <p:cNvPr id="3" name="Flecha: a la derecha 2">
            <a:extLst>
              <a:ext uri="{FF2B5EF4-FFF2-40B4-BE49-F238E27FC236}">
                <a16:creationId xmlns:a16="http://schemas.microsoft.com/office/drawing/2014/main" id="{ECC68065-503F-4DFF-8F9A-06F202BFEA16}"/>
              </a:ext>
            </a:extLst>
          </p:cNvPr>
          <p:cNvSpPr/>
          <p:nvPr/>
        </p:nvSpPr>
        <p:spPr>
          <a:xfrm rot="1262923">
            <a:off x="6974201" y="5022717"/>
            <a:ext cx="4383812" cy="2249068"/>
          </a:xfrm>
          <a:prstGeom prst="rightArrow">
            <a:avLst/>
          </a:prstGeom>
          <a:noFill/>
          <a:ln w="9525" cap="flat" cmpd="sng" algn="ctr">
            <a:solidFill>
              <a:schemeClr val="accent3">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18" name="TextBox 2">
            <a:extLst>
              <a:ext uri="{FF2B5EF4-FFF2-40B4-BE49-F238E27FC236}">
                <a16:creationId xmlns:a16="http://schemas.microsoft.com/office/drawing/2014/main" id="{C336F5BF-02AC-4B9D-B3F0-E2FCCEA2EB33}"/>
              </a:ext>
            </a:extLst>
          </p:cNvPr>
          <p:cNvSpPr txBox="1">
            <a:spLocks/>
          </p:cNvSpPr>
          <p:nvPr/>
        </p:nvSpPr>
        <p:spPr>
          <a:xfrm>
            <a:off x="478585" y="3161463"/>
            <a:ext cx="6567603" cy="4891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3200" b="0" i="0" u="none" strike="noStrike" cap="none" spc="0" baseline="0">
                <a:solidFill>
                  <a:schemeClr val="accent2">
                    <a:lumOff val="9019"/>
                  </a:schemeClr>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marR="0" lvl="0" indent="0" defTabSz="914400" rtl="0" eaLnBrk="1" fontAlgn="auto" latinLnBrk="0" hangingPunct="1">
              <a:lnSpc>
                <a:spcPct val="80000"/>
              </a:lnSpc>
              <a:spcBef>
                <a:spcPts val="0"/>
              </a:spcBef>
              <a:spcAft>
                <a:spcPts val="0"/>
              </a:spcAft>
              <a:buClrTx/>
              <a:buSzTx/>
              <a:buFontTx/>
              <a:buNone/>
              <a:tabLst/>
              <a:defRPr/>
            </a:pPr>
            <a:r>
              <a:rPr lang="en-US" dirty="0">
                <a:solidFill>
                  <a:schemeClr val="accent4">
                    <a:lumMod val="40000"/>
                    <a:lumOff val="60000"/>
                  </a:schemeClr>
                </a:solidFill>
              </a:rPr>
              <a:t>1</a:t>
            </a:r>
            <a:r>
              <a:rPr lang="en-US" baseline="30000" dirty="0">
                <a:solidFill>
                  <a:schemeClr val="accent4">
                    <a:lumMod val="40000"/>
                    <a:lumOff val="60000"/>
                  </a:schemeClr>
                </a:solidFill>
              </a:rPr>
              <a:t>st</a:t>
            </a:r>
            <a:r>
              <a:rPr lang="en-US" dirty="0">
                <a:solidFill>
                  <a:schemeClr val="accent3"/>
                </a:solidFill>
              </a:rPr>
              <a:t> </a:t>
            </a:r>
            <a:r>
              <a:rPr lang="en-US" dirty="0">
                <a:solidFill>
                  <a:srgbClr val="E8E8E8">
                    <a:lumOff val="9019"/>
                  </a:srgbClr>
                </a:solidFill>
              </a:rPr>
              <a:t>v</a:t>
            </a:r>
            <a:r>
              <a:rPr kumimoji="0" lang="en-US" sz="3200" b="0" i="0" u="none" strike="noStrike" kern="0" cap="none" spc="0" normalizeH="0" baseline="0" noProof="0" dirty="0">
                <a:ln>
                  <a:noFill/>
                </a:ln>
                <a:solidFill>
                  <a:srgbClr val="E8E8E8">
                    <a:lumOff val="9019"/>
                  </a:srgbClr>
                </a:solidFill>
                <a:effectLst/>
                <a:uLnTx/>
                <a:uFillTx/>
                <a:latin typeface="Montserrat Bold"/>
                <a:sym typeface="Montserrat Bold"/>
              </a:rPr>
              <a:t>ulnerability criteria</a:t>
            </a:r>
          </a:p>
        </p:txBody>
      </p:sp>
      <p:sp>
        <p:nvSpPr>
          <p:cNvPr id="12" name="TextBox 2">
            <a:extLst>
              <a:ext uri="{FF2B5EF4-FFF2-40B4-BE49-F238E27FC236}">
                <a16:creationId xmlns:a16="http://schemas.microsoft.com/office/drawing/2014/main" id="{BD390FEA-3E7E-4222-90C2-89FB81EF51A4}"/>
              </a:ext>
            </a:extLst>
          </p:cNvPr>
          <p:cNvSpPr txBox="1">
            <a:spLocks/>
          </p:cNvSpPr>
          <p:nvPr/>
        </p:nvSpPr>
        <p:spPr>
          <a:xfrm>
            <a:off x="-4859384" y="1011843"/>
            <a:ext cx="9718767"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r" hangingPunct="1"/>
            <a:r>
              <a:rPr lang="es-ES" sz="4800" dirty="0">
                <a:solidFill>
                  <a:schemeClr val="accent3"/>
                </a:solidFill>
                <a:latin typeface="Montserrat Bold"/>
                <a:sym typeface="Montserrat Bold"/>
              </a:rPr>
              <a:t>Target groups</a:t>
            </a:r>
          </a:p>
        </p:txBody>
      </p:sp>
      <p:sp>
        <p:nvSpPr>
          <p:cNvPr id="13" name="TextBox 2">
            <a:extLst>
              <a:ext uri="{FF2B5EF4-FFF2-40B4-BE49-F238E27FC236}">
                <a16:creationId xmlns:a16="http://schemas.microsoft.com/office/drawing/2014/main" id="{65935076-E921-4BF7-8D0D-B5A286211204}"/>
              </a:ext>
            </a:extLst>
          </p:cNvPr>
          <p:cNvSpPr txBox="1">
            <a:spLocks/>
          </p:cNvSpPr>
          <p:nvPr/>
        </p:nvSpPr>
        <p:spPr>
          <a:xfrm>
            <a:off x="228599" y="279253"/>
            <a:ext cx="12602498"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a:solidFill>
                  <a:schemeClr val="bg1"/>
                </a:solidFill>
                <a:latin typeface="Montserrat Bold"/>
                <a:sym typeface="Montserrat Bold"/>
              </a:rPr>
              <a:t>URCS Livelihoods Plan 2023-2025</a:t>
            </a:r>
          </a:p>
        </p:txBody>
      </p:sp>
      <p:sp>
        <p:nvSpPr>
          <p:cNvPr id="4" name="Rectángulo 3">
            <a:extLst>
              <a:ext uri="{FF2B5EF4-FFF2-40B4-BE49-F238E27FC236}">
                <a16:creationId xmlns:a16="http://schemas.microsoft.com/office/drawing/2014/main" id="{E56AA1B1-7646-4EDA-88C7-15A287CFAA7B}"/>
              </a:ext>
            </a:extLst>
          </p:cNvPr>
          <p:cNvSpPr/>
          <p:nvPr/>
        </p:nvSpPr>
        <p:spPr>
          <a:xfrm>
            <a:off x="6272383" y="7951368"/>
            <a:ext cx="5787448" cy="1384995"/>
          </a:xfrm>
          <a:prstGeom prst="rect">
            <a:avLst/>
          </a:prstGeom>
        </p:spPr>
        <p:txBody>
          <a:bodyPr wrap="square">
            <a:spAutoFit/>
          </a:bodyPr>
          <a:lstStyle/>
          <a:p>
            <a:pPr marL="457200" indent="-457200">
              <a:buFont typeface="Wingdings" panose="05000000000000000000" pitchFamily="2" charset="2"/>
              <a:buChar char="q"/>
            </a:pPr>
            <a:r>
              <a:rPr lang="en-US" sz="2800" b="1" dirty="0">
                <a:solidFill>
                  <a:srgbClr val="FFC000"/>
                </a:solidFill>
                <a:latin typeface="OpenSans"/>
              </a:rPr>
              <a:t>socio-economic vulnerability</a:t>
            </a:r>
          </a:p>
          <a:p>
            <a:pPr marL="457200" indent="-457200">
              <a:buFont typeface="Wingdings" panose="05000000000000000000" pitchFamily="2" charset="2"/>
              <a:buChar char="q"/>
            </a:pPr>
            <a:r>
              <a:rPr lang="en-US" sz="2800" b="1" dirty="0">
                <a:solidFill>
                  <a:srgbClr val="FFC000"/>
                </a:solidFill>
                <a:latin typeface="OpenSans"/>
              </a:rPr>
              <a:t>impact of crisis </a:t>
            </a:r>
            <a:r>
              <a:rPr lang="en-US" sz="2800" dirty="0">
                <a:solidFill>
                  <a:srgbClr val="FFC000"/>
                </a:solidFill>
                <a:latin typeface="OpenSans"/>
              </a:rPr>
              <a:t>on their livelihoods </a:t>
            </a:r>
          </a:p>
          <a:p>
            <a:pPr marL="457200" indent="-457200">
              <a:buFont typeface="Wingdings" panose="05000000000000000000" pitchFamily="2" charset="2"/>
              <a:buChar char="q"/>
            </a:pPr>
            <a:r>
              <a:rPr lang="en-US" sz="2800" b="1" dirty="0">
                <a:solidFill>
                  <a:srgbClr val="FFC000"/>
                </a:solidFill>
                <a:latin typeface="OpenSans"/>
              </a:rPr>
              <a:t>capacity</a:t>
            </a:r>
            <a:endParaRPr lang="es-ES" sz="2800" dirty="0">
              <a:solidFill>
                <a:srgbClr val="FFC000"/>
              </a:solidFill>
              <a:latin typeface="OpenSans"/>
            </a:endParaRPr>
          </a:p>
        </p:txBody>
      </p:sp>
    </p:spTree>
    <p:extLst>
      <p:ext uri="{BB962C8B-B14F-4D97-AF65-F5344CB8AC3E}">
        <p14:creationId xmlns:p14="http://schemas.microsoft.com/office/powerpoint/2010/main" val="94112310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a:solidFill>
                  <a:schemeClr val="accent3"/>
                </a:solidFill>
                <a:latin typeface="Montserrat Bold"/>
                <a:sym typeface="Montserrat Bold"/>
              </a:rPr>
              <a:t>Work methodology | </a:t>
            </a:r>
            <a:r>
              <a:rPr lang="es-ES" sz="3200" dirty="0">
                <a:solidFill>
                  <a:srgbClr val="002060"/>
                </a:solidFill>
                <a:latin typeface="Montserrat Bold"/>
                <a:sym typeface="Montserrat Bold"/>
              </a:rPr>
              <a:t>Micro business initiatives</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4AEB7D9E-13A4-4769-B634-27F067395116}"/>
              </a:ext>
            </a:extLst>
          </p:cNvPr>
          <p:cNvSpPr txBox="1">
            <a:spLocks/>
          </p:cNvSpPr>
          <p:nvPr/>
        </p:nvSpPr>
        <p:spPr>
          <a:xfrm>
            <a:off x="295094" y="1411204"/>
            <a:ext cx="11495853" cy="6697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TARGETING</a:t>
            </a:r>
            <a:endPar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CuadroTexto 3">
            <a:extLst>
              <a:ext uri="{FF2B5EF4-FFF2-40B4-BE49-F238E27FC236}">
                <a16:creationId xmlns:a16="http://schemas.microsoft.com/office/drawing/2014/main" id="{CE0F5A98-A08D-4E14-ABE7-20309D10F355}"/>
              </a:ext>
            </a:extLst>
          </p:cNvPr>
          <p:cNvSpPr txBox="1"/>
          <p:nvPr/>
        </p:nvSpPr>
        <p:spPr>
          <a:xfrm>
            <a:off x="1689331" y="2942899"/>
            <a:ext cx="11320088" cy="63401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457200" indent="-457200">
              <a:lnSpc>
                <a:spcPct val="200000"/>
              </a:lnSpc>
              <a:buClr>
                <a:srgbClr val="C00000"/>
              </a:buClr>
              <a:buFont typeface="Wingdings" panose="05000000000000000000" pitchFamily="2" charset="2"/>
              <a:buChar char="§"/>
            </a:pPr>
            <a:r>
              <a:rPr lang="en-US" sz="2800" dirty="0">
                <a:solidFill>
                  <a:srgbClr val="C00000"/>
                </a:solidFill>
                <a:latin typeface="OpenSans"/>
              </a:rPr>
              <a:t>Vulnerability</a:t>
            </a:r>
            <a:r>
              <a:rPr lang="en-US" sz="2800" dirty="0">
                <a:latin typeface="OpenSans"/>
              </a:rPr>
              <a:t> (e.g. households with all its adult members unemployed).</a:t>
            </a:r>
          </a:p>
          <a:p>
            <a:pPr marL="457200" indent="-457200">
              <a:lnSpc>
                <a:spcPct val="200000"/>
              </a:lnSpc>
              <a:buClr>
                <a:srgbClr val="C00000"/>
              </a:buClr>
              <a:buFont typeface="Wingdings" panose="05000000000000000000" pitchFamily="2" charset="2"/>
              <a:buChar char="§"/>
            </a:pPr>
            <a:r>
              <a:rPr lang="en-US" sz="2800" dirty="0">
                <a:solidFill>
                  <a:srgbClr val="C00000"/>
                </a:solidFill>
                <a:latin typeface="OpenSans"/>
              </a:rPr>
              <a:t>Motivation</a:t>
            </a:r>
            <a:r>
              <a:rPr lang="en-US" sz="2800" dirty="0">
                <a:latin typeface="OpenSans"/>
              </a:rPr>
              <a:t>. (based on a personal interview).</a:t>
            </a:r>
          </a:p>
          <a:p>
            <a:pPr marL="457200" indent="-457200">
              <a:lnSpc>
                <a:spcPct val="200000"/>
              </a:lnSpc>
              <a:buClr>
                <a:srgbClr val="C00000"/>
              </a:buClr>
              <a:buFont typeface="Wingdings" panose="05000000000000000000" pitchFamily="2" charset="2"/>
              <a:buChar char="§"/>
            </a:pPr>
            <a:r>
              <a:rPr lang="en-US" sz="2800" dirty="0">
                <a:solidFill>
                  <a:srgbClr val="C00000"/>
                </a:solidFill>
                <a:latin typeface="OpenSans"/>
              </a:rPr>
              <a:t>Skills and knowledge</a:t>
            </a:r>
            <a:r>
              <a:rPr lang="en-US" sz="2800" dirty="0">
                <a:latin typeface="OpenSans"/>
              </a:rPr>
              <a:t> </a:t>
            </a:r>
          </a:p>
          <a:p>
            <a:pPr marL="457200" indent="-457200">
              <a:lnSpc>
                <a:spcPct val="200000"/>
              </a:lnSpc>
              <a:buClr>
                <a:srgbClr val="C00000"/>
              </a:buClr>
              <a:buFont typeface="Wingdings" panose="05000000000000000000" pitchFamily="2" charset="2"/>
              <a:buChar char="§"/>
            </a:pPr>
            <a:r>
              <a:rPr lang="en-US" sz="2800" dirty="0">
                <a:solidFill>
                  <a:srgbClr val="C00000"/>
                </a:solidFill>
                <a:latin typeface="OpenSans"/>
              </a:rPr>
              <a:t>Experience </a:t>
            </a:r>
            <a:r>
              <a:rPr lang="en-US" sz="2800" dirty="0">
                <a:latin typeface="OpenSans"/>
              </a:rPr>
              <a:t>working on the proposed activity. </a:t>
            </a:r>
          </a:p>
          <a:p>
            <a:pPr marL="457200" indent="-457200">
              <a:lnSpc>
                <a:spcPct val="200000"/>
              </a:lnSpc>
              <a:buClr>
                <a:srgbClr val="C00000"/>
              </a:buClr>
              <a:buFont typeface="Wingdings" panose="05000000000000000000" pitchFamily="2" charset="2"/>
              <a:buChar char="§"/>
            </a:pPr>
            <a:r>
              <a:rPr lang="en-US" sz="2800" dirty="0">
                <a:solidFill>
                  <a:srgbClr val="C00000"/>
                </a:solidFill>
                <a:latin typeface="OpenSans"/>
              </a:rPr>
              <a:t>Individuals </a:t>
            </a:r>
            <a:r>
              <a:rPr lang="en-US" sz="2800" dirty="0">
                <a:latin typeface="OpenSans"/>
              </a:rPr>
              <a:t>or </a:t>
            </a:r>
            <a:r>
              <a:rPr lang="en-US" sz="2800" dirty="0">
                <a:solidFill>
                  <a:srgbClr val="C00000"/>
                </a:solidFill>
                <a:latin typeface="OpenSans"/>
              </a:rPr>
              <a:t>group</a:t>
            </a:r>
            <a:r>
              <a:rPr lang="en-US" sz="2800" dirty="0">
                <a:latin typeface="OpenSans"/>
              </a:rPr>
              <a:t> entrepreneurship</a:t>
            </a:r>
          </a:p>
          <a:p>
            <a:pPr marL="457200" indent="-457200">
              <a:lnSpc>
                <a:spcPct val="150000"/>
              </a:lnSpc>
              <a:buClr>
                <a:srgbClr val="C00000"/>
              </a:buClr>
              <a:buFont typeface="Wingdings" panose="05000000000000000000" pitchFamily="2" charset="2"/>
              <a:buChar char="§"/>
            </a:pPr>
            <a:r>
              <a:rPr lang="en-US" sz="2800" dirty="0">
                <a:solidFill>
                  <a:srgbClr val="C00000"/>
                </a:solidFill>
                <a:latin typeface="OpenSans"/>
              </a:rPr>
              <a:t>Preconditions</a:t>
            </a:r>
            <a:r>
              <a:rPr lang="en-US" sz="2800" dirty="0">
                <a:latin typeface="OpenSans"/>
              </a:rPr>
              <a:t> (e.g. market assessment, allocated budget, energy source, space required, legalisation of the business, homologation of degrees/certificates).</a:t>
            </a:r>
          </a:p>
        </p:txBody>
      </p:sp>
      <p:sp>
        <p:nvSpPr>
          <p:cNvPr id="5" name="Rectángulo 4">
            <a:extLst>
              <a:ext uri="{FF2B5EF4-FFF2-40B4-BE49-F238E27FC236}">
                <a16:creationId xmlns:a16="http://schemas.microsoft.com/office/drawing/2014/main" id="{27C5821C-7283-4BDD-A4FD-71F4B3D740E4}"/>
              </a:ext>
            </a:extLst>
          </p:cNvPr>
          <p:cNvSpPr/>
          <p:nvPr/>
        </p:nvSpPr>
        <p:spPr>
          <a:xfrm>
            <a:off x="14131638" y="3804672"/>
            <a:ext cx="3463636" cy="5262979"/>
          </a:xfrm>
          <a:prstGeom prst="rect">
            <a:avLst/>
          </a:prstGeom>
        </p:spPr>
        <p:txBody>
          <a:bodyPr wrap="square">
            <a:spAutoFit/>
          </a:bodyPr>
          <a:lstStyle/>
          <a:p>
            <a:pPr algn="ctr"/>
            <a:r>
              <a:rPr lang="en-US" sz="2800" dirty="0"/>
              <a:t>Selection criteria must be </a:t>
            </a:r>
            <a:r>
              <a:rPr lang="en-US" sz="2800" u="sng" dirty="0"/>
              <a:t>well defined and measurable</a:t>
            </a:r>
            <a:r>
              <a:rPr lang="en-US" sz="2800" dirty="0"/>
              <a:t>.</a:t>
            </a:r>
          </a:p>
          <a:p>
            <a:pPr algn="ctr"/>
            <a:endParaRPr lang="en-US" sz="2800" dirty="0"/>
          </a:p>
          <a:p>
            <a:pPr algn="ctr"/>
            <a:r>
              <a:rPr lang="en-US" sz="2800" dirty="0"/>
              <a:t>All </a:t>
            </a:r>
            <a:r>
              <a:rPr lang="en-US" sz="2800" b="1" dirty="0"/>
              <a:t>relevant stakeholders must be involved </a:t>
            </a:r>
            <a:r>
              <a:rPr lang="en-US" sz="2800" dirty="0"/>
              <a:t>in defining the criteria. </a:t>
            </a:r>
          </a:p>
          <a:p>
            <a:pPr algn="ctr"/>
            <a:endParaRPr lang="en-US" sz="2800" dirty="0"/>
          </a:p>
          <a:p>
            <a:pPr algn="ctr"/>
            <a:r>
              <a:rPr lang="en-US" sz="2800" dirty="0"/>
              <a:t>It may focus on </a:t>
            </a:r>
            <a:r>
              <a:rPr lang="en-US" sz="2800" b="1" dirty="0">
                <a:solidFill>
                  <a:srgbClr val="C00000"/>
                </a:solidFill>
              </a:rPr>
              <a:t>households</a:t>
            </a:r>
            <a:r>
              <a:rPr lang="en-US" sz="2800" dirty="0"/>
              <a:t> or </a:t>
            </a:r>
            <a:r>
              <a:rPr lang="en-US" sz="2800" b="1" dirty="0"/>
              <a:t>individuals.</a:t>
            </a:r>
            <a:endParaRPr lang="es-ES" sz="2800" b="1" dirty="0"/>
          </a:p>
        </p:txBody>
      </p:sp>
    </p:spTree>
    <p:extLst>
      <p:ext uri="{BB962C8B-B14F-4D97-AF65-F5344CB8AC3E}">
        <p14:creationId xmlns:p14="http://schemas.microsoft.com/office/powerpoint/2010/main" val="203432890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a:solidFill>
                  <a:schemeClr val="accent3"/>
                </a:solidFill>
                <a:latin typeface="Montserrat Bold"/>
                <a:sym typeface="Montserrat Bold"/>
              </a:rPr>
              <a:t>Work methodology | </a:t>
            </a:r>
            <a:r>
              <a:rPr lang="es-ES" sz="3200" dirty="0">
                <a:solidFill>
                  <a:srgbClr val="002060"/>
                </a:solidFill>
                <a:latin typeface="Montserrat Bold"/>
                <a:sym typeface="Montserrat Bold"/>
              </a:rPr>
              <a:t>Micro business initiatives</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4AEB7D9E-13A4-4769-B634-27F067395116}"/>
              </a:ext>
            </a:extLst>
          </p:cNvPr>
          <p:cNvSpPr txBox="1">
            <a:spLocks/>
          </p:cNvSpPr>
          <p:nvPr/>
        </p:nvSpPr>
        <p:spPr>
          <a:xfrm>
            <a:off x="295094" y="1192619"/>
            <a:ext cx="11495853" cy="9172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TARGETING  -  </a:t>
            </a:r>
            <a:r>
              <a:rPr lang="es-ES" sz="4000" b="1" dirty="0">
                <a:solidFill>
                  <a:schemeClr val="tx1"/>
                </a:solidFill>
                <a:latin typeface="Open Sans" panose="020B0606030504020204" pitchFamily="34" charset="0"/>
                <a:ea typeface="Open Sans" panose="020B0606030504020204" pitchFamily="34" charset="0"/>
                <a:cs typeface="Open Sans" panose="020B0606030504020204" pitchFamily="34" charset="0"/>
              </a:rPr>
              <a:t>STEP 1</a:t>
            </a:r>
            <a:endParaRPr lang="en-US" sz="4000" b="1"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CuadroTexto 3">
            <a:extLst>
              <a:ext uri="{FF2B5EF4-FFF2-40B4-BE49-F238E27FC236}">
                <a16:creationId xmlns:a16="http://schemas.microsoft.com/office/drawing/2014/main" id="{CE0F5A98-A08D-4E14-ABE7-20309D10F355}"/>
              </a:ext>
            </a:extLst>
          </p:cNvPr>
          <p:cNvSpPr txBox="1"/>
          <p:nvPr/>
        </p:nvSpPr>
        <p:spPr>
          <a:xfrm>
            <a:off x="789919" y="3222290"/>
            <a:ext cx="8354081" cy="692497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buClr>
                <a:srgbClr val="C00000"/>
              </a:buClr>
            </a:pPr>
            <a:r>
              <a:rPr lang="en-US" sz="2800" b="1" dirty="0">
                <a:solidFill>
                  <a:schemeClr val="tx1"/>
                </a:solidFill>
                <a:latin typeface="OpenSans"/>
              </a:rPr>
              <a:t>IMPACT</a:t>
            </a:r>
          </a:p>
          <a:p>
            <a:pPr>
              <a:buClr>
                <a:srgbClr val="C00000"/>
              </a:buClr>
            </a:pPr>
            <a:endParaRPr lang="en-US" sz="1200" dirty="0">
              <a:solidFill>
                <a:schemeClr val="tx1"/>
              </a:solidFill>
              <a:latin typeface="OpenSans"/>
            </a:endParaRPr>
          </a:p>
          <a:p>
            <a:pPr marL="457200" indent="-457200">
              <a:buClr>
                <a:srgbClr val="C00000"/>
              </a:buClr>
              <a:buFont typeface="Wingdings" panose="05000000000000000000" pitchFamily="2" charset="2"/>
              <a:buChar char="§"/>
            </a:pPr>
            <a:r>
              <a:rPr lang="en-US" sz="2800" dirty="0">
                <a:solidFill>
                  <a:schemeClr val="tx1"/>
                </a:solidFill>
                <a:latin typeface="OpenSans"/>
              </a:rPr>
              <a:t>Business affected by the crisis</a:t>
            </a:r>
          </a:p>
          <a:p>
            <a:pPr marL="457200" indent="-457200">
              <a:buClr>
                <a:srgbClr val="C00000"/>
              </a:buClr>
              <a:buFont typeface="Wingdings" panose="05000000000000000000" pitchFamily="2" charset="2"/>
              <a:buChar char="§"/>
            </a:pPr>
            <a:r>
              <a:rPr lang="en-US" sz="2800" dirty="0">
                <a:solidFill>
                  <a:schemeClr val="tx1"/>
                </a:solidFill>
                <a:latin typeface="OpenSans"/>
              </a:rPr>
              <a:t>Entrepreneurs’ capacity to recover by themselves</a:t>
            </a:r>
          </a:p>
          <a:p>
            <a:pPr marL="457200" indent="-457200">
              <a:buClr>
                <a:srgbClr val="C00000"/>
              </a:buClr>
              <a:buFont typeface="Wingdings" panose="05000000000000000000" pitchFamily="2" charset="2"/>
              <a:buChar char="§"/>
            </a:pPr>
            <a:r>
              <a:rPr lang="en-US" sz="2800" dirty="0">
                <a:solidFill>
                  <a:schemeClr val="tx1"/>
                </a:solidFill>
                <a:latin typeface="OpenSans"/>
              </a:rPr>
              <a:t>Use (or have used) negative coping strategies (at household level) </a:t>
            </a:r>
          </a:p>
          <a:p>
            <a:pPr>
              <a:buClr>
                <a:srgbClr val="C00000"/>
              </a:buClr>
            </a:pPr>
            <a:endParaRPr lang="en-US" sz="2800" dirty="0">
              <a:solidFill>
                <a:schemeClr val="tx1"/>
              </a:solidFill>
              <a:latin typeface="OpenSans"/>
            </a:endParaRPr>
          </a:p>
          <a:p>
            <a:pPr>
              <a:buClr>
                <a:srgbClr val="C00000"/>
              </a:buClr>
            </a:pPr>
            <a:r>
              <a:rPr lang="en-US" sz="2800" b="1" dirty="0">
                <a:solidFill>
                  <a:schemeClr val="tx1"/>
                </a:solidFill>
                <a:latin typeface="OpenSans"/>
              </a:rPr>
              <a:t>CAPACITY</a:t>
            </a:r>
          </a:p>
          <a:p>
            <a:pPr>
              <a:buClr>
                <a:srgbClr val="C00000"/>
              </a:buClr>
            </a:pPr>
            <a:endParaRPr lang="en-US" sz="1200" dirty="0">
              <a:solidFill>
                <a:schemeClr val="tx1"/>
              </a:solidFill>
              <a:latin typeface="OpenSans"/>
            </a:endParaRPr>
          </a:p>
          <a:p>
            <a:pPr marL="457200" indent="-457200">
              <a:buClr>
                <a:srgbClr val="C00000"/>
              </a:buClr>
              <a:buFont typeface="Arial" panose="020B0604020202020204" pitchFamily="34" charset="0"/>
              <a:buChar char="•"/>
            </a:pPr>
            <a:r>
              <a:rPr lang="en-US" sz="2800" dirty="0">
                <a:solidFill>
                  <a:schemeClr val="tx1"/>
                </a:solidFill>
                <a:latin typeface="OpenSans"/>
              </a:rPr>
              <a:t>Skills &amp; experience level </a:t>
            </a:r>
          </a:p>
          <a:p>
            <a:pPr marL="457200" indent="-457200">
              <a:buClr>
                <a:srgbClr val="C00000"/>
              </a:buClr>
              <a:buFont typeface="Arial" panose="020B0604020202020204" pitchFamily="34" charset="0"/>
              <a:buChar char="•"/>
            </a:pPr>
            <a:r>
              <a:rPr lang="en-US" sz="2800" dirty="0">
                <a:solidFill>
                  <a:schemeClr val="tx1"/>
                </a:solidFill>
                <a:latin typeface="OpenSans"/>
              </a:rPr>
              <a:t>Business assets </a:t>
            </a:r>
          </a:p>
          <a:p>
            <a:pPr marL="457200" indent="-457200">
              <a:buClr>
                <a:srgbClr val="C00000"/>
              </a:buClr>
              <a:buFont typeface="Arial" panose="020B0604020202020204" pitchFamily="34" charset="0"/>
              <a:buChar char="•"/>
            </a:pPr>
            <a:r>
              <a:rPr lang="en-US" sz="2800" dirty="0">
                <a:solidFill>
                  <a:schemeClr val="tx1"/>
                </a:solidFill>
                <a:latin typeface="OpenSans"/>
              </a:rPr>
              <a:t>Own investment, access to credit </a:t>
            </a:r>
          </a:p>
          <a:p>
            <a:pPr marL="457200" indent="-457200">
              <a:buClr>
                <a:srgbClr val="C00000"/>
              </a:buClr>
              <a:buFont typeface="Arial" panose="020B0604020202020204" pitchFamily="34" charset="0"/>
              <a:buChar char="•"/>
            </a:pPr>
            <a:r>
              <a:rPr lang="en-US" sz="2800" dirty="0">
                <a:solidFill>
                  <a:schemeClr val="tx1"/>
                </a:solidFill>
                <a:latin typeface="OpenSans"/>
              </a:rPr>
              <a:t>Space to set up a business and/or are able to pay rent </a:t>
            </a:r>
          </a:p>
          <a:p>
            <a:pPr marL="457200" indent="-457200">
              <a:buClr>
                <a:srgbClr val="C00000"/>
              </a:buClr>
              <a:buFont typeface="Arial" panose="020B0604020202020204" pitchFamily="34" charset="0"/>
              <a:buChar char="•"/>
            </a:pPr>
            <a:r>
              <a:rPr lang="en-US" sz="2800" dirty="0">
                <a:solidFill>
                  <a:schemeClr val="tx1"/>
                </a:solidFill>
                <a:latin typeface="OpenSans"/>
              </a:rPr>
              <a:t>Business licence (context specific) </a:t>
            </a:r>
          </a:p>
          <a:p>
            <a:pPr marL="457200" indent="-457200">
              <a:buClr>
                <a:srgbClr val="C00000"/>
              </a:buClr>
              <a:buFont typeface="Arial" panose="020B0604020202020204" pitchFamily="34" charset="0"/>
              <a:buChar char="•"/>
            </a:pPr>
            <a:r>
              <a:rPr lang="en-US" sz="2800" dirty="0">
                <a:solidFill>
                  <a:schemeClr val="tx1"/>
                </a:solidFill>
                <a:latin typeface="OpenSans"/>
              </a:rPr>
              <a:t>Job creation opportunities </a:t>
            </a:r>
          </a:p>
          <a:p>
            <a:pPr marL="457200" indent="-457200">
              <a:buClr>
                <a:srgbClr val="C00000"/>
              </a:buClr>
              <a:buFont typeface="Arial" panose="020B0604020202020204" pitchFamily="34" charset="0"/>
              <a:buChar char="•"/>
            </a:pPr>
            <a:r>
              <a:rPr lang="en-US" sz="2800" dirty="0">
                <a:solidFill>
                  <a:schemeClr val="tx1"/>
                </a:solidFill>
                <a:latin typeface="OpenSans"/>
              </a:rPr>
              <a:t>Context feasibility to restart the business, similar business in the area </a:t>
            </a:r>
          </a:p>
        </p:txBody>
      </p:sp>
      <p:sp>
        <p:nvSpPr>
          <p:cNvPr id="8" name="CuadroTexto 7">
            <a:extLst>
              <a:ext uri="{FF2B5EF4-FFF2-40B4-BE49-F238E27FC236}">
                <a16:creationId xmlns:a16="http://schemas.microsoft.com/office/drawing/2014/main" id="{1F2731E1-BC6B-49F9-B382-2CE0C86AB4BD}"/>
              </a:ext>
            </a:extLst>
          </p:cNvPr>
          <p:cNvSpPr txBox="1"/>
          <p:nvPr/>
        </p:nvSpPr>
        <p:spPr>
          <a:xfrm>
            <a:off x="789919" y="2327285"/>
            <a:ext cx="7809137" cy="738662"/>
          </a:xfrm>
          <a:prstGeom prst="rect">
            <a:avLst/>
          </a:prstGeom>
          <a:ln/>
        </p:spPr>
        <p:style>
          <a:lnRef idx="3">
            <a:schemeClr val="lt1"/>
          </a:lnRef>
          <a:fillRef idx="1">
            <a:schemeClr val="accent1"/>
          </a:fillRef>
          <a:effectRef idx="1">
            <a:schemeClr val="accent1"/>
          </a:effectRef>
          <a:fontRef idx="minor">
            <a:schemeClr val="lt1"/>
          </a:fontRef>
        </p:style>
        <p:txBody>
          <a:bodyPr rot="0" spcFirstLastPara="1" vertOverflow="overflow" horzOverflow="overflow" vert="horz" wrap="square" lIns="45719" tIns="45719" rIns="45719" bIns="45719" numCol="1" spcCol="38100" rtlCol="0" anchor="t">
            <a:spAutoFit/>
          </a:bodyPr>
          <a:lstStyle/>
          <a:p>
            <a:pPr algn="ctr">
              <a:lnSpc>
                <a:spcPct val="150000"/>
              </a:lnSpc>
              <a:buClr>
                <a:srgbClr val="C00000"/>
              </a:buClr>
            </a:pPr>
            <a:r>
              <a:rPr lang="en-US" sz="2800" b="1" dirty="0">
                <a:solidFill>
                  <a:schemeClr val="bg1"/>
                </a:solidFill>
                <a:latin typeface="OpenSans"/>
              </a:rPr>
              <a:t> </a:t>
            </a:r>
            <a:r>
              <a:rPr lang="en-US" sz="2800" b="1" dirty="0">
                <a:solidFill>
                  <a:schemeClr val="accent3">
                    <a:lumMod val="75000"/>
                  </a:schemeClr>
                </a:solidFill>
                <a:latin typeface="OpenSans"/>
              </a:rPr>
              <a:t>WITH </a:t>
            </a:r>
            <a:r>
              <a:rPr lang="en-US" sz="2800" b="1" dirty="0">
                <a:solidFill>
                  <a:schemeClr val="bg1"/>
                </a:solidFill>
                <a:latin typeface="OpenSans"/>
              </a:rPr>
              <a:t>PREVIOUS EXPERIENCE</a:t>
            </a:r>
          </a:p>
        </p:txBody>
      </p:sp>
      <p:sp>
        <p:nvSpPr>
          <p:cNvPr id="9" name="CuadroTexto 8">
            <a:extLst>
              <a:ext uri="{FF2B5EF4-FFF2-40B4-BE49-F238E27FC236}">
                <a16:creationId xmlns:a16="http://schemas.microsoft.com/office/drawing/2014/main" id="{F975C5CA-D536-4B28-97F8-DA68CE426BFD}"/>
              </a:ext>
            </a:extLst>
          </p:cNvPr>
          <p:cNvSpPr txBox="1"/>
          <p:nvPr/>
        </p:nvSpPr>
        <p:spPr>
          <a:xfrm>
            <a:off x="10021005" y="2327285"/>
            <a:ext cx="7809137" cy="738662"/>
          </a:xfrm>
          <a:prstGeom prst="rect">
            <a:avLst/>
          </a:prstGeom>
          <a:ln/>
        </p:spPr>
        <p:style>
          <a:lnRef idx="3">
            <a:schemeClr val="lt1"/>
          </a:lnRef>
          <a:fillRef idx="1">
            <a:schemeClr val="accent1"/>
          </a:fillRef>
          <a:effectRef idx="1">
            <a:schemeClr val="accent1"/>
          </a:effectRef>
          <a:fontRef idx="minor">
            <a:schemeClr val="lt1"/>
          </a:fontRef>
        </p:style>
        <p:txBody>
          <a:bodyPr rot="0" spcFirstLastPara="1" vertOverflow="overflow" horzOverflow="overflow" vert="horz" wrap="square" lIns="45719" tIns="45719" rIns="45719" bIns="45719" numCol="1" spcCol="38100" rtlCol="0" anchor="t">
            <a:spAutoFit/>
          </a:bodyPr>
          <a:lstStyle/>
          <a:p>
            <a:pPr algn="ctr">
              <a:lnSpc>
                <a:spcPct val="150000"/>
              </a:lnSpc>
              <a:buClr>
                <a:srgbClr val="C00000"/>
              </a:buClr>
            </a:pPr>
            <a:r>
              <a:rPr lang="en-US" sz="2800" b="1" dirty="0">
                <a:solidFill>
                  <a:schemeClr val="accent3">
                    <a:lumMod val="75000"/>
                  </a:schemeClr>
                </a:solidFill>
                <a:latin typeface="OpenSans"/>
              </a:rPr>
              <a:t>WITHOUT</a:t>
            </a:r>
            <a:r>
              <a:rPr lang="en-US" sz="2800" b="1" dirty="0">
                <a:solidFill>
                  <a:schemeClr val="bg1"/>
                </a:solidFill>
                <a:latin typeface="OpenSans"/>
              </a:rPr>
              <a:t> PREVIOUS EXPERIENCE</a:t>
            </a:r>
          </a:p>
        </p:txBody>
      </p:sp>
      <p:sp>
        <p:nvSpPr>
          <p:cNvPr id="10" name="CuadroTexto 9">
            <a:extLst>
              <a:ext uri="{FF2B5EF4-FFF2-40B4-BE49-F238E27FC236}">
                <a16:creationId xmlns:a16="http://schemas.microsoft.com/office/drawing/2014/main" id="{C534EE9F-10E0-41D5-A08D-705D2DC9C055}"/>
              </a:ext>
            </a:extLst>
          </p:cNvPr>
          <p:cNvSpPr txBox="1"/>
          <p:nvPr/>
        </p:nvSpPr>
        <p:spPr>
          <a:xfrm>
            <a:off x="10215102" y="3220480"/>
            <a:ext cx="8020188" cy="64940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buClr>
                <a:srgbClr val="C00000"/>
              </a:buClr>
            </a:pPr>
            <a:r>
              <a:rPr lang="en-US" sz="2800" b="1" dirty="0">
                <a:solidFill>
                  <a:schemeClr val="tx1"/>
                </a:solidFill>
                <a:latin typeface="OpenSans"/>
              </a:rPr>
              <a:t>IMPACT</a:t>
            </a:r>
          </a:p>
          <a:p>
            <a:pPr>
              <a:buClr>
                <a:srgbClr val="C00000"/>
              </a:buClr>
            </a:pPr>
            <a:endParaRPr lang="en-US" sz="1200" dirty="0">
              <a:solidFill>
                <a:schemeClr val="tx1"/>
              </a:solidFill>
              <a:latin typeface="OpenSans"/>
            </a:endParaRPr>
          </a:p>
          <a:p>
            <a:pPr marL="457200" indent="-457200">
              <a:buClr>
                <a:srgbClr val="C00000"/>
              </a:buClr>
              <a:buFont typeface="Wingdings" panose="05000000000000000000" pitchFamily="2" charset="2"/>
              <a:buChar char="§"/>
            </a:pPr>
            <a:r>
              <a:rPr lang="en-US" sz="2800" dirty="0">
                <a:solidFill>
                  <a:schemeClr val="tx1"/>
                </a:solidFill>
                <a:latin typeface="OpenSans"/>
              </a:rPr>
              <a:t>Household directly affected by war</a:t>
            </a:r>
          </a:p>
          <a:p>
            <a:pPr marL="457200" indent="-457200">
              <a:buClr>
                <a:srgbClr val="C00000"/>
              </a:buClr>
              <a:buFont typeface="Wingdings" panose="05000000000000000000" pitchFamily="2" charset="2"/>
              <a:buChar char="§"/>
            </a:pPr>
            <a:r>
              <a:rPr lang="en-US" sz="2800" dirty="0">
                <a:solidFill>
                  <a:schemeClr val="tx1"/>
                </a:solidFill>
                <a:latin typeface="OpenSans"/>
              </a:rPr>
              <a:t>Loss of their main source of income </a:t>
            </a:r>
          </a:p>
          <a:p>
            <a:pPr marL="457200" indent="-457200">
              <a:buClr>
                <a:srgbClr val="C00000"/>
              </a:buClr>
              <a:buFont typeface="Wingdings" panose="05000000000000000000" pitchFamily="2" charset="2"/>
              <a:buChar char="§"/>
            </a:pPr>
            <a:r>
              <a:rPr lang="en-US" sz="2800" dirty="0">
                <a:solidFill>
                  <a:schemeClr val="tx1"/>
                </a:solidFill>
                <a:latin typeface="OpenSans"/>
              </a:rPr>
              <a:t>Lack of savings or access to credit </a:t>
            </a:r>
          </a:p>
          <a:p>
            <a:pPr marL="457200" indent="-457200">
              <a:buClr>
                <a:srgbClr val="C00000"/>
              </a:buClr>
              <a:buFont typeface="Wingdings" panose="05000000000000000000" pitchFamily="2" charset="2"/>
              <a:buChar char="§"/>
            </a:pPr>
            <a:r>
              <a:rPr lang="en-US" sz="2800" dirty="0">
                <a:solidFill>
                  <a:schemeClr val="tx1"/>
                </a:solidFill>
                <a:latin typeface="OpenSans"/>
              </a:rPr>
              <a:t>Use of negative coping strategies </a:t>
            </a:r>
          </a:p>
          <a:p>
            <a:pPr>
              <a:buClr>
                <a:srgbClr val="C00000"/>
              </a:buClr>
            </a:pPr>
            <a:endParaRPr lang="en-US" sz="2800" dirty="0">
              <a:solidFill>
                <a:schemeClr val="tx1"/>
              </a:solidFill>
              <a:latin typeface="OpenSans"/>
            </a:endParaRPr>
          </a:p>
          <a:p>
            <a:pPr>
              <a:buClr>
                <a:srgbClr val="C00000"/>
              </a:buClr>
            </a:pPr>
            <a:r>
              <a:rPr lang="en-US" sz="2800" b="1" dirty="0">
                <a:solidFill>
                  <a:schemeClr val="tx1"/>
                </a:solidFill>
                <a:latin typeface="OpenSans"/>
              </a:rPr>
              <a:t>CAPACITY</a:t>
            </a:r>
          </a:p>
          <a:p>
            <a:pPr>
              <a:buClr>
                <a:srgbClr val="C00000"/>
              </a:buClr>
            </a:pPr>
            <a:endParaRPr lang="en-US" sz="1200" dirty="0">
              <a:solidFill>
                <a:schemeClr val="tx1"/>
              </a:solidFill>
              <a:latin typeface="OpenSans"/>
            </a:endParaRPr>
          </a:p>
          <a:p>
            <a:pPr marL="457200" indent="-457200">
              <a:buClr>
                <a:srgbClr val="C00000"/>
              </a:buClr>
              <a:buFont typeface="Arial" panose="020B0604020202020204" pitchFamily="34" charset="0"/>
              <a:buChar char="•"/>
            </a:pPr>
            <a:r>
              <a:rPr lang="en-US" sz="2800" dirty="0">
                <a:solidFill>
                  <a:schemeClr val="tx1"/>
                </a:solidFill>
                <a:latin typeface="OpenSans"/>
              </a:rPr>
              <a:t>Skills &amp; other experiences </a:t>
            </a:r>
          </a:p>
          <a:p>
            <a:pPr marL="457200" indent="-457200">
              <a:buClr>
                <a:srgbClr val="C00000"/>
              </a:buClr>
              <a:buFont typeface="Arial" panose="020B0604020202020204" pitchFamily="34" charset="0"/>
              <a:buChar char="•"/>
            </a:pPr>
            <a:r>
              <a:rPr lang="en-US" sz="2800" dirty="0">
                <a:solidFill>
                  <a:schemeClr val="tx1"/>
                </a:solidFill>
                <a:latin typeface="OpenSans"/>
              </a:rPr>
              <a:t>Availability or lack of own investment, access to credit, etc. </a:t>
            </a:r>
          </a:p>
          <a:p>
            <a:pPr marL="457200" indent="-457200">
              <a:buClr>
                <a:srgbClr val="C00000"/>
              </a:buClr>
              <a:buFont typeface="Arial" panose="020B0604020202020204" pitchFamily="34" charset="0"/>
              <a:buChar char="•"/>
            </a:pPr>
            <a:r>
              <a:rPr lang="en-US" sz="2800" dirty="0">
                <a:solidFill>
                  <a:schemeClr val="tx1"/>
                </a:solidFill>
                <a:latin typeface="OpenSans"/>
              </a:rPr>
              <a:t>Space to set up a business </a:t>
            </a:r>
          </a:p>
          <a:p>
            <a:pPr marL="457200" indent="-457200">
              <a:buClr>
                <a:srgbClr val="C00000"/>
              </a:buClr>
              <a:buFont typeface="Arial" panose="020B0604020202020204" pitchFamily="34" charset="0"/>
              <a:buChar char="•"/>
            </a:pPr>
            <a:r>
              <a:rPr lang="en-US" sz="2800" dirty="0">
                <a:solidFill>
                  <a:schemeClr val="tx1"/>
                </a:solidFill>
                <a:latin typeface="OpenSans"/>
              </a:rPr>
              <a:t>Job creation opportunities </a:t>
            </a:r>
          </a:p>
          <a:p>
            <a:pPr marL="457200" indent="-457200">
              <a:buClr>
                <a:srgbClr val="C00000"/>
              </a:buClr>
              <a:buFont typeface="Arial" panose="020B0604020202020204" pitchFamily="34" charset="0"/>
              <a:buChar char="•"/>
            </a:pPr>
            <a:r>
              <a:rPr lang="en-US" sz="2800" dirty="0">
                <a:solidFill>
                  <a:schemeClr val="tx1"/>
                </a:solidFill>
                <a:latin typeface="OpenSans"/>
              </a:rPr>
              <a:t>Context feasibility to start the business, similar business in the area, etc. </a:t>
            </a:r>
          </a:p>
        </p:txBody>
      </p:sp>
    </p:spTree>
    <p:extLst>
      <p:ext uri="{BB962C8B-B14F-4D97-AF65-F5344CB8AC3E}">
        <p14:creationId xmlns:p14="http://schemas.microsoft.com/office/powerpoint/2010/main" val="261220065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a:solidFill>
                  <a:schemeClr val="accent3"/>
                </a:solidFill>
                <a:latin typeface="Montserrat Bold"/>
                <a:sym typeface="Montserrat Bold"/>
              </a:rPr>
              <a:t>Work methodology | </a:t>
            </a:r>
            <a:r>
              <a:rPr lang="es-ES" sz="3200" dirty="0">
                <a:solidFill>
                  <a:srgbClr val="002060"/>
                </a:solidFill>
                <a:latin typeface="Montserrat Bold"/>
                <a:sym typeface="Montserrat Bold"/>
              </a:rPr>
              <a:t>Micro business initiatives</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4AEB7D9E-13A4-4769-B634-27F067395116}"/>
              </a:ext>
            </a:extLst>
          </p:cNvPr>
          <p:cNvSpPr txBox="1">
            <a:spLocks/>
          </p:cNvSpPr>
          <p:nvPr/>
        </p:nvSpPr>
        <p:spPr>
          <a:xfrm>
            <a:off x="295094" y="1192619"/>
            <a:ext cx="11495853" cy="9172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TARGETING  -  </a:t>
            </a:r>
            <a:r>
              <a:rPr lang="es-ES" sz="4000" b="1" dirty="0">
                <a:solidFill>
                  <a:schemeClr val="tx1"/>
                </a:solidFill>
                <a:latin typeface="Open Sans" panose="020B0606030504020204" pitchFamily="34" charset="0"/>
                <a:ea typeface="Open Sans" panose="020B0606030504020204" pitchFamily="34" charset="0"/>
                <a:cs typeface="Open Sans" panose="020B0606030504020204" pitchFamily="34" charset="0"/>
              </a:rPr>
              <a:t>STEP 2</a:t>
            </a:r>
            <a:endParaRPr lang="en-US" sz="4000" b="1"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CuadroTexto 3">
            <a:extLst>
              <a:ext uri="{FF2B5EF4-FFF2-40B4-BE49-F238E27FC236}">
                <a16:creationId xmlns:a16="http://schemas.microsoft.com/office/drawing/2014/main" id="{CE0F5A98-A08D-4E14-ABE7-20309D10F355}"/>
              </a:ext>
            </a:extLst>
          </p:cNvPr>
          <p:cNvSpPr txBox="1"/>
          <p:nvPr/>
        </p:nvSpPr>
        <p:spPr>
          <a:xfrm>
            <a:off x="587338" y="3860580"/>
            <a:ext cx="6016662" cy="532453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buClr>
                <a:srgbClr val="C00000"/>
              </a:buClr>
            </a:pPr>
            <a:r>
              <a:rPr lang="en-US" sz="2800" dirty="0">
                <a:solidFill>
                  <a:schemeClr val="tx1"/>
                </a:solidFill>
                <a:latin typeface="OpenSans"/>
              </a:rPr>
              <a:t>Characteristics of each person that cannot be improved through literacy;</a:t>
            </a:r>
          </a:p>
          <a:p>
            <a:pPr>
              <a:buClr>
                <a:srgbClr val="C00000"/>
              </a:buClr>
            </a:pPr>
            <a:endParaRPr lang="en-US" sz="1200" dirty="0">
              <a:solidFill>
                <a:schemeClr val="tx1"/>
              </a:solidFill>
              <a:latin typeface="OpenSans"/>
            </a:endParaRPr>
          </a:p>
          <a:p>
            <a:pPr>
              <a:buClr>
                <a:srgbClr val="C00000"/>
              </a:buClr>
            </a:pPr>
            <a:r>
              <a:rPr lang="en-US" sz="2800" dirty="0">
                <a:solidFill>
                  <a:schemeClr val="tx1"/>
                </a:solidFill>
                <a:latin typeface="OpenSans"/>
              </a:rPr>
              <a:t>Related to personal aspects that are not considered easy or quickly solvable</a:t>
            </a:r>
          </a:p>
          <a:p>
            <a:pPr>
              <a:buClr>
                <a:srgbClr val="C00000"/>
              </a:buClr>
            </a:pPr>
            <a:endParaRPr lang="en-US" sz="1200" dirty="0">
              <a:solidFill>
                <a:schemeClr val="tx1"/>
              </a:solidFill>
              <a:latin typeface="OpenSans"/>
            </a:endParaRPr>
          </a:p>
          <a:p>
            <a:pPr>
              <a:buClr>
                <a:srgbClr val="C00000"/>
              </a:buClr>
            </a:pPr>
            <a:r>
              <a:rPr lang="en-US" sz="2800" dirty="0">
                <a:solidFill>
                  <a:schemeClr val="tx1"/>
                </a:solidFill>
                <a:latin typeface="OpenSans"/>
              </a:rPr>
              <a:t>Require parallel social action</a:t>
            </a:r>
          </a:p>
          <a:p>
            <a:pPr>
              <a:buClr>
                <a:srgbClr val="C00000"/>
              </a:buClr>
            </a:pPr>
            <a:endParaRPr lang="en-US" sz="1200" dirty="0">
              <a:solidFill>
                <a:schemeClr val="tx1"/>
              </a:solidFill>
              <a:latin typeface="OpenSans"/>
            </a:endParaRPr>
          </a:p>
          <a:p>
            <a:pPr>
              <a:buClr>
                <a:srgbClr val="C00000"/>
              </a:buClr>
            </a:pPr>
            <a:r>
              <a:rPr lang="en-US" sz="2800" dirty="0">
                <a:solidFill>
                  <a:schemeClr val="tx1"/>
                </a:solidFill>
                <a:latin typeface="OpenSans"/>
              </a:rPr>
              <a:t>Barriers</a:t>
            </a:r>
          </a:p>
          <a:p>
            <a:pPr>
              <a:buClr>
                <a:srgbClr val="C00000"/>
              </a:buClr>
            </a:pPr>
            <a:endParaRPr lang="en-US" sz="2800" dirty="0">
              <a:solidFill>
                <a:schemeClr val="tx1"/>
              </a:solidFill>
              <a:latin typeface="OpenSans"/>
            </a:endParaRPr>
          </a:p>
          <a:p>
            <a:pPr marL="457200" indent="-457200">
              <a:buClr>
                <a:srgbClr val="C00000"/>
              </a:buClr>
              <a:buFontTx/>
              <a:buChar char="-"/>
            </a:pPr>
            <a:r>
              <a:rPr lang="en-US" sz="2400" dirty="0">
                <a:solidFill>
                  <a:schemeClr val="tx1"/>
                </a:solidFill>
                <a:latin typeface="OpenSans"/>
              </a:rPr>
              <a:t>Basic needs coverage </a:t>
            </a:r>
          </a:p>
          <a:p>
            <a:pPr marL="457200" indent="-457200">
              <a:buClr>
                <a:srgbClr val="C00000"/>
              </a:buClr>
              <a:buFontTx/>
              <a:buChar char="-"/>
            </a:pPr>
            <a:r>
              <a:rPr lang="en-US" sz="2400" dirty="0">
                <a:solidFill>
                  <a:schemeClr val="tx1"/>
                </a:solidFill>
                <a:latin typeface="OpenSans"/>
              </a:rPr>
              <a:t>Mental health, level of self-stem (additions)</a:t>
            </a:r>
          </a:p>
          <a:p>
            <a:pPr marL="457200" indent="-457200">
              <a:buClr>
                <a:srgbClr val="C00000"/>
              </a:buClr>
              <a:buFontTx/>
              <a:buChar char="-"/>
            </a:pPr>
            <a:r>
              <a:rPr lang="en-US" sz="2400" dirty="0">
                <a:solidFill>
                  <a:schemeClr val="tx1"/>
                </a:solidFill>
                <a:latin typeface="OpenSans"/>
              </a:rPr>
              <a:t>Administrative situation (legal status)</a:t>
            </a:r>
          </a:p>
          <a:p>
            <a:pPr marL="457200" indent="-457200">
              <a:buClr>
                <a:srgbClr val="C00000"/>
              </a:buClr>
              <a:buFontTx/>
              <a:buChar char="-"/>
            </a:pPr>
            <a:r>
              <a:rPr lang="en-US" sz="2400" dirty="0">
                <a:solidFill>
                  <a:schemeClr val="tx1"/>
                </a:solidFill>
                <a:latin typeface="OpenSans"/>
              </a:rPr>
              <a:t>Need of soft skills </a:t>
            </a:r>
          </a:p>
          <a:p>
            <a:pPr>
              <a:buClr>
                <a:srgbClr val="C00000"/>
              </a:buClr>
            </a:pPr>
            <a:endParaRPr lang="en-US" sz="1200" dirty="0">
              <a:solidFill>
                <a:schemeClr val="tx1"/>
              </a:solidFill>
              <a:latin typeface="OpenSans"/>
            </a:endParaRPr>
          </a:p>
        </p:txBody>
      </p:sp>
      <p:sp>
        <p:nvSpPr>
          <p:cNvPr id="8" name="CuadroTexto 7">
            <a:extLst>
              <a:ext uri="{FF2B5EF4-FFF2-40B4-BE49-F238E27FC236}">
                <a16:creationId xmlns:a16="http://schemas.microsoft.com/office/drawing/2014/main" id="{1F2731E1-BC6B-49F9-B382-2CE0C86AB4BD}"/>
              </a:ext>
            </a:extLst>
          </p:cNvPr>
          <p:cNvSpPr txBox="1"/>
          <p:nvPr/>
        </p:nvSpPr>
        <p:spPr>
          <a:xfrm>
            <a:off x="587338" y="2446816"/>
            <a:ext cx="5578331" cy="954105"/>
          </a:xfrm>
          <a:prstGeom prst="rect">
            <a:avLst/>
          </a:prstGeom>
          <a:ln/>
        </p:spPr>
        <p:style>
          <a:lnRef idx="3">
            <a:schemeClr val="lt1"/>
          </a:lnRef>
          <a:fillRef idx="1">
            <a:schemeClr val="accent1"/>
          </a:fillRef>
          <a:effectRef idx="1">
            <a:schemeClr val="accent1"/>
          </a:effectRef>
          <a:fontRef idx="minor">
            <a:schemeClr val="lt1"/>
          </a:fontRef>
        </p:style>
        <p:txBody>
          <a:bodyPr rot="0" spcFirstLastPara="1" vertOverflow="overflow" horzOverflow="overflow" vert="horz" wrap="square" lIns="45719" tIns="45719" rIns="45719" bIns="45719" numCol="1" spcCol="38100" rtlCol="0" anchor="t">
            <a:spAutoFit/>
          </a:bodyPr>
          <a:lstStyle/>
          <a:p>
            <a:pPr algn="ctr">
              <a:buClr>
                <a:srgbClr val="C00000"/>
              </a:buClr>
            </a:pPr>
            <a:r>
              <a:rPr lang="en-US" sz="2800" b="1" dirty="0">
                <a:solidFill>
                  <a:schemeClr val="bg1"/>
                </a:solidFill>
                <a:latin typeface="OpenSans"/>
              </a:rPr>
              <a:t> CONDITIONAL FACTORS/CONSTRAINTS</a:t>
            </a:r>
          </a:p>
        </p:txBody>
      </p:sp>
      <p:sp>
        <p:nvSpPr>
          <p:cNvPr id="9" name="CuadroTexto 8">
            <a:extLst>
              <a:ext uri="{FF2B5EF4-FFF2-40B4-BE49-F238E27FC236}">
                <a16:creationId xmlns:a16="http://schemas.microsoft.com/office/drawing/2014/main" id="{F975C5CA-D536-4B28-97F8-DA68CE426BFD}"/>
              </a:ext>
            </a:extLst>
          </p:cNvPr>
          <p:cNvSpPr txBox="1"/>
          <p:nvPr/>
        </p:nvSpPr>
        <p:spPr>
          <a:xfrm>
            <a:off x="7001519" y="2548756"/>
            <a:ext cx="5160001" cy="738662"/>
          </a:xfrm>
          <a:prstGeom prst="rect">
            <a:avLst/>
          </a:prstGeom>
          <a:ln/>
        </p:spPr>
        <p:style>
          <a:lnRef idx="3">
            <a:schemeClr val="lt1"/>
          </a:lnRef>
          <a:fillRef idx="1">
            <a:schemeClr val="accent1"/>
          </a:fillRef>
          <a:effectRef idx="1">
            <a:schemeClr val="accent1"/>
          </a:effectRef>
          <a:fontRef idx="minor">
            <a:schemeClr val="lt1"/>
          </a:fontRef>
        </p:style>
        <p:txBody>
          <a:bodyPr rot="0" spcFirstLastPara="1" vertOverflow="overflow" horzOverflow="overflow" vert="horz" wrap="square" lIns="45719" tIns="45719" rIns="45719" bIns="45719" numCol="1" spcCol="38100" rtlCol="0" anchor="t">
            <a:spAutoFit/>
          </a:bodyPr>
          <a:lstStyle/>
          <a:p>
            <a:pPr algn="ctr">
              <a:lnSpc>
                <a:spcPct val="150000"/>
              </a:lnSpc>
              <a:buClr>
                <a:srgbClr val="C00000"/>
              </a:buClr>
            </a:pPr>
            <a:r>
              <a:rPr lang="en-US" sz="2800" b="1" dirty="0">
                <a:solidFill>
                  <a:schemeClr val="bg1"/>
                </a:solidFill>
                <a:latin typeface="OpenSans"/>
              </a:rPr>
              <a:t>ENTREPRENEURIAL SKILLS</a:t>
            </a:r>
          </a:p>
        </p:txBody>
      </p:sp>
      <p:sp>
        <p:nvSpPr>
          <p:cNvPr id="10" name="CuadroTexto 9">
            <a:extLst>
              <a:ext uri="{FF2B5EF4-FFF2-40B4-BE49-F238E27FC236}">
                <a16:creationId xmlns:a16="http://schemas.microsoft.com/office/drawing/2014/main" id="{C534EE9F-10E0-41D5-A08D-705D2DC9C055}"/>
              </a:ext>
            </a:extLst>
          </p:cNvPr>
          <p:cNvSpPr txBox="1"/>
          <p:nvPr/>
        </p:nvSpPr>
        <p:spPr>
          <a:xfrm>
            <a:off x="12798945" y="3860580"/>
            <a:ext cx="5278065" cy="44012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buClr>
                <a:srgbClr val="C00000"/>
              </a:buClr>
            </a:pPr>
            <a:r>
              <a:rPr lang="en-US" sz="2800" dirty="0">
                <a:solidFill>
                  <a:schemeClr val="tx1"/>
                </a:solidFill>
                <a:latin typeface="OpenSans"/>
              </a:rPr>
              <a:t>Own skills to manage any type of business. </a:t>
            </a:r>
          </a:p>
          <a:p>
            <a:pPr>
              <a:buClr>
                <a:srgbClr val="C00000"/>
              </a:buClr>
            </a:pPr>
            <a:endParaRPr lang="en-US" sz="2800" dirty="0">
              <a:solidFill>
                <a:schemeClr val="tx1"/>
              </a:solidFill>
              <a:latin typeface="OpenSans"/>
            </a:endParaRPr>
          </a:p>
          <a:p>
            <a:pPr>
              <a:buClr>
                <a:srgbClr val="C00000"/>
              </a:buClr>
            </a:pPr>
            <a:r>
              <a:rPr lang="en-US" sz="2800" dirty="0">
                <a:solidFill>
                  <a:schemeClr val="tx1"/>
                </a:solidFill>
                <a:latin typeface="OpenSans"/>
              </a:rPr>
              <a:t>Can be acquired and/or optimized through:</a:t>
            </a:r>
          </a:p>
          <a:p>
            <a:pPr>
              <a:buClr>
                <a:srgbClr val="C00000"/>
              </a:buClr>
            </a:pPr>
            <a:endParaRPr lang="en-US" sz="2800" dirty="0">
              <a:solidFill>
                <a:schemeClr val="tx1"/>
              </a:solidFill>
              <a:latin typeface="OpenSans"/>
            </a:endParaRPr>
          </a:p>
          <a:p>
            <a:pPr marL="457200" indent="-457200">
              <a:buClr>
                <a:srgbClr val="C00000"/>
              </a:buClr>
              <a:buFont typeface="Wingdings" panose="05000000000000000000" pitchFamily="2" charset="2"/>
              <a:buChar char="§"/>
            </a:pPr>
            <a:r>
              <a:rPr lang="en-US" sz="2800" dirty="0">
                <a:solidFill>
                  <a:schemeClr val="tx1"/>
                </a:solidFill>
                <a:latin typeface="OpenSans"/>
              </a:rPr>
              <a:t>Training</a:t>
            </a:r>
          </a:p>
          <a:p>
            <a:pPr marL="457200" indent="-457200">
              <a:buClr>
                <a:srgbClr val="C00000"/>
              </a:buClr>
              <a:buFont typeface="Wingdings" panose="05000000000000000000" pitchFamily="2" charset="2"/>
              <a:buChar char="§"/>
            </a:pPr>
            <a:r>
              <a:rPr lang="en-US" sz="2800" dirty="0">
                <a:solidFill>
                  <a:schemeClr val="tx1"/>
                </a:solidFill>
                <a:latin typeface="OpenSans"/>
              </a:rPr>
              <a:t>Advice</a:t>
            </a:r>
          </a:p>
          <a:p>
            <a:pPr marL="457200" indent="-457200">
              <a:buClr>
                <a:srgbClr val="C00000"/>
              </a:buClr>
              <a:buFont typeface="Wingdings" panose="05000000000000000000" pitchFamily="2" charset="2"/>
              <a:buChar char="§"/>
            </a:pPr>
            <a:r>
              <a:rPr lang="en-US" sz="2800" dirty="0">
                <a:solidFill>
                  <a:schemeClr val="tx1"/>
                </a:solidFill>
                <a:latin typeface="OpenSans"/>
              </a:rPr>
              <a:t>Mentoring</a:t>
            </a:r>
          </a:p>
          <a:p>
            <a:pPr marL="457200" indent="-457200">
              <a:buClr>
                <a:srgbClr val="C00000"/>
              </a:buClr>
              <a:buFont typeface="Wingdings" panose="05000000000000000000" pitchFamily="2" charset="2"/>
              <a:buChar char="§"/>
            </a:pPr>
            <a:r>
              <a:rPr lang="en-US" sz="2800" dirty="0">
                <a:solidFill>
                  <a:schemeClr val="tx1"/>
                </a:solidFill>
                <a:latin typeface="OpenSans"/>
              </a:rPr>
              <a:t>Networking</a:t>
            </a:r>
          </a:p>
        </p:txBody>
      </p:sp>
      <p:sp>
        <p:nvSpPr>
          <p:cNvPr id="11" name="CuadroTexto 10">
            <a:extLst>
              <a:ext uri="{FF2B5EF4-FFF2-40B4-BE49-F238E27FC236}">
                <a16:creationId xmlns:a16="http://schemas.microsoft.com/office/drawing/2014/main" id="{E037D2DE-05C0-485E-9C55-A183FE9D9AE0}"/>
              </a:ext>
            </a:extLst>
          </p:cNvPr>
          <p:cNvSpPr txBox="1"/>
          <p:nvPr/>
        </p:nvSpPr>
        <p:spPr>
          <a:xfrm>
            <a:off x="12798945" y="2548756"/>
            <a:ext cx="5278065" cy="738662"/>
          </a:xfrm>
          <a:prstGeom prst="rect">
            <a:avLst/>
          </a:prstGeom>
          <a:ln/>
        </p:spPr>
        <p:style>
          <a:lnRef idx="3">
            <a:schemeClr val="lt1"/>
          </a:lnRef>
          <a:fillRef idx="1">
            <a:schemeClr val="accent1"/>
          </a:fillRef>
          <a:effectRef idx="1">
            <a:schemeClr val="accent1"/>
          </a:effectRef>
          <a:fontRef idx="minor">
            <a:schemeClr val="lt1"/>
          </a:fontRef>
        </p:style>
        <p:txBody>
          <a:bodyPr rot="0" spcFirstLastPara="1" vertOverflow="overflow" horzOverflow="overflow" vert="horz" wrap="square" lIns="45719" tIns="45719" rIns="45719" bIns="45719" numCol="1" spcCol="38100" rtlCol="0" anchor="t">
            <a:spAutoFit/>
          </a:bodyPr>
          <a:lstStyle/>
          <a:p>
            <a:pPr algn="ctr">
              <a:lnSpc>
                <a:spcPct val="150000"/>
              </a:lnSpc>
              <a:buClr>
                <a:srgbClr val="C00000"/>
              </a:buClr>
            </a:pPr>
            <a:r>
              <a:rPr lang="en-US" sz="2800" b="1" dirty="0">
                <a:solidFill>
                  <a:schemeClr val="bg1"/>
                </a:solidFill>
                <a:latin typeface="OpenSans"/>
              </a:rPr>
              <a:t>TECHNICAL SKILLS</a:t>
            </a:r>
          </a:p>
        </p:txBody>
      </p:sp>
      <p:sp>
        <p:nvSpPr>
          <p:cNvPr id="12" name="CuadroTexto 11">
            <a:extLst>
              <a:ext uri="{FF2B5EF4-FFF2-40B4-BE49-F238E27FC236}">
                <a16:creationId xmlns:a16="http://schemas.microsoft.com/office/drawing/2014/main" id="{06B24B32-B474-4FA9-8931-63CE67560651}"/>
              </a:ext>
            </a:extLst>
          </p:cNvPr>
          <p:cNvSpPr txBox="1"/>
          <p:nvPr/>
        </p:nvSpPr>
        <p:spPr>
          <a:xfrm>
            <a:off x="7001519" y="3726316"/>
            <a:ext cx="5160001" cy="44627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buClr>
                <a:srgbClr val="C00000"/>
              </a:buClr>
            </a:pPr>
            <a:r>
              <a:rPr lang="en-US" sz="2800" dirty="0">
                <a:solidFill>
                  <a:schemeClr val="tx1"/>
                </a:solidFill>
                <a:latin typeface="OpenSans"/>
              </a:rPr>
              <a:t>Minimum skills that any entrepreneur must possess, regardless of the activity to be carried out. </a:t>
            </a:r>
          </a:p>
          <a:p>
            <a:pPr>
              <a:buClr>
                <a:srgbClr val="C00000"/>
              </a:buClr>
            </a:pPr>
            <a:endParaRPr lang="en-US" sz="2800" dirty="0">
              <a:solidFill>
                <a:schemeClr val="tx1"/>
              </a:solidFill>
              <a:latin typeface="OpenSans"/>
            </a:endParaRPr>
          </a:p>
          <a:p>
            <a:pPr>
              <a:buClr>
                <a:srgbClr val="C00000"/>
              </a:buClr>
            </a:pPr>
            <a:r>
              <a:rPr lang="en-US" sz="2400" b="1" dirty="0">
                <a:solidFill>
                  <a:srgbClr val="C00000"/>
                </a:solidFill>
                <a:latin typeface="OpenSans"/>
              </a:rPr>
              <a:t>Basic skills: </a:t>
            </a:r>
            <a:r>
              <a:rPr lang="en-US" sz="2400" dirty="0">
                <a:solidFill>
                  <a:schemeClr val="tx1"/>
                </a:solidFill>
                <a:latin typeface="OpenSans"/>
              </a:rPr>
              <a:t>self-confidence, communication abilities, compliance with standards and tasks.</a:t>
            </a:r>
          </a:p>
          <a:p>
            <a:pPr>
              <a:buClr>
                <a:srgbClr val="C00000"/>
              </a:buClr>
            </a:pPr>
            <a:r>
              <a:rPr lang="en-US" sz="2400" dirty="0">
                <a:solidFill>
                  <a:schemeClr val="tx1"/>
                </a:solidFill>
                <a:latin typeface="OpenSans"/>
              </a:rPr>
              <a:t> </a:t>
            </a:r>
          </a:p>
          <a:p>
            <a:pPr>
              <a:buClr>
                <a:srgbClr val="C00000"/>
              </a:buClr>
            </a:pPr>
            <a:r>
              <a:rPr lang="en-US" sz="2400" b="1" dirty="0">
                <a:solidFill>
                  <a:srgbClr val="C00000"/>
                </a:solidFill>
                <a:latin typeface="OpenSans"/>
              </a:rPr>
              <a:t>Transversal skills: </a:t>
            </a:r>
            <a:r>
              <a:rPr lang="en-US" sz="2400" dirty="0">
                <a:solidFill>
                  <a:schemeClr val="tx1"/>
                </a:solidFill>
                <a:latin typeface="OpenSans"/>
              </a:rPr>
              <a:t>relationship capacity, flexibility, frustration tolerance, etc.</a:t>
            </a:r>
          </a:p>
        </p:txBody>
      </p:sp>
      <p:sp>
        <p:nvSpPr>
          <p:cNvPr id="2" name="Rectángulo 1">
            <a:extLst>
              <a:ext uri="{FF2B5EF4-FFF2-40B4-BE49-F238E27FC236}">
                <a16:creationId xmlns:a16="http://schemas.microsoft.com/office/drawing/2014/main" id="{25A08AFF-1708-4FC7-8295-EF866DE54359}"/>
              </a:ext>
            </a:extLst>
          </p:cNvPr>
          <p:cNvSpPr/>
          <p:nvPr/>
        </p:nvSpPr>
        <p:spPr>
          <a:xfrm>
            <a:off x="6043020" y="9121552"/>
            <a:ext cx="12149480" cy="523220"/>
          </a:xfrm>
          <a:prstGeom prst="rect">
            <a:avLst/>
          </a:prstGeom>
        </p:spPr>
        <p:txBody>
          <a:bodyPr wrap="none">
            <a:spAutoFit/>
          </a:bodyPr>
          <a:lstStyle/>
          <a:p>
            <a:r>
              <a:rPr lang="en-US" sz="2800" dirty="0">
                <a:ea typeface="Open Sans" panose="020B0606030504020204" pitchFamily="34" charset="0"/>
                <a:cs typeface="Open Sans" panose="020B0606030504020204" pitchFamily="34" charset="0"/>
              </a:rPr>
              <a:t>Importance of </a:t>
            </a:r>
            <a:r>
              <a:rPr lang="en-US" sz="2800" b="1" dirty="0">
                <a:solidFill>
                  <a:srgbClr val="C00000"/>
                </a:solidFill>
                <a:ea typeface="Open Sans" panose="020B0606030504020204" pitchFamily="34" charset="0"/>
                <a:cs typeface="Open Sans" panose="020B0606030504020204" pitchFamily="34" charset="0"/>
              </a:rPr>
              <a:t>individual interviews to assess the capacities </a:t>
            </a:r>
            <a:r>
              <a:rPr lang="en-US" sz="2800" dirty="0">
                <a:ea typeface="Open Sans" panose="020B0606030504020204" pitchFamily="34" charset="0"/>
                <a:cs typeface="Open Sans" panose="020B0606030504020204" pitchFamily="34" charset="0"/>
              </a:rPr>
              <a:t>of the target persons</a:t>
            </a:r>
            <a:endParaRPr lang="es-ES" sz="2800" dirty="0"/>
          </a:p>
        </p:txBody>
      </p:sp>
    </p:spTree>
    <p:extLst>
      <p:ext uri="{BB962C8B-B14F-4D97-AF65-F5344CB8AC3E}">
        <p14:creationId xmlns:p14="http://schemas.microsoft.com/office/powerpoint/2010/main" val="337288189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80">
                                          <p:stCondLst>
                                            <p:cond delay="0"/>
                                          </p:stCondLst>
                                        </p:cTn>
                                        <p:tgtEl>
                                          <p:spTgt spid="2"/>
                                        </p:tgtEl>
                                      </p:cBhvr>
                                    </p:animEffect>
                                    <p:anim calcmode="lin" valueType="num">
                                      <p:cBhvr>
                                        <p:cTn id="12"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7" dur="26">
                                          <p:stCondLst>
                                            <p:cond delay="650"/>
                                          </p:stCondLst>
                                        </p:cTn>
                                        <p:tgtEl>
                                          <p:spTgt spid="2"/>
                                        </p:tgtEl>
                                      </p:cBhvr>
                                      <p:to x="100000" y="60000"/>
                                    </p:animScale>
                                    <p:animScale>
                                      <p:cBhvr>
                                        <p:cTn id="18" dur="166" decel="50000">
                                          <p:stCondLst>
                                            <p:cond delay="676"/>
                                          </p:stCondLst>
                                        </p:cTn>
                                        <p:tgtEl>
                                          <p:spTgt spid="2"/>
                                        </p:tgtEl>
                                      </p:cBhvr>
                                      <p:to x="100000" y="100000"/>
                                    </p:animScale>
                                    <p:animScale>
                                      <p:cBhvr>
                                        <p:cTn id="19" dur="26">
                                          <p:stCondLst>
                                            <p:cond delay="1312"/>
                                          </p:stCondLst>
                                        </p:cTn>
                                        <p:tgtEl>
                                          <p:spTgt spid="2"/>
                                        </p:tgtEl>
                                      </p:cBhvr>
                                      <p:to x="100000" y="80000"/>
                                    </p:animScale>
                                    <p:animScale>
                                      <p:cBhvr>
                                        <p:cTn id="20" dur="166" decel="50000">
                                          <p:stCondLst>
                                            <p:cond delay="1338"/>
                                          </p:stCondLst>
                                        </p:cTn>
                                        <p:tgtEl>
                                          <p:spTgt spid="2"/>
                                        </p:tgtEl>
                                      </p:cBhvr>
                                      <p:to x="100000" y="100000"/>
                                    </p:animScale>
                                    <p:animScale>
                                      <p:cBhvr>
                                        <p:cTn id="21" dur="26">
                                          <p:stCondLst>
                                            <p:cond delay="1642"/>
                                          </p:stCondLst>
                                        </p:cTn>
                                        <p:tgtEl>
                                          <p:spTgt spid="2"/>
                                        </p:tgtEl>
                                      </p:cBhvr>
                                      <p:to x="100000" y="90000"/>
                                    </p:animScale>
                                    <p:animScale>
                                      <p:cBhvr>
                                        <p:cTn id="22" dur="166" decel="50000">
                                          <p:stCondLst>
                                            <p:cond delay="1668"/>
                                          </p:stCondLst>
                                        </p:cTn>
                                        <p:tgtEl>
                                          <p:spTgt spid="2"/>
                                        </p:tgtEl>
                                      </p:cBhvr>
                                      <p:to x="100000" y="100000"/>
                                    </p:animScale>
                                    <p:animScale>
                                      <p:cBhvr>
                                        <p:cTn id="23" dur="26">
                                          <p:stCondLst>
                                            <p:cond delay="1808"/>
                                          </p:stCondLst>
                                        </p:cTn>
                                        <p:tgtEl>
                                          <p:spTgt spid="2"/>
                                        </p:tgtEl>
                                      </p:cBhvr>
                                      <p:to x="100000" y="95000"/>
                                    </p:animScale>
                                    <p:animScale>
                                      <p:cBhvr>
                                        <p:cTn id="24"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p:bldLst>
  </p:timing>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001D41"/>
      </a:accent1>
      <a:accent2>
        <a:srgbClr val="E8E8E8"/>
      </a:accent2>
      <a:accent3>
        <a:srgbClr val="F5333F"/>
      </a:accent3>
      <a:accent4>
        <a:srgbClr val="891D23"/>
      </a:accent4>
      <a:accent5>
        <a:srgbClr val="001024"/>
      </a:accent5>
      <a:accent6>
        <a:srgbClr val="FF4E51"/>
      </a:accent6>
      <a:hlink>
        <a:srgbClr val="0000FF"/>
      </a:hlink>
      <a:folHlink>
        <a:srgbClr val="FF00FF"/>
      </a:folHlink>
    </a:clrScheme>
    <a:fontScheme name="Office Theme">
      <a:majorFont>
        <a:latin typeface="Montserrat Light"/>
        <a:ea typeface="Montserrat Light"/>
        <a:cs typeface="Montserrat Light"/>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3F3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Office Theme">
  <a:themeElements>
    <a:clrScheme name="Office Theme">
      <a:dk1>
        <a:srgbClr val="000000"/>
      </a:dk1>
      <a:lt1>
        <a:srgbClr val="FFFFFF"/>
      </a:lt1>
      <a:dk2>
        <a:srgbClr val="A7A7A7"/>
      </a:dk2>
      <a:lt2>
        <a:srgbClr val="535353"/>
      </a:lt2>
      <a:accent1>
        <a:srgbClr val="001D41"/>
      </a:accent1>
      <a:accent2>
        <a:srgbClr val="E8E8E8"/>
      </a:accent2>
      <a:accent3>
        <a:srgbClr val="F5333F"/>
      </a:accent3>
      <a:accent4>
        <a:srgbClr val="891D23"/>
      </a:accent4>
      <a:accent5>
        <a:srgbClr val="001024"/>
      </a:accent5>
      <a:accent6>
        <a:srgbClr val="FF4E51"/>
      </a:accent6>
      <a:hlink>
        <a:srgbClr val="0000FF"/>
      </a:hlink>
      <a:folHlink>
        <a:srgbClr val="FF00FF"/>
      </a:folHlink>
    </a:clrScheme>
    <a:fontScheme name="Office Theme">
      <a:majorFont>
        <a:latin typeface="Montserrat Light"/>
        <a:ea typeface="Montserrat Light"/>
        <a:cs typeface="Montserrat Light"/>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3F3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001D41"/>
      </a:accent1>
      <a:accent2>
        <a:srgbClr val="E8E8E8"/>
      </a:accent2>
      <a:accent3>
        <a:srgbClr val="F5333F"/>
      </a:accent3>
      <a:accent4>
        <a:srgbClr val="891D23"/>
      </a:accent4>
      <a:accent5>
        <a:srgbClr val="001024"/>
      </a:accent5>
      <a:accent6>
        <a:srgbClr val="FF4E51"/>
      </a:accent6>
      <a:hlink>
        <a:srgbClr val="0000FF"/>
      </a:hlink>
      <a:folHlink>
        <a:srgbClr val="FF00FF"/>
      </a:folHlink>
    </a:clrScheme>
    <a:fontScheme name="Office Theme">
      <a:majorFont>
        <a:latin typeface="Montserrat Light"/>
        <a:ea typeface="Montserrat Light"/>
        <a:cs typeface="Montserrat Light"/>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3F3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1C9922A1D45791428E8A3BD053942B8A" ma:contentTypeVersion="11" ma:contentTypeDescription="Crear nuevo documento." ma:contentTypeScope="" ma:versionID="6a409e43a95dc2fe298dc1bc89d4d77b">
  <xsd:schema xmlns:xsd="http://www.w3.org/2001/XMLSchema" xmlns:xs="http://www.w3.org/2001/XMLSchema" xmlns:p="http://schemas.microsoft.com/office/2006/metadata/properties" xmlns:ns2="3178ae11-6556-4388-b5ea-a543032bf8a5" xmlns:ns3="916d48aa-a5c4-4a96-bdad-c66163c3b400" targetNamespace="http://schemas.microsoft.com/office/2006/metadata/properties" ma:root="true" ma:fieldsID="e8c6f8f4c2db2e838128846b4235947f" ns2:_="" ns3:_="">
    <xsd:import namespace="3178ae11-6556-4388-b5ea-a543032bf8a5"/>
    <xsd:import namespace="916d48aa-a5c4-4a96-bdad-c66163c3b40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178ae11-6556-4388-b5ea-a543032bf8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lcf76f155ced4ddcb4097134ff3c332f" ma:index="17" nillable="true" ma:taxonomy="true" ma:internalName="lcf76f155ced4ddcb4097134ff3c332f" ma:taxonomyFieldName="MediaServiceImageTags" ma:displayName="Etiquetas de imagen" ma:readOnly="false" ma:fieldId="{5cf76f15-5ced-4ddc-b409-7134ff3c332f}" ma:taxonomyMulti="true" ma:sspId="d8a44517-479e-4e44-b64a-2708cac2e75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16d48aa-a5c4-4a96-bdad-c66163c3b400" elementFormDefault="qualified">
    <xsd:import namespace="http://schemas.microsoft.com/office/2006/documentManagement/types"/>
    <xsd:import namespace="http://schemas.microsoft.com/office/infopath/2007/PartnerControls"/>
    <xsd:element name="TaxCatchAll" ma:index="18" nillable="true" ma:displayName="Columna global de taxonomía" ma:hidden="true" ma:list="{f5c09c7c-44ac-42ac-a0c8-aeeb5c6519f9}" ma:internalName="TaxCatchAll" ma:showField="CatchAllData" ma:web="916d48aa-a5c4-4a96-bdad-c66163c3b40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3178ae11-6556-4388-b5ea-a543032bf8a5">
      <Terms xmlns="http://schemas.microsoft.com/office/infopath/2007/PartnerControls"/>
    </lcf76f155ced4ddcb4097134ff3c332f>
    <TaxCatchAll xmlns="916d48aa-a5c4-4a96-bdad-c66163c3b400" xsi:nil="true"/>
  </documentManagement>
</p:properties>
</file>

<file path=customXml/itemProps1.xml><?xml version="1.0" encoding="utf-8"?>
<ds:datastoreItem xmlns:ds="http://schemas.openxmlformats.org/officeDocument/2006/customXml" ds:itemID="{5063D533-E8B0-4854-9BBC-167E84F623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178ae11-6556-4388-b5ea-a543032bf8a5"/>
    <ds:schemaRef ds:uri="916d48aa-a5c4-4a96-bdad-c66163c3b40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EBF1ED4-783D-43BC-BCDA-3D6AF457D2CE}">
  <ds:schemaRefs>
    <ds:schemaRef ds:uri="http://schemas.microsoft.com/sharepoint/v3/contenttype/forms"/>
  </ds:schemaRefs>
</ds:datastoreItem>
</file>

<file path=customXml/itemProps3.xml><?xml version="1.0" encoding="utf-8"?>
<ds:datastoreItem xmlns:ds="http://schemas.openxmlformats.org/officeDocument/2006/customXml" ds:itemID="{9C38130A-E632-434F-B0C4-316BA4410D27}">
  <ds:schemaRefs>
    <ds:schemaRef ds:uri="http://schemas.microsoft.com/office/2006/metadata/properties"/>
    <ds:schemaRef ds:uri="916d48aa-a5c4-4a96-bdad-c66163c3b400"/>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3178ae11-6556-4388-b5ea-a543032bf8a5"/>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2820</TotalTime>
  <Words>3641</Words>
  <Application>Microsoft Office PowerPoint</Application>
  <PresentationFormat>Personalizado</PresentationFormat>
  <Paragraphs>348</Paragraphs>
  <Slides>13</Slides>
  <Notes>13</Notes>
  <HiddenSlides>0</HiddenSlides>
  <MMClips>0</MMClips>
  <ScaleCrop>false</ScaleCrop>
  <HeadingPairs>
    <vt:vector size="8" baseType="variant">
      <vt:variant>
        <vt:lpstr>Fuentes usadas</vt:lpstr>
      </vt:variant>
      <vt:variant>
        <vt:i4>13</vt:i4>
      </vt:variant>
      <vt:variant>
        <vt:lpstr>Tema</vt:lpstr>
      </vt:variant>
      <vt:variant>
        <vt:i4>2</vt:i4>
      </vt:variant>
      <vt:variant>
        <vt:lpstr>Servidores OLE incrustados</vt:lpstr>
      </vt:variant>
      <vt:variant>
        <vt:i4>1</vt:i4>
      </vt:variant>
      <vt:variant>
        <vt:lpstr>Títulos de diapositiva</vt:lpstr>
      </vt:variant>
      <vt:variant>
        <vt:i4>13</vt:i4>
      </vt:variant>
    </vt:vector>
  </HeadingPairs>
  <TitlesOfParts>
    <vt:vector size="29" baseType="lpstr">
      <vt:lpstr>Arial</vt:lpstr>
      <vt:lpstr>Calibri</vt:lpstr>
      <vt:lpstr>Calibri Light</vt:lpstr>
      <vt:lpstr>Graphik XXXCond Regular</vt:lpstr>
      <vt:lpstr>Montserrat</vt:lpstr>
      <vt:lpstr>Montserrat Bold</vt:lpstr>
      <vt:lpstr>Montserrat Light</vt:lpstr>
      <vt:lpstr>Montserrat Regular</vt:lpstr>
      <vt:lpstr>Montserrat SemiBold</vt:lpstr>
      <vt:lpstr>Open Sans</vt:lpstr>
      <vt:lpstr>Open Sans Light</vt:lpstr>
      <vt:lpstr>OpenSans</vt:lpstr>
      <vt:lpstr>Wingdings</vt:lpstr>
      <vt:lpstr>Office Theme</vt:lpstr>
      <vt:lpstr>1_Office Theme</vt:lpstr>
      <vt:lpstr>Acrobat Document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delegadocre</dc:creator>
  <cp:lastModifiedBy>00  CID-EU Sandra Gutierrez Hernandez</cp:lastModifiedBy>
  <cp:revision>249</cp:revision>
  <cp:lastPrinted>2023-11-01T11:48:43Z</cp:lastPrinted>
  <dcterms:modified xsi:type="dcterms:W3CDTF">2023-11-13T12:47:23Z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11836000</vt:r8>
  </property>
  <property fmtid="{D5CDD505-2E9C-101B-9397-08002B2CF9AE}" pid="3" name="ContentTypeId">
    <vt:lpwstr>0x0101001C9922A1D45791428E8A3BD053942B8A</vt:lpwstr>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y fmtid="{D5CDD505-2E9C-101B-9397-08002B2CF9AE}" pid="7" name="_ExtendedDescription">
    <vt:lpwstr/>
  </property>
</Properties>
</file>