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99" r:id="rId5"/>
  </p:sldMasterIdLst>
  <p:notesMasterIdLst>
    <p:notesMasterId r:id="rId23"/>
  </p:notesMasterIdLst>
  <p:sldIdLst>
    <p:sldId id="259" r:id="rId6"/>
    <p:sldId id="945621769" r:id="rId7"/>
    <p:sldId id="945621751" r:id="rId8"/>
    <p:sldId id="945621788" r:id="rId9"/>
    <p:sldId id="945621794" r:id="rId10"/>
    <p:sldId id="945621786" r:id="rId11"/>
    <p:sldId id="945621803" r:id="rId12"/>
    <p:sldId id="945621805" r:id="rId13"/>
    <p:sldId id="945621806" r:id="rId14"/>
    <p:sldId id="945621807" r:id="rId15"/>
    <p:sldId id="945621808" r:id="rId16"/>
    <p:sldId id="945621809" r:id="rId17"/>
    <p:sldId id="945621810" r:id="rId18"/>
    <p:sldId id="945621811" r:id="rId19"/>
    <p:sldId id="945621812" r:id="rId20"/>
    <p:sldId id="945621779" r:id="rId21"/>
    <p:sldId id="945621804" r:id="rId22"/>
  </p:sldIdLst>
  <p:sldSz cx="18288000" cy="10287000"/>
  <p:notesSz cx="7104063" cy="10234613"/>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687616"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1375234"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2062851"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2750469"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3438085"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4125702"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481332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5500937"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rgbClr val="CACBCD"/>
          </a:solidFill>
        </a:fill>
      </a:tcStyle>
    </a:wholeTbl>
    <a:band2H>
      <a:tcTxStyle/>
      <a:tcStyle>
        <a:tcBdr/>
        <a:fill>
          <a:solidFill>
            <a:srgbClr val="E6E7E8"/>
          </a:solidFill>
        </a:fill>
      </a:tcStyle>
    </a:band2H>
    <a:firstCol>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1"/>
          </a:solidFill>
        </a:fill>
      </a:tcStyle>
    </a:firstCol>
    <a:la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381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1"/>
          </a:solidFill>
        </a:fill>
      </a:tcStyle>
    </a:lastRow>
    <a:fir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381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rgbClr val="FBCCCD"/>
          </a:solidFill>
        </a:fill>
      </a:tcStyle>
    </a:wholeTbl>
    <a:band2H>
      <a:tcTxStyle/>
      <a:tcStyle>
        <a:tcBdr/>
        <a:fill>
          <a:solidFill>
            <a:srgbClr val="FDE7E8"/>
          </a:solidFill>
        </a:fill>
      </a:tcStyle>
    </a:band2H>
    <a:firstCol>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3"/>
          </a:solidFill>
        </a:fill>
      </a:tcStyle>
    </a:firstCol>
    <a:la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381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3"/>
          </a:solidFill>
        </a:fill>
      </a:tcStyle>
    </a:lastRow>
    <a:fir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381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rgbClr val="FFCFCF"/>
          </a:solidFill>
        </a:fill>
      </a:tcStyle>
    </a:wholeTbl>
    <a:band2H>
      <a:tcTxStyle/>
      <a:tcStyle>
        <a:tcBdr/>
        <a:fill>
          <a:solidFill>
            <a:srgbClr val="FFE8E8"/>
          </a:solidFill>
        </a:fill>
      </a:tcStyle>
    </a:band2H>
    <a:firstCol>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6"/>
          </a:solidFill>
        </a:fill>
      </a:tcStyle>
    </a:firstCol>
    <a:la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381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6"/>
          </a:solidFill>
        </a:fill>
      </a:tcStyle>
    </a:lastRow>
    <a:fir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381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3F3F3F"/>
          </a:solidFill>
        </a:fill>
      </a:tcStyle>
    </a:band2H>
    <a:firstCol>
      <a:tcTxStyle b="on" i="off">
        <a:fontRef idx="minor">
          <a:srgbClr val="3F3F3F"/>
        </a:fontRef>
        <a:srgbClr val="3F3F3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3F3F3F"/>
          </a:solidFill>
        </a:fill>
      </a:tcStyle>
    </a:lastRow>
    <a:firstRow>
      <a:tcTxStyle b="on" i="off">
        <a:fontRef idx="minor">
          <a:srgbClr val="3F3F3F"/>
        </a:fontRef>
        <a:srgbClr val="3F3F3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rgbClr val="000000"/>
          </a:solidFill>
        </a:fill>
      </a:tcStyle>
    </a:firstCol>
    <a:la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381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rgbClr val="000000"/>
          </a:solidFill>
        </a:fill>
      </a:tcStyle>
    </a:lastRow>
    <a:fir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381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chemeClr val="accent2">
              <a:lumOff val="9019"/>
            </a:schemeClr>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horzBarState="maximized">
    <p:restoredLeft sz="15620"/>
    <p:restoredTop sz="95540" autoAdjust="0"/>
  </p:normalViewPr>
  <p:slideViewPr>
    <p:cSldViewPr snapToGrid="0">
      <p:cViewPr varScale="1">
        <p:scale>
          <a:sx n="59" d="100"/>
          <a:sy n="59" d="100"/>
        </p:scale>
        <p:origin x="394" y="82"/>
      </p:cViewPr>
      <p:guideLst/>
    </p:cSldViewPr>
  </p:slideViewPr>
  <p:notesTextViewPr>
    <p:cViewPr>
      <p:scale>
        <a:sx n="1" d="1"/>
        <a:sy n="1" d="1"/>
      </p:scale>
      <p:origin x="0" y="0"/>
    </p:cViewPr>
  </p:notesTextViewPr>
  <p:notesViewPr>
    <p:cSldViewPr snapToGrid="0">
      <p:cViewPr>
        <p:scale>
          <a:sx n="120" d="100"/>
          <a:sy n="120" d="100"/>
        </p:scale>
        <p:origin x="1800" y="-3835"/>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10" name="Shape 510"/>
          <p:cNvSpPr>
            <a:spLocks noGrp="1" noRot="1" noChangeAspect="1"/>
          </p:cNvSpPr>
          <p:nvPr>
            <p:ph type="sldImg"/>
          </p:nvPr>
        </p:nvSpPr>
        <p:spPr>
          <a:xfrm>
            <a:off x="142875" y="768350"/>
            <a:ext cx="6818313" cy="3836988"/>
          </a:xfrm>
          <a:prstGeom prst="rect">
            <a:avLst/>
          </a:prstGeom>
        </p:spPr>
        <p:txBody>
          <a:bodyPr lIns="99075" tIns="49538" rIns="99075" bIns="49538"/>
          <a:lstStyle/>
          <a:p>
            <a:endParaRPr dirty="0"/>
          </a:p>
        </p:txBody>
      </p:sp>
      <p:sp>
        <p:nvSpPr>
          <p:cNvPr id="511" name="Shape 511"/>
          <p:cNvSpPr>
            <a:spLocks noGrp="1"/>
          </p:cNvSpPr>
          <p:nvPr>
            <p:ph type="body" sz="quarter" idx="1"/>
          </p:nvPr>
        </p:nvSpPr>
        <p:spPr>
          <a:xfrm>
            <a:off x="947209" y="4861441"/>
            <a:ext cx="5209646" cy="4605576"/>
          </a:xfrm>
          <a:prstGeom prst="rect">
            <a:avLst/>
          </a:prstGeom>
        </p:spPr>
        <p:txBody>
          <a:bodyPr lIns="99075" tIns="49538" rIns="99075" bIns="49538"/>
          <a:lstStyle/>
          <a:p>
            <a:endParaRPr/>
          </a:p>
        </p:txBody>
      </p:sp>
    </p:spTree>
  </p:cSld>
  <p:clrMap bg1="lt1" tx1="dk1" bg2="lt2" tx2="dk2" accent1="accent1" accent2="accent2" accent3="accent3" accent4="accent4" accent5="accent5" accent6="accent6" hlink="hlink" folHlink="folHlink"/>
  <p:notesStyle>
    <a:lvl1pPr latinLnBrk="0">
      <a:spcBef>
        <a:spcPts val="600"/>
      </a:spcBef>
      <a:defRPr>
        <a:latin typeface="+mn-lt"/>
        <a:ea typeface="+mn-ea"/>
        <a:cs typeface="+mn-cs"/>
        <a:sym typeface="Calibri"/>
      </a:defRPr>
    </a:lvl1pPr>
    <a:lvl2pPr indent="228600" latinLnBrk="0">
      <a:spcBef>
        <a:spcPts val="600"/>
      </a:spcBef>
      <a:defRPr>
        <a:latin typeface="+mn-lt"/>
        <a:ea typeface="+mn-ea"/>
        <a:cs typeface="+mn-cs"/>
        <a:sym typeface="Calibri"/>
      </a:defRPr>
    </a:lvl2pPr>
    <a:lvl3pPr indent="457200" latinLnBrk="0">
      <a:spcBef>
        <a:spcPts val="600"/>
      </a:spcBef>
      <a:defRPr>
        <a:latin typeface="+mn-lt"/>
        <a:ea typeface="+mn-ea"/>
        <a:cs typeface="+mn-cs"/>
        <a:sym typeface="Calibri"/>
      </a:defRPr>
    </a:lvl3pPr>
    <a:lvl4pPr indent="685800" latinLnBrk="0">
      <a:spcBef>
        <a:spcPts val="600"/>
      </a:spcBef>
      <a:defRPr>
        <a:latin typeface="+mn-lt"/>
        <a:ea typeface="+mn-ea"/>
        <a:cs typeface="+mn-cs"/>
        <a:sym typeface="Calibri"/>
      </a:defRPr>
    </a:lvl4pPr>
    <a:lvl5pPr indent="914400" latinLnBrk="0">
      <a:spcBef>
        <a:spcPts val="600"/>
      </a:spcBef>
      <a:defRPr>
        <a:latin typeface="+mn-lt"/>
        <a:ea typeface="+mn-ea"/>
        <a:cs typeface="+mn-cs"/>
        <a:sym typeface="Calibri"/>
      </a:defRPr>
    </a:lvl5pPr>
    <a:lvl6pPr indent="1143000" latinLnBrk="0">
      <a:spcBef>
        <a:spcPts val="600"/>
      </a:spcBef>
      <a:defRPr>
        <a:latin typeface="+mn-lt"/>
        <a:ea typeface="+mn-ea"/>
        <a:cs typeface="+mn-cs"/>
        <a:sym typeface="Calibri"/>
      </a:defRPr>
    </a:lvl6pPr>
    <a:lvl7pPr indent="1371600" latinLnBrk="0">
      <a:spcBef>
        <a:spcPts val="600"/>
      </a:spcBef>
      <a:defRPr>
        <a:latin typeface="+mn-lt"/>
        <a:ea typeface="+mn-ea"/>
        <a:cs typeface="+mn-cs"/>
        <a:sym typeface="Calibri"/>
      </a:defRPr>
    </a:lvl7pPr>
    <a:lvl8pPr indent="1600200" latinLnBrk="0">
      <a:spcBef>
        <a:spcPts val="600"/>
      </a:spcBef>
      <a:defRPr>
        <a:latin typeface="+mn-lt"/>
        <a:ea typeface="+mn-ea"/>
        <a:cs typeface="+mn-cs"/>
        <a:sym typeface="Calibri"/>
      </a:defRPr>
    </a:lvl8pPr>
    <a:lvl9pPr indent="1828800" latinLnBrk="0">
      <a:spcBef>
        <a:spcPts val="600"/>
      </a:spcBef>
      <a:defRPr>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42875" y="768350"/>
            <a:ext cx="6818313" cy="3836988"/>
          </a:xfrm>
        </p:spPr>
      </p:sp>
      <p:sp>
        <p:nvSpPr>
          <p:cNvPr id="3" name="Marcador de notas 2"/>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2789876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r>
              <a:rPr lang="en-US" sz="900" b="1" dirty="0"/>
              <a:t>CASE STUDY 3 – GROUP 4</a:t>
            </a:r>
          </a:p>
          <a:p>
            <a:endParaRPr lang="en-US" sz="900" dirty="0"/>
          </a:p>
          <a:p>
            <a:r>
              <a:rPr lang="en-US" sz="1000" dirty="0">
                <a:effectLst/>
                <a:latin typeface="+mn-lt"/>
                <a:ea typeface="+mn-ea"/>
                <a:cs typeface="+mn-cs"/>
                <a:sym typeface="Calibri"/>
              </a:rPr>
              <a:t>Workshops on job search tools and techniques. Why not also Job interview simulation and Motivation letter?</a:t>
            </a:r>
          </a:p>
          <a:p>
            <a:r>
              <a:rPr lang="en-US" sz="1000" dirty="0">
                <a:effectLst/>
                <a:latin typeface="+mn-lt"/>
                <a:ea typeface="+mn-ea"/>
                <a:cs typeface="+mn-cs"/>
                <a:sym typeface="Calibri"/>
              </a:rPr>
              <a:t>Basic skills: why does she needs self-confidence?</a:t>
            </a:r>
          </a:p>
          <a:p>
            <a:r>
              <a:rPr lang="en-US" sz="1000" dirty="0">
                <a:effectLst/>
                <a:latin typeface="+mn-lt"/>
                <a:ea typeface="+mn-ea"/>
                <a:cs typeface="+mn-cs"/>
                <a:sym typeface="Calibri"/>
              </a:rPr>
              <a:t>Transversal skills: Flexibility and tolerance to frustration may be necessary, but what is the rationale behind proposing workshops on initiative and decision-making, self-organization, analysis and problem solving?.</a:t>
            </a:r>
          </a:p>
          <a:p>
            <a:r>
              <a:rPr lang="en-US" sz="1000" b="1" dirty="0">
                <a:effectLst/>
                <a:latin typeface="+mn-lt"/>
                <a:ea typeface="+mn-ea"/>
                <a:cs typeface="+mn-cs"/>
                <a:sym typeface="Calibri"/>
              </a:rPr>
              <a:t>Highlights</a:t>
            </a:r>
            <a:r>
              <a:rPr lang="en-US" sz="1000" dirty="0">
                <a:effectLst/>
                <a:latin typeface="+mn-lt"/>
                <a:ea typeface="+mn-ea"/>
                <a:cs typeface="+mn-cs"/>
                <a:sym typeface="Calibri"/>
              </a:rPr>
              <a:t>: </a:t>
            </a:r>
          </a:p>
          <a:p>
            <a:pPr marL="342900" indent="-342900">
              <a:buFont typeface="+mj-lt"/>
              <a:buAutoNum type="arabicPeriod"/>
            </a:pPr>
            <a:r>
              <a:rPr lang="en-US" sz="1000" dirty="0">
                <a:effectLst/>
                <a:latin typeface="+mn-lt"/>
                <a:ea typeface="+mn-ea"/>
                <a:cs typeface="+mn-cs"/>
                <a:sym typeface="Calibri"/>
              </a:rPr>
              <a:t>The work group does not indicate in which vulnerability profiles is the woman. </a:t>
            </a:r>
          </a:p>
          <a:p>
            <a:pPr marL="342900" indent="-342900">
              <a:buFont typeface="+mj-lt"/>
              <a:buAutoNum type="arabicPeriod"/>
            </a:pPr>
            <a:r>
              <a:rPr lang="en-US" sz="1000" dirty="0">
                <a:effectLst/>
                <a:latin typeface="+mn-lt"/>
                <a:ea typeface="+mn-ea"/>
                <a:cs typeface="+mn-cs"/>
                <a:sym typeface="Calibri"/>
              </a:rPr>
              <a:t>They have identified the strengths and weakness of the person, which helps to identify what gaps need to be filled in and on which strengths she can rely on in her </a:t>
            </a:r>
            <a:r>
              <a:rPr lang="en-US" sz="1000" dirty="0" err="1">
                <a:effectLst/>
                <a:latin typeface="+mn-lt"/>
                <a:ea typeface="+mn-ea"/>
                <a:cs typeface="+mn-cs"/>
                <a:sym typeface="Calibri"/>
              </a:rPr>
              <a:t>jobseeking</a:t>
            </a:r>
            <a:r>
              <a:rPr lang="en-US" sz="1000" dirty="0">
                <a:effectLst/>
                <a:latin typeface="+mn-lt"/>
                <a:ea typeface="+mn-ea"/>
                <a:cs typeface="+mn-cs"/>
                <a:sym typeface="Calibri"/>
              </a:rPr>
              <a:t> process. </a:t>
            </a:r>
          </a:p>
          <a:p>
            <a:pPr marL="342900" indent="-342900">
              <a:buFont typeface="+mj-lt"/>
              <a:buAutoNum type="arabicPeriod"/>
            </a:pPr>
            <a:r>
              <a:rPr lang="en-US" sz="1000" dirty="0">
                <a:effectLst/>
                <a:latin typeface="+mn-lt"/>
                <a:ea typeface="+mn-ea"/>
                <a:cs typeface="+mn-cs"/>
                <a:sym typeface="Calibri"/>
              </a:rPr>
              <a:t>The group has also identify what questions they will need to do her for them to learn more about her strengths and weakness and be able to propose a pathway to employment that match her professional goal and that are realistic and adapted to the local context.</a:t>
            </a:r>
            <a:endParaRPr lang="es-ES" sz="1000" dirty="0">
              <a:effectLst/>
              <a:latin typeface="+mn-lt"/>
              <a:ea typeface="+mn-ea"/>
              <a:cs typeface="+mn-cs"/>
              <a:sym typeface="Calibri"/>
            </a:endParaRPr>
          </a:p>
          <a:p>
            <a:endParaRPr lang="en-US" sz="900" dirty="0"/>
          </a:p>
        </p:txBody>
      </p:sp>
    </p:spTree>
    <p:extLst>
      <p:ext uri="{BB962C8B-B14F-4D97-AF65-F5344CB8AC3E}">
        <p14:creationId xmlns:p14="http://schemas.microsoft.com/office/powerpoint/2010/main" val="29413975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r>
              <a:rPr lang="en-US" sz="900" b="1" dirty="0"/>
              <a:t>CASE STUDY 3 – GROUP 4</a:t>
            </a:r>
          </a:p>
          <a:p>
            <a:endParaRPr lang="en-US" sz="1000" dirty="0"/>
          </a:p>
          <a:p>
            <a:r>
              <a:rPr lang="en-US" sz="1000" dirty="0">
                <a:effectLst/>
                <a:latin typeface="+mn-lt"/>
                <a:ea typeface="+mn-ea"/>
                <a:cs typeface="+mn-cs"/>
                <a:sym typeface="Calibri"/>
              </a:rPr>
              <a:t>Basic skills: Why self-confidence?</a:t>
            </a:r>
          </a:p>
          <a:p>
            <a:r>
              <a:rPr lang="en-US" sz="1000" dirty="0">
                <a:effectLst/>
                <a:latin typeface="+mn-lt"/>
                <a:ea typeface="+mn-ea"/>
                <a:cs typeface="+mn-cs"/>
                <a:sym typeface="Calibri"/>
              </a:rPr>
              <a:t>Workshops on technical skills like driving license, manage of point of sale terminal or safety at work can be also considered.</a:t>
            </a:r>
          </a:p>
          <a:p>
            <a:endParaRPr lang="en-US" sz="1000" dirty="0">
              <a:effectLst/>
              <a:latin typeface="+mn-lt"/>
              <a:ea typeface="+mn-ea"/>
              <a:cs typeface="+mn-cs"/>
              <a:sym typeface="Calibri"/>
            </a:endParaRPr>
          </a:p>
          <a:p>
            <a:r>
              <a:rPr lang="en-US" sz="1000" b="1" dirty="0">
                <a:effectLst/>
                <a:latin typeface="+mn-lt"/>
                <a:ea typeface="+mn-ea"/>
                <a:cs typeface="+mn-cs"/>
                <a:sym typeface="Calibri"/>
              </a:rPr>
              <a:t>Highlights</a:t>
            </a:r>
            <a:r>
              <a:rPr lang="en-US" sz="1000" dirty="0">
                <a:effectLst/>
                <a:latin typeface="+mn-lt"/>
                <a:ea typeface="+mn-ea"/>
                <a:cs typeface="+mn-cs"/>
                <a:sym typeface="Calibri"/>
              </a:rPr>
              <a:t>: </a:t>
            </a:r>
          </a:p>
          <a:p>
            <a:pPr marL="228600" indent="-228600">
              <a:buFont typeface="+mj-lt"/>
              <a:buAutoNum type="arabicPeriod"/>
            </a:pPr>
            <a:r>
              <a:rPr lang="en-US" sz="1000" dirty="0">
                <a:effectLst/>
                <a:latin typeface="+mn-lt"/>
                <a:ea typeface="+mn-ea"/>
                <a:cs typeface="+mn-cs"/>
                <a:sym typeface="Calibri"/>
              </a:rPr>
              <a:t>The work group does not indicate in which vulnerability profiles is the woman. </a:t>
            </a:r>
          </a:p>
          <a:p>
            <a:pPr marL="228600" indent="-228600">
              <a:buFont typeface="+mj-lt"/>
              <a:buAutoNum type="arabicPeriod"/>
            </a:pPr>
            <a:r>
              <a:rPr lang="en-US" sz="1000" dirty="0">
                <a:effectLst/>
                <a:latin typeface="+mn-lt"/>
                <a:ea typeface="+mn-ea"/>
                <a:cs typeface="+mn-cs"/>
                <a:sym typeface="Calibri"/>
              </a:rPr>
              <a:t>It is the first work group that propose to provide targeted cash assistance for child care during the period of study.</a:t>
            </a:r>
          </a:p>
        </p:txBody>
      </p:sp>
    </p:spTree>
    <p:extLst>
      <p:ext uri="{BB962C8B-B14F-4D97-AF65-F5344CB8AC3E}">
        <p14:creationId xmlns:p14="http://schemas.microsoft.com/office/powerpoint/2010/main" val="7352635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endParaRPr lang="en-US" sz="900" b="1" dirty="0"/>
          </a:p>
          <a:p>
            <a:r>
              <a:rPr lang="en-US" sz="900" b="1" dirty="0"/>
              <a:t>CASE STUDY 5 – GROUP 1</a:t>
            </a:r>
          </a:p>
          <a:p>
            <a:endParaRPr lang="en-US" sz="900" dirty="0"/>
          </a:p>
          <a:p>
            <a:r>
              <a:rPr lang="en-US" sz="900" dirty="0">
                <a:solidFill>
                  <a:srgbClr val="333333"/>
                </a:solidFill>
                <a:latin typeface="Open Sans" panose="020B0606030504020204" pitchFamily="34" charset="0"/>
                <a:ea typeface="Open Sans" panose="020B0606030504020204" pitchFamily="34" charset="0"/>
                <a:cs typeface="Open Sans" panose="020B0606030504020204" pitchFamily="34" charset="0"/>
              </a:rPr>
              <a:t>What does </a:t>
            </a:r>
            <a:r>
              <a:rPr lang="en-US" sz="900" i="1" dirty="0">
                <a:solidFill>
                  <a:srgbClr val="333333"/>
                </a:solidFill>
                <a:latin typeface="Open Sans" panose="020B0606030504020204" pitchFamily="34" charset="0"/>
                <a:ea typeface="Open Sans" panose="020B0606030504020204" pitchFamily="34" charset="0"/>
                <a:cs typeface="Open Sans" panose="020B0606030504020204" pitchFamily="34" charset="0"/>
              </a:rPr>
              <a:t>“work may be connected with a business trip” </a:t>
            </a:r>
            <a:r>
              <a:rPr lang="en-US" sz="900" dirty="0">
                <a:solidFill>
                  <a:srgbClr val="333333"/>
                </a:solidFill>
                <a:latin typeface="Open Sans" panose="020B0606030504020204" pitchFamily="34" charset="0"/>
                <a:ea typeface="Open Sans" panose="020B0606030504020204" pitchFamily="34" charset="0"/>
                <a:cs typeface="Open Sans" panose="020B0606030504020204" pitchFamily="34" charset="0"/>
              </a:rPr>
              <a:t>mean</a:t>
            </a:r>
            <a:r>
              <a:rPr lang="en-US" sz="900" i="0" dirty="0">
                <a:solidFill>
                  <a:srgbClr val="333333"/>
                </a:solidFill>
                <a:latin typeface="Open Sans" panose="020B0606030504020204" pitchFamily="34" charset="0"/>
                <a:ea typeface="Open Sans" panose="020B0606030504020204" pitchFamily="34" charset="0"/>
                <a:cs typeface="Open Sans" panose="020B0606030504020204" pitchFamily="34" charset="0"/>
              </a:rPr>
              <a:t>?</a:t>
            </a:r>
            <a:endParaRPr lang="en-US" sz="900" i="0" dirty="0"/>
          </a:p>
          <a:p>
            <a:r>
              <a:rPr lang="en-US" sz="900" dirty="0">
                <a:effectLst/>
                <a:latin typeface="+mn-lt"/>
                <a:ea typeface="+mn-ea"/>
                <a:cs typeface="+mn-cs"/>
                <a:sym typeface="Calibri"/>
              </a:rPr>
              <a:t>Additional information: applied to the State Emergency Service - does not pass due to age.</a:t>
            </a:r>
          </a:p>
          <a:p>
            <a:r>
              <a:rPr lang="en-US" sz="900" dirty="0">
                <a:effectLst/>
                <a:latin typeface="+mn-lt"/>
                <a:ea typeface="+mn-ea"/>
                <a:cs typeface="+mn-cs"/>
                <a:sym typeface="Calibri"/>
              </a:rPr>
              <a:t>When he applied to the State Employment Service (SES), no suitable vacancies were offered.</a:t>
            </a:r>
          </a:p>
          <a:p>
            <a:r>
              <a:rPr lang="en-US" sz="900" dirty="0">
                <a:effectLst/>
                <a:latin typeface="+mn-lt"/>
                <a:ea typeface="+mn-ea"/>
                <a:cs typeface="+mn-cs"/>
                <a:sym typeface="Calibri"/>
              </a:rPr>
              <a:t>Not familiar with modern job search methods.</a:t>
            </a:r>
          </a:p>
          <a:p>
            <a:r>
              <a:rPr lang="en-US" sz="900" dirty="0">
                <a:effectLst/>
                <a:latin typeface="+mn-lt"/>
                <a:ea typeface="+mn-ea"/>
                <a:cs typeface="+mn-cs"/>
                <a:sym typeface="Calibri"/>
              </a:rPr>
              <a:t>In the course of the conversation, they looked at vacancies on the Unified Job Portal of the Ministry of Labor and Social Affairs - found a vacancy. It was directed to apply for contact information.</a:t>
            </a:r>
          </a:p>
          <a:p>
            <a:r>
              <a:rPr lang="en-US" sz="900" dirty="0">
                <a:effectLst/>
                <a:latin typeface="+mn-lt"/>
                <a:ea typeface="+mn-ea"/>
                <a:cs typeface="+mn-cs"/>
                <a:sym typeface="Calibri"/>
              </a:rPr>
              <a:t>We also considered the option of employment in URCS - in the direction of mine safety.</a:t>
            </a:r>
          </a:p>
          <a:p>
            <a:r>
              <a:rPr lang="en-US" sz="900" dirty="0">
                <a:effectLst/>
                <a:latin typeface="+mn-lt"/>
                <a:ea typeface="+mn-ea"/>
                <a:cs typeface="+mn-cs"/>
                <a:sym typeface="Calibri"/>
              </a:rPr>
              <a:t>It would also be possible to offer driver's courses (to work as part of the ZSHR or others). Contacts of URCS RO are provided.</a:t>
            </a:r>
          </a:p>
          <a:p>
            <a:r>
              <a:rPr lang="en-US" sz="900" dirty="0">
                <a:effectLst/>
                <a:latin typeface="+mn-lt"/>
                <a:ea typeface="+mn-ea"/>
                <a:cs typeface="+mn-cs"/>
                <a:sym typeface="Calibri"/>
              </a:rPr>
              <a:t>Job search training (in a partner NGO).</a:t>
            </a:r>
          </a:p>
          <a:p>
            <a:r>
              <a:rPr lang="en-US" sz="900" dirty="0">
                <a:effectLst/>
                <a:latin typeface="+mn-lt"/>
                <a:ea typeface="+mn-ea"/>
                <a:cs typeface="+mn-cs"/>
                <a:sym typeface="Calibri"/>
              </a:rPr>
              <a:t>Contacts provided: Chernivtsi OO URCS, DSZ, Department of Social Protection, CHODA.</a:t>
            </a:r>
          </a:p>
          <a:p>
            <a:endParaRPr lang="en-US" sz="900" dirty="0">
              <a:effectLst/>
              <a:latin typeface="+mn-lt"/>
              <a:ea typeface="+mn-ea"/>
              <a:cs typeface="+mn-cs"/>
              <a:sym typeface="Calibri"/>
            </a:endParaRPr>
          </a:p>
          <a:p>
            <a:pPr marL="0" marR="0" lvl="0" indent="0" defTabSz="914400" eaLnBrk="1" fontAlgn="auto" latinLnBrk="0" hangingPunct="1">
              <a:lnSpc>
                <a:spcPct val="100000"/>
              </a:lnSpc>
              <a:spcBef>
                <a:spcPts val="600"/>
              </a:spcBef>
              <a:spcAft>
                <a:spcPts val="0"/>
              </a:spcAft>
              <a:buClrTx/>
              <a:buSzTx/>
              <a:buFontTx/>
              <a:buNone/>
              <a:tabLst/>
              <a:defRPr/>
            </a:pPr>
            <a:r>
              <a:rPr lang="en-US" sz="900" b="1" dirty="0">
                <a:effectLst/>
                <a:latin typeface="+mn-lt"/>
                <a:ea typeface="+mn-ea"/>
                <a:cs typeface="+mn-cs"/>
                <a:sym typeface="Calibri"/>
              </a:rPr>
              <a:t>Highlight: </a:t>
            </a:r>
          </a:p>
          <a:p>
            <a:pPr marL="228600" marR="0" lvl="0" indent="-228600" defTabSz="914400" eaLnBrk="1" fontAlgn="auto" latinLnBrk="0" hangingPunct="1">
              <a:lnSpc>
                <a:spcPct val="100000"/>
              </a:lnSpc>
              <a:spcBef>
                <a:spcPts val="600"/>
              </a:spcBef>
              <a:spcAft>
                <a:spcPts val="0"/>
              </a:spcAft>
              <a:buClrTx/>
              <a:buSzTx/>
              <a:buFont typeface="+mj-lt"/>
              <a:buAutoNum type="arabicPeriod"/>
              <a:tabLst/>
              <a:defRPr/>
            </a:pPr>
            <a:r>
              <a:rPr lang="en-US" sz="900" b="0" dirty="0">
                <a:effectLst/>
                <a:latin typeface="+mn-lt"/>
                <a:ea typeface="+mn-ea"/>
                <a:cs typeface="+mn-cs"/>
                <a:sym typeface="Calibri"/>
              </a:rPr>
              <a:t>T</a:t>
            </a:r>
            <a:r>
              <a:rPr lang="en-US" sz="900" dirty="0">
                <a:effectLst/>
                <a:latin typeface="+mn-lt"/>
                <a:ea typeface="+mn-ea"/>
                <a:cs typeface="+mn-cs"/>
                <a:sym typeface="Calibri"/>
              </a:rPr>
              <a:t>he work group has identified possible barriers at all levels (individual, family, community and social/cultural. </a:t>
            </a:r>
          </a:p>
          <a:p>
            <a:pPr marL="228600" marR="0" lvl="0" indent="-228600" defTabSz="914400" eaLnBrk="1" fontAlgn="auto" latinLnBrk="0" hangingPunct="1">
              <a:lnSpc>
                <a:spcPct val="100000"/>
              </a:lnSpc>
              <a:spcBef>
                <a:spcPts val="600"/>
              </a:spcBef>
              <a:spcAft>
                <a:spcPts val="0"/>
              </a:spcAft>
              <a:buClrTx/>
              <a:buSzTx/>
              <a:buFont typeface="+mj-lt"/>
              <a:buAutoNum type="arabicPeriod"/>
              <a:tabLst/>
              <a:defRPr/>
            </a:pPr>
            <a:r>
              <a:rPr lang="en-US" sz="900" dirty="0">
                <a:effectLst/>
                <a:latin typeface="+mn-lt"/>
                <a:ea typeface="+mn-ea"/>
                <a:cs typeface="+mn-cs"/>
                <a:sym typeface="Calibri"/>
              </a:rPr>
              <a:t>The work group has clearly defined what pathway to employment can be offered to this person.</a:t>
            </a:r>
            <a:endParaRPr lang="es-ES" sz="900" dirty="0">
              <a:effectLst/>
              <a:latin typeface="+mn-lt"/>
              <a:ea typeface="+mn-ea"/>
              <a:cs typeface="+mn-cs"/>
              <a:sym typeface="Calibri"/>
            </a:endParaRPr>
          </a:p>
          <a:p>
            <a:endParaRPr lang="es-ES" sz="900" dirty="0">
              <a:effectLst/>
              <a:latin typeface="+mn-lt"/>
              <a:ea typeface="+mn-ea"/>
              <a:cs typeface="+mn-cs"/>
              <a:sym typeface="Calibri"/>
            </a:endParaRPr>
          </a:p>
          <a:p>
            <a:endParaRPr lang="en-US" sz="900" dirty="0"/>
          </a:p>
        </p:txBody>
      </p:sp>
    </p:spTree>
    <p:extLst>
      <p:ext uri="{BB962C8B-B14F-4D97-AF65-F5344CB8AC3E}">
        <p14:creationId xmlns:p14="http://schemas.microsoft.com/office/powerpoint/2010/main" val="39868565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r>
              <a:rPr lang="en-US" sz="900" b="1" dirty="0"/>
              <a:t>CASE STUDY 6 – GROUP 3</a:t>
            </a:r>
          </a:p>
          <a:p>
            <a:endParaRPr lang="en-US" sz="900" dirty="0"/>
          </a:p>
          <a:p>
            <a:r>
              <a:rPr lang="en-US" sz="1000" dirty="0">
                <a:effectLst/>
                <a:latin typeface="+mn-lt"/>
                <a:ea typeface="+mn-ea"/>
                <a:cs typeface="+mn-cs"/>
                <a:sym typeface="Calibri"/>
              </a:rPr>
              <a:t>No money for primary needs, it is necessary to work on getting a job with a schedule in 1-2 days, so that she has a means of livelihood and can improve her skills on days off from work.</a:t>
            </a:r>
          </a:p>
          <a:p>
            <a:r>
              <a:rPr lang="en-US" sz="1000" dirty="0">
                <a:effectLst/>
                <a:latin typeface="+mn-lt"/>
                <a:ea typeface="+mn-ea"/>
                <a:cs typeface="+mn-cs"/>
                <a:sym typeface="Calibri"/>
              </a:rPr>
              <a:t>After the primary measures, identify needs for implementation, availability of skills, hobbies and preferences.</a:t>
            </a:r>
          </a:p>
          <a:p>
            <a:r>
              <a:rPr lang="en-US" sz="1000" dirty="0">
                <a:effectLst/>
                <a:latin typeface="+mn-lt"/>
                <a:ea typeface="+mn-ea"/>
                <a:cs typeface="+mn-cs"/>
                <a:sym typeface="Calibri"/>
              </a:rPr>
              <a:t>In our opinion, the work of the seller should not be the end point of the beneficiary's development, but its starting point.</a:t>
            </a:r>
          </a:p>
          <a:p>
            <a:r>
              <a:rPr lang="en-US" sz="1000" dirty="0">
                <a:effectLst/>
                <a:latin typeface="+mn-lt"/>
                <a:ea typeface="+mn-ea"/>
                <a:cs typeface="+mn-cs"/>
                <a:sym typeface="Calibri"/>
              </a:rPr>
              <a:t>Reconciliation with the desire to open your own business. Does she want to open her own business?</a:t>
            </a:r>
          </a:p>
          <a:p>
            <a:endParaRPr lang="en-US" sz="1000" b="1" dirty="0">
              <a:effectLst/>
              <a:latin typeface="+mn-lt"/>
              <a:ea typeface="+mn-ea"/>
              <a:cs typeface="+mn-cs"/>
              <a:sym typeface="Calibri"/>
            </a:endParaRPr>
          </a:p>
          <a:p>
            <a:r>
              <a:rPr lang="en-US" sz="1000" b="1" dirty="0">
                <a:effectLst/>
                <a:latin typeface="+mn-lt"/>
                <a:ea typeface="+mn-ea"/>
                <a:cs typeface="+mn-cs"/>
                <a:sym typeface="Calibri"/>
              </a:rPr>
              <a:t>Highlights</a:t>
            </a:r>
            <a:r>
              <a:rPr lang="en-US" sz="1000" dirty="0">
                <a:effectLst/>
                <a:latin typeface="+mn-lt"/>
                <a:ea typeface="+mn-ea"/>
                <a:cs typeface="+mn-cs"/>
                <a:sym typeface="Calibri"/>
              </a:rPr>
              <a:t>: </a:t>
            </a:r>
          </a:p>
          <a:p>
            <a:pPr marL="228600" indent="-228600">
              <a:buFont typeface="+mj-lt"/>
              <a:buAutoNum type="arabicPeriod"/>
            </a:pPr>
            <a:r>
              <a:rPr lang="en-US" sz="1000" dirty="0">
                <a:effectLst/>
                <a:latin typeface="+mn-lt"/>
                <a:ea typeface="+mn-ea"/>
                <a:cs typeface="+mn-cs"/>
                <a:sym typeface="Calibri"/>
              </a:rPr>
              <a:t>The work group has identified clearly the urgency to work on getting a job in a few days to ensure an income to the household and then work with the woman on her skills development.</a:t>
            </a:r>
          </a:p>
          <a:p>
            <a:pPr marL="228600" indent="-228600">
              <a:buFont typeface="+mj-lt"/>
              <a:buAutoNum type="arabicPeriod"/>
            </a:pPr>
            <a:r>
              <a:rPr lang="en-US" sz="1000" dirty="0">
                <a:effectLst/>
                <a:latin typeface="+mn-lt"/>
                <a:ea typeface="+mn-ea"/>
                <a:cs typeface="+mn-cs"/>
                <a:sym typeface="Calibri"/>
              </a:rPr>
              <a:t>The work group has seen the potential of the woman because they do not see their current experience as the end point of her career development, but as a starting point.</a:t>
            </a:r>
          </a:p>
          <a:p>
            <a:pPr marL="228600" indent="-228600">
              <a:buFont typeface="+mj-lt"/>
              <a:buAutoNum type="arabicPeriod"/>
            </a:pPr>
            <a:r>
              <a:rPr lang="en-US" sz="1000" dirty="0">
                <a:effectLst/>
                <a:latin typeface="+mn-lt"/>
                <a:ea typeface="+mn-ea"/>
                <a:cs typeface="+mn-cs"/>
                <a:sym typeface="Calibri"/>
              </a:rPr>
              <a:t>The work group has taken also into account the hidden CV of the woman (e.g. looking also at her hobbies)</a:t>
            </a:r>
          </a:p>
        </p:txBody>
      </p:sp>
    </p:spTree>
    <p:extLst>
      <p:ext uri="{BB962C8B-B14F-4D97-AF65-F5344CB8AC3E}">
        <p14:creationId xmlns:p14="http://schemas.microsoft.com/office/powerpoint/2010/main" val="18067035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r>
              <a:rPr lang="en-US" sz="900" b="1" dirty="0"/>
              <a:t>CASE STUDY 7 – GROUP 3</a:t>
            </a:r>
          </a:p>
          <a:p>
            <a:endParaRPr lang="en-US" sz="900" dirty="0"/>
          </a:p>
          <a:p>
            <a:r>
              <a:rPr lang="en-US" sz="1000" dirty="0">
                <a:effectLst/>
                <a:latin typeface="+mn-lt"/>
                <a:ea typeface="+mn-ea"/>
                <a:cs typeface="+mn-cs"/>
                <a:sym typeface="Calibri"/>
              </a:rPr>
              <a:t>There is not much information about the person. Does she have work experience or just the higher pedagogical education without work experience?</a:t>
            </a:r>
          </a:p>
          <a:p>
            <a:endParaRPr lang="en-US" sz="1000" b="1" dirty="0">
              <a:effectLst/>
              <a:latin typeface="+mn-lt"/>
              <a:ea typeface="+mn-ea"/>
              <a:cs typeface="+mn-cs"/>
              <a:sym typeface="Calibri"/>
            </a:endParaRPr>
          </a:p>
          <a:p>
            <a:r>
              <a:rPr lang="en-US" sz="1000" b="1" dirty="0">
                <a:effectLst/>
                <a:latin typeface="+mn-lt"/>
                <a:ea typeface="+mn-ea"/>
                <a:cs typeface="+mn-cs"/>
                <a:sym typeface="Calibri"/>
              </a:rPr>
              <a:t>Highlights</a:t>
            </a:r>
            <a:r>
              <a:rPr lang="en-US" sz="1000" dirty="0">
                <a:effectLst/>
                <a:latin typeface="+mn-lt"/>
                <a:ea typeface="+mn-ea"/>
                <a:cs typeface="+mn-cs"/>
                <a:sym typeface="Calibri"/>
              </a:rPr>
              <a:t>: </a:t>
            </a:r>
          </a:p>
          <a:p>
            <a:pPr marL="228600" indent="-228600">
              <a:buFont typeface="+mj-lt"/>
              <a:buAutoNum type="arabicPeriod"/>
            </a:pPr>
            <a:r>
              <a:rPr lang="en-US" sz="1000" dirty="0">
                <a:effectLst/>
                <a:latin typeface="+mn-lt"/>
                <a:ea typeface="+mn-ea"/>
                <a:cs typeface="+mn-cs"/>
                <a:sym typeface="Calibri"/>
              </a:rPr>
              <a:t>Although she has a higher pedagogical education we need to learn more about her work experience and additional education, training workshops she has.</a:t>
            </a:r>
          </a:p>
          <a:p>
            <a:pPr marL="228600" indent="-228600">
              <a:buFont typeface="+mj-lt"/>
              <a:buAutoNum type="arabicPeriod"/>
            </a:pPr>
            <a:r>
              <a:rPr lang="en-US" sz="1000" dirty="0">
                <a:effectLst/>
                <a:latin typeface="+mn-lt"/>
                <a:ea typeface="+mn-ea"/>
                <a:cs typeface="+mn-cs"/>
                <a:sym typeface="Calibri"/>
              </a:rPr>
              <a:t>She can start her work based on her experience and education but still needs to know how the public/private education sector works in </a:t>
            </a:r>
            <a:r>
              <a:rPr lang="en-US" sz="1000" dirty="0" err="1">
                <a:effectLst/>
                <a:latin typeface="+mn-lt"/>
                <a:ea typeface="+mn-ea"/>
                <a:cs typeface="+mn-cs"/>
                <a:sym typeface="Calibri"/>
              </a:rPr>
              <a:t>Vinnytsia</a:t>
            </a:r>
            <a:r>
              <a:rPr lang="en-US" sz="1000" dirty="0">
                <a:effectLst/>
                <a:latin typeface="+mn-lt"/>
                <a:ea typeface="+mn-ea"/>
                <a:cs typeface="+mn-cs"/>
                <a:sym typeface="Calibri"/>
              </a:rPr>
              <a:t>.</a:t>
            </a:r>
          </a:p>
        </p:txBody>
      </p:sp>
    </p:spTree>
    <p:extLst>
      <p:ext uri="{BB962C8B-B14F-4D97-AF65-F5344CB8AC3E}">
        <p14:creationId xmlns:p14="http://schemas.microsoft.com/office/powerpoint/2010/main" val="25008979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r>
              <a:rPr lang="en-US" sz="900" b="1" dirty="0"/>
              <a:t>CASE STUDY 8 – GROUP 4</a:t>
            </a:r>
          </a:p>
          <a:p>
            <a:endParaRPr lang="en-US" sz="900" dirty="0"/>
          </a:p>
          <a:p>
            <a:r>
              <a:rPr lang="en-US" sz="1000" dirty="0">
                <a:effectLst/>
                <a:latin typeface="+mn-lt"/>
                <a:ea typeface="+mn-ea"/>
                <a:cs typeface="+mn-cs"/>
                <a:sym typeface="Calibri"/>
              </a:rPr>
              <a:t>Basic skills: why self-control?</a:t>
            </a:r>
          </a:p>
          <a:p>
            <a:r>
              <a:rPr lang="en-US" sz="1000" dirty="0">
                <a:effectLst/>
                <a:latin typeface="+mn-lt"/>
                <a:ea typeface="+mn-ea"/>
                <a:cs typeface="+mn-cs"/>
                <a:sym typeface="Calibri"/>
              </a:rPr>
              <a:t>Technical skills: Food handling can be useful if he is planning to work in the </a:t>
            </a:r>
            <a:r>
              <a:rPr lang="en-US" sz="1000" dirty="0" err="1">
                <a:effectLst/>
                <a:latin typeface="+mn-lt"/>
                <a:ea typeface="+mn-ea"/>
                <a:cs typeface="+mn-cs"/>
                <a:sym typeface="Calibri"/>
              </a:rPr>
              <a:t>coffe</a:t>
            </a:r>
            <a:r>
              <a:rPr lang="en-US" sz="1000" dirty="0">
                <a:effectLst/>
                <a:latin typeface="+mn-lt"/>
                <a:ea typeface="+mn-ea"/>
                <a:cs typeface="+mn-cs"/>
                <a:sym typeface="Calibri"/>
              </a:rPr>
              <a:t> shop</a:t>
            </a:r>
          </a:p>
          <a:p>
            <a:r>
              <a:rPr lang="en-US" sz="1000" dirty="0">
                <a:effectLst/>
                <a:latin typeface="+mn-lt"/>
                <a:ea typeface="+mn-ea"/>
                <a:cs typeface="+mn-cs"/>
                <a:sym typeface="Calibri"/>
              </a:rPr>
              <a:t>What type of certificate of professional standards. Please provide an example.</a:t>
            </a:r>
          </a:p>
          <a:p>
            <a:endParaRPr lang="en-US" sz="1000" dirty="0">
              <a:effectLst/>
              <a:latin typeface="+mn-lt"/>
              <a:ea typeface="+mn-ea"/>
              <a:cs typeface="+mn-cs"/>
              <a:sym typeface="Calibri"/>
            </a:endParaRPr>
          </a:p>
          <a:p>
            <a:r>
              <a:rPr lang="en-US" sz="1000" dirty="0">
                <a:effectLst/>
                <a:latin typeface="+mn-lt"/>
                <a:ea typeface="+mn-ea"/>
                <a:cs typeface="+mn-cs"/>
                <a:sym typeface="Calibri"/>
              </a:rPr>
              <a:t>Assessment: </a:t>
            </a:r>
            <a:r>
              <a:rPr lang="en-US" sz="1000" dirty="0" err="1">
                <a:effectLst/>
                <a:latin typeface="+mn-lt"/>
                <a:ea typeface="+mn-ea"/>
                <a:cs typeface="+mn-cs"/>
                <a:sym typeface="Calibri"/>
              </a:rPr>
              <a:t>Strengthness</a:t>
            </a:r>
            <a:r>
              <a:rPr lang="en-US" sz="1000" dirty="0">
                <a:effectLst/>
                <a:latin typeface="+mn-lt"/>
                <a:ea typeface="+mn-ea"/>
                <a:cs typeface="+mn-cs"/>
                <a:sym typeface="Calibri"/>
              </a:rPr>
              <a:t>- higher education, motivation, perseverance. Weakness: insufficient finances, inability to send a child to kindergarten, ignorance of job search resources.</a:t>
            </a:r>
          </a:p>
          <a:p>
            <a:endParaRPr lang="en-US" sz="1000" dirty="0">
              <a:effectLst/>
              <a:latin typeface="+mn-lt"/>
              <a:ea typeface="+mn-ea"/>
              <a:cs typeface="+mn-cs"/>
              <a:sym typeface="Calibri"/>
            </a:endParaRPr>
          </a:p>
          <a:p>
            <a:r>
              <a:rPr lang="en-US" sz="1000" b="1" dirty="0">
                <a:effectLst/>
                <a:latin typeface="+mn-lt"/>
                <a:ea typeface="+mn-ea"/>
                <a:cs typeface="+mn-cs"/>
                <a:sym typeface="Calibri"/>
              </a:rPr>
              <a:t>Highlights</a:t>
            </a:r>
            <a:r>
              <a:rPr lang="en-US" sz="1000" dirty="0">
                <a:effectLst/>
                <a:latin typeface="+mn-lt"/>
                <a:ea typeface="+mn-ea"/>
                <a:cs typeface="+mn-cs"/>
                <a:sym typeface="Calibri"/>
              </a:rPr>
              <a:t>: </a:t>
            </a:r>
          </a:p>
          <a:p>
            <a:pPr marL="342900" indent="-342900">
              <a:buFont typeface="+mj-lt"/>
              <a:buAutoNum type="arabicPeriod"/>
            </a:pPr>
            <a:r>
              <a:rPr lang="en-US" sz="1000" dirty="0">
                <a:effectLst/>
                <a:latin typeface="+mn-lt"/>
                <a:ea typeface="+mn-ea"/>
                <a:cs typeface="+mn-cs"/>
                <a:sym typeface="Calibri"/>
              </a:rPr>
              <a:t>The work group does not indicate in which vulnerability profiles is the woman. </a:t>
            </a:r>
          </a:p>
          <a:p>
            <a:pPr marL="342900" indent="-342900">
              <a:buFont typeface="+mj-lt"/>
              <a:buAutoNum type="arabicPeriod"/>
            </a:pPr>
            <a:r>
              <a:rPr lang="en-US" sz="1000" dirty="0">
                <a:effectLst/>
                <a:latin typeface="+mn-lt"/>
                <a:ea typeface="+mn-ea"/>
                <a:cs typeface="+mn-cs"/>
                <a:sym typeface="Calibri"/>
              </a:rPr>
              <a:t>They have identified the strengths and weakness of the person, which helps to identify what gaps need to be filled in and on which strengths she can rely on in her </a:t>
            </a:r>
            <a:r>
              <a:rPr lang="en-US" sz="1000" dirty="0" err="1">
                <a:effectLst/>
                <a:latin typeface="+mn-lt"/>
                <a:ea typeface="+mn-ea"/>
                <a:cs typeface="+mn-cs"/>
                <a:sym typeface="Calibri"/>
              </a:rPr>
              <a:t>jobseeking</a:t>
            </a:r>
            <a:r>
              <a:rPr lang="en-US" sz="1000" dirty="0">
                <a:effectLst/>
                <a:latin typeface="+mn-lt"/>
                <a:ea typeface="+mn-ea"/>
                <a:cs typeface="+mn-cs"/>
                <a:sym typeface="Calibri"/>
              </a:rPr>
              <a:t> process. </a:t>
            </a:r>
          </a:p>
          <a:p>
            <a:pPr marL="342900" indent="-342900">
              <a:buFont typeface="+mj-lt"/>
              <a:buAutoNum type="arabicPeriod"/>
            </a:pPr>
            <a:r>
              <a:rPr lang="en-US" sz="1000" dirty="0">
                <a:effectLst/>
                <a:latin typeface="+mn-lt"/>
                <a:ea typeface="+mn-ea"/>
                <a:cs typeface="+mn-cs"/>
                <a:sym typeface="Calibri"/>
              </a:rPr>
              <a:t>The group has also identify what questions they will need to do her for them to learn more about her strengths and weakness and be able to propose a pathway to employment that match her professional goal and that are realistic and adapted to the local context.</a:t>
            </a:r>
            <a:endParaRPr lang="es-ES" sz="1000" dirty="0">
              <a:effectLst/>
              <a:latin typeface="+mn-lt"/>
              <a:ea typeface="+mn-ea"/>
              <a:cs typeface="+mn-cs"/>
              <a:sym typeface="Calibri"/>
            </a:endParaRPr>
          </a:p>
          <a:p>
            <a:endParaRPr lang="en-US" sz="900" dirty="0"/>
          </a:p>
        </p:txBody>
      </p:sp>
    </p:spTree>
    <p:extLst>
      <p:ext uri="{BB962C8B-B14F-4D97-AF65-F5344CB8AC3E}">
        <p14:creationId xmlns:p14="http://schemas.microsoft.com/office/powerpoint/2010/main" val="11389813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endParaRPr lang="es-ES" dirty="0"/>
          </a:p>
        </p:txBody>
      </p:sp>
    </p:spTree>
    <p:extLst>
      <p:ext uri="{BB962C8B-B14F-4D97-AF65-F5344CB8AC3E}">
        <p14:creationId xmlns:p14="http://schemas.microsoft.com/office/powerpoint/2010/main" val="31657422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endParaRPr lang="en-US" sz="900" b="1" dirty="0"/>
          </a:p>
          <a:p>
            <a:r>
              <a:rPr lang="en-US" sz="900" b="1" dirty="0"/>
              <a:t>Activity 3.3. CASE STUDIES</a:t>
            </a:r>
          </a:p>
          <a:p>
            <a:endParaRPr lang="en-US" sz="900" dirty="0"/>
          </a:p>
          <a:p>
            <a:pPr marL="342900" indent="-342900">
              <a:buFont typeface="+mj-lt"/>
              <a:buAutoNum type="arabicPeriod"/>
            </a:pPr>
            <a:r>
              <a:rPr lang="en-US" sz="900" dirty="0"/>
              <a:t>Read the two the case studies</a:t>
            </a:r>
          </a:p>
          <a:p>
            <a:pPr marL="342900" indent="-342900">
              <a:buFont typeface="+mj-lt"/>
              <a:buAutoNum type="arabicPeriod"/>
            </a:pPr>
            <a:endParaRPr lang="en-US" sz="900" dirty="0"/>
          </a:p>
          <a:p>
            <a:pPr marL="342900" indent="-342900">
              <a:buFont typeface="+mj-lt"/>
              <a:buAutoNum type="arabicPeriod"/>
            </a:pPr>
            <a:r>
              <a:rPr lang="en-US" sz="900" dirty="0"/>
              <a:t>In which vulnerability profile could the person be categorized? </a:t>
            </a:r>
          </a:p>
          <a:p>
            <a:pPr marL="342900" indent="-342900">
              <a:buFont typeface="+mj-lt"/>
              <a:buAutoNum type="arabicPeriod"/>
            </a:pPr>
            <a:endParaRPr lang="en-US" sz="900" dirty="0"/>
          </a:p>
          <a:p>
            <a:pPr marL="342900" indent="-342900">
              <a:buFont typeface="+mj-lt"/>
              <a:buAutoNum type="arabicPeriod"/>
            </a:pPr>
            <a:r>
              <a:rPr lang="en-US" sz="900" dirty="0"/>
              <a:t>From the actions listed, choose which ones could be included in his/her personalized pathway for mid-term socioeconomic integration (4-5 months time since the person enter the project)</a:t>
            </a:r>
          </a:p>
        </p:txBody>
      </p:sp>
    </p:spTree>
    <p:extLst>
      <p:ext uri="{BB962C8B-B14F-4D97-AF65-F5344CB8AC3E}">
        <p14:creationId xmlns:p14="http://schemas.microsoft.com/office/powerpoint/2010/main" val="21824550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42875" y="768350"/>
            <a:ext cx="6818313" cy="3836988"/>
          </a:xfrm>
        </p:spPr>
      </p:sp>
      <p:sp>
        <p:nvSpPr>
          <p:cNvPr id="3" name="Marcador de notas 2"/>
          <p:cNvSpPr>
            <a:spLocks noGrp="1"/>
          </p:cNvSpPr>
          <p:nvPr>
            <p:ph type="body" idx="1"/>
          </p:nvPr>
        </p:nvSpPr>
        <p:spPr/>
        <p:txBody>
          <a:bodyPr/>
          <a:lstStyle/>
          <a:p>
            <a:endParaRPr lang="en-US" sz="1000" dirty="0"/>
          </a:p>
          <a:p>
            <a:r>
              <a:rPr lang="en-US" sz="900" dirty="0"/>
              <a:t>During the next two sessions we will describe the activities that the Activation Points project offers to help participants to access the labor market. These activities are: </a:t>
            </a:r>
          </a:p>
          <a:p>
            <a:endParaRPr lang="en-US" sz="900" dirty="0"/>
          </a:p>
          <a:p>
            <a:pPr marL="309610" indent="-309610">
              <a:buFont typeface="Arial" panose="020B0604020202020204" pitchFamily="34" charset="0"/>
              <a:buChar char="•"/>
            </a:pPr>
            <a:r>
              <a:rPr lang="en-US" sz="900" dirty="0"/>
              <a:t>providing information about the labor market, </a:t>
            </a:r>
          </a:p>
          <a:p>
            <a:pPr marL="309610" indent="-309610">
              <a:buFont typeface="Arial" panose="020B0604020202020204" pitchFamily="34" charset="0"/>
              <a:buChar char="•"/>
            </a:pPr>
            <a:r>
              <a:rPr lang="en-US" sz="900" dirty="0"/>
              <a:t>offering career guidance to help them establish or reorient their professional objective and identify their professional weaknesses and strengths with respect to the labor market of their city or region</a:t>
            </a:r>
          </a:p>
          <a:p>
            <a:pPr marL="309610" indent="-309610">
              <a:buFont typeface="Arial" panose="020B0604020202020204" pitchFamily="34" charset="0"/>
              <a:buChar char="•"/>
            </a:pPr>
            <a:r>
              <a:rPr lang="en-US" sz="900" dirty="0"/>
              <a:t>strengthening their professional and job search skills. through vocational or skills training courses</a:t>
            </a:r>
          </a:p>
          <a:p>
            <a:pPr marL="309610" indent="-309610">
              <a:buFont typeface="Arial" panose="020B0604020202020204" pitchFamily="34" charset="0"/>
              <a:buChar char="•"/>
            </a:pPr>
            <a:r>
              <a:rPr lang="en-US" sz="900" dirty="0"/>
              <a:t>offering guidance, training and financial support to those who want to start a micro business.</a:t>
            </a:r>
            <a:endParaRPr lang="es-ES" sz="900" dirty="0"/>
          </a:p>
        </p:txBody>
      </p:sp>
    </p:spTree>
    <p:extLst>
      <p:ext uri="{BB962C8B-B14F-4D97-AF65-F5344CB8AC3E}">
        <p14:creationId xmlns:p14="http://schemas.microsoft.com/office/powerpoint/2010/main" val="39457308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42875" y="768350"/>
            <a:ext cx="6818313" cy="3836988"/>
          </a:xfrm>
        </p:spPr>
      </p:sp>
      <p:sp>
        <p:nvSpPr>
          <p:cNvPr id="3" name="Marcador de notas 2"/>
          <p:cNvSpPr>
            <a:spLocks noGrp="1"/>
          </p:cNvSpPr>
          <p:nvPr>
            <p:ph type="body" idx="1"/>
          </p:nvPr>
        </p:nvSpPr>
        <p:spPr/>
        <p:txBody>
          <a:bodyPr/>
          <a:lstStyle/>
          <a:p>
            <a:endParaRPr lang="es-ES" sz="900" dirty="0"/>
          </a:p>
          <a:p>
            <a:r>
              <a:rPr lang="es-ES" sz="900" dirty="0"/>
              <a:t>At </a:t>
            </a:r>
            <a:r>
              <a:rPr lang="es-ES" sz="900" dirty="0" err="1"/>
              <a:t>the</a:t>
            </a:r>
            <a:r>
              <a:rPr lang="es-ES" sz="900" dirty="0"/>
              <a:t> </a:t>
            </a:r>
            <a:r>
              <a:rPr lang="es-ES" sz="900" dirty="0" err="1"/>
              <a:t>first</a:t>
            </a:r>
            <a:r>
              <a:rPr lang="es-ES" sz="900" dirty="0"/>
              <a:t> </a:t>
            </a:r>
            <a:r>
              <a:rPr lang="es-ES" sz="900" dirty="0" err="1"/>
              <a:t>coordination</a:t>
            </a:r>
            <a:r>
              <a:rPr lang="es-ES" sz="900" dirty="0"/>
              <a:t> meeting in </a:t>
            </a:r>
            <a:r>
              <a:rPr lang="es-ES" sz="900" dirty="0" err="1"/>
              <a:t>Vinnytsia</a:t>
            </a:r>
            <a:r>
              <a:rPr lang="es-ES" sz="900" dirty="0"/>
              <a:t> </a:t>
            </a:r>
            <a:r>
              <a:rPr lang="es-ES" sz="900" dirty="0" err="1"/>
              <a:t>we</a:t>
            </a:r>
            <a:r>
              <a:rPr lang="es-ES" sz="900" dirty="0"/>
              <a:t> </a:t>
            </a:r>
            <a:r>
              <a:rPr lang="es-ES" sz="900" dirty="0" err="1"/>
              <a:t>already</a:t>
            </a:r>
            <a:r>
              <a:rPr lang="es-ES" sz="900" dirty="0"/>
              <a:t> </a:t>
            </a:r>
            <a:r>
              <a:rPr lang="es-ES" sz="900" dirty="0" err="1"/>
              <a:t>identified</a:t>
            </a:r>
            <a:r>
              <a:rPr lang="es-ES" sz="900" dirty="0"/>
              <a:t> </a:t>
            </a:r>
            <a:r>
              <a:rPr lang="es-ES" sz="900" dirty="0" err="1"/>
              <a:t>some</a:t>
            </a:r>
            <a:r>
              <a:rPr lang="es-ES" sz="900" dirty="0"/>
              <a:t> </a:t>
            </a:r>
            <a:r>
              <a:rPr lang="es-ES" sz="900" dirty="0" err="1"/>
              <a:t>of</a:t>
            </a:r>
            <a:r>
              <a:rPr lang="es-ES" sz="900" dirty="0"/>
              <a:t> </a:t>
            </a:r>
            <a:r>
              <a:rPr lang="es-ES" sz="900" dirty="0" err="1"/>
              <a:t>the</a:t>
            </a:r>
            <a:r>
              <a:rPr lang="es-ES" sz="900" dirty="0"/>
              <a:t> </a:t>
            </a:r>
            <a:r>
              <a:rPr lang="es-ES" sz="900" dirty="0" err="1"/>
              <a:t>barriers</a:t>
            </a:r>
            <a:r>
              <a:rPr lang="es-ES" sz="900" dirty="0"/>
              <a:t> </a:t>
            </a:r>
            <a:r>
              <a:rPr lang="es-ES" sz="900" dirty="0" err="1"/>
              <a:t>that</a:t>
            </a:r>
            <a:r>
              <a:rPr lang="es-ES" sz="900" dirty="0"/>
              <a:t> vulnerable </a:t>
            </a:r>
            <a:r>
              <a:rPr lang="es-ES" sz="900" dirty="0" err="1"/>
              <a:t>groups</a:t>
            </a:r>
            <a:r>
              <a:rPr lang="es-ES" sz="900" dirty="0"/>
              <a:t> </a:t>
            </a:r>
            <a:r>
              <a:rPr lang="es-ES" sz="900" dirty="0" err="1"/>
              <a:t>the</a:t>
            </a:r>
            <a:r>
              <a:rPr lang="es-ES" sz="900" dirty="0"/>
              <a:t> </a:t>
            </a:r>
            <a:r>
              <a:rPr lang="es-ES" sz="900" dirty="0" err="1"/>
              <a:t>project</a:t>
            </a:r>
            <a:r>
              <a:rPr lang="es-ES" sz="900" dirty="0"/>
              <a:t> </a:t>
            </a:r>
            <a:r>
              <a:rPr lang="es-ES" sz="900" dirty="0" err="1"/>
              <a:t>aims</a:t>
            </a:r>
            <a:r>
              <a:rPr lang="es-ES" sz="900" dirty="0"/>
              <a:t> </a:t>
            </a:r>
            <a:r>
              <a:rPr lang="es-ES" sz="900" dirty="0" err="1"/>
              <a:t>to</a:t>
            </a:r>
            <a:r>
              <a:rPr lang="es-ES" sz="900" dirty="0"/>
              <a:t> target </a:t>
            </a:r>
            <a:r>
              <a:rPr lang="es-ES" sz="900" dirty="0" err="1"/>
              <a:t>face</a:t>
            </a:r>
            <a:r>
              <a:rPr lang="es-ES" sz="900" dirty="0"/>
              <a:t> </a:t>
            </a:r>
            <a:r>
              <a:rPr lang="es-ES" sz="900" dirty="0" err="1"/>
              <a:t>to</a:t>
            </a:r>
            <a:r>
              <a:rPr lang="es-ES" sz="900" dirty="0"/>
              <a:t> </a:t>
            </a:r>
            <a:r>
              <a:rPr lang="es-ES" sz="900" dirty="0" err="1"/>
              <a:t>access</a:t>
            </a:r>
            <a:r>
              <a:rPr lang="es-ES" sz="900" dirty="0"/>
              <a:t> </a:t>
            </a:r>
            <a:r>
              <a:rPr lang="es-ES" sz="900" dirty="0" err="1"/>
              <a:t>the</a:t>
            </a:r>
            <a:r>
              <a:rPr lang="es-ES" sz="900" dirty="0"/>
              <a:t> labor </a:t>
            </a:r>
            <a:r>
              <a:rPr lang="es-ES" sz="900" dirty="0" err="1"/>
              <a:t>market</a:t>
            </a:r>
            <a:r>
              <a:rPr lang="es-ES" sz="900" dirty="0"/>
              <a:t>. </a:t>
            </a:r>
          </a:p>
          <a:p>
            <a:endParaRPr lang="es-ES" sz="900" dirty="0"/>
          </a:p>
          <a:p>
            <a:r>
              <a:rPr lang="es-ES" sz="900" dirty="0" err="1"/>
              <a:t>Through</a:t>
            </a:r>
            <a:r>
              <a:rPr lang="es-ES" sz="900" dirty="0"/>
              <a:t> </a:t>
            </a:r>
            <a:r>
              <a:rPr lang="es-ES" sz="900" dirty="0" err="1"/>
              <a:t>the</a:t>
            </a:r>
            <a:r>
              <a:rPr lang="es-ES" sz="900" dirty="0"/>
              <a:t> </a:t>
            </a:r>
            <a:r>
              <a:rPr lang="es-ES" sz="900" dirty="0" err="1"/>
              <a:t>ecological</a:t>
            </a:r>
            <a:r>
              <a:rPr lang="es-ES" sz="900" dirty="0"/>
              <a:t> </a:t>
            </a:r>
            <a:r>
              <a:rPr lang="es-ES" sz="900" dirty="0" err="1"/>
              <a:t>model</a:t>
            </a:r>
            <a:r>
              <a:rPr lang="es-ES" sz="900" dirty="0"/>
              <a:t> </a:t>
            </a:r>
            <a:r>
              <a:rPr lang="es-ES" sz="900" dirty="0" err="1"/>
              <a:t>for</a:t>
            </a:r>
            <a:r>
              <a:rPr lang="es-ES" sz="900" dirty="0"/>
              <a:t> social </a:t>
            </a:r>
            <a:r>
              <a:rPr lang="es-ES" sz="900" dirty="0" err="1"/>
              <a:t>work</a:t>
            </a:r>
            <a:r>
              <a:rPr lang="es-ES" sz="900" dirty="0"/>
              <a:t>, </a:t>
            </a:r>
            <a:r>
              <a:rPr lang="es-ES" sz="900" dirty="0" err="1"/>
              <a:t>all</a:t>
            </a:r>
            <a:r>
              <a:rPr lang="es-ES" sz="900" dirty="0"/>
              <a:t> </a:t>
            </a:r>
            <a:r>
              <a:rPr lang="es-ES" sz="900" dirty="0" err="1"/>
              <a:t>these</a:t>
            </a:r>
            <a:r>
              <a:rPr lang="es-ES" sz="900" dirty="0"/>
              <a:t> </a:t>
            </a:r>
            <a:r>
              <a:rPr lang="es-ES" sz="900" dirty="0" err="1"/>
              <a:t>barriers</a:t>
            </a:r>
            <a:r>
              <a:rPr lang="es-ES" sz="900" dirty="0"/>
              <a:t> can be </a:t>
            </a:r>
            <a:r>
              <a:rPr lang="es-ES" sz="900" dirty="0" err="1"/>
              <a:t>categorized</a:t>
            </a:r>
            <a:r>
              <a:rPr lang="es-ES" sz="900" dirty="0"/>
              <a:t> as </a:t>
            </a:r>
            <a:r>
              <a:rPr lang="es-ES" sz="900" dirty="0" err="1"/>
              <a:t>pertained</a:t>
            </a:r>
            <a:r>
              <a:rPr lang="es-ES" sz="900" dirty="0"/>
              <a:t> </a:t>
            </a:r>
            <a:r>
              <a:rPr lang="es-ES" sz="900" dirty="0" err="1"/>
              <a:t>to</a:t>
            </a:r>
            <a:r>
              <a:rPr lang="es-ES" sz="900" dirty="0"/>
              <a:t> </a:t>
            </a:r>
            <a:r>
              <a:rPr lang="es-ES" sz="900" dirty="0" err="1"/>
              <a:t>the</a:t>
            </a:r>
            <a:r>
              <a:rPr lang="es-ES" sz="900" dirty="0"/>
              <a:t> </a:t>
            </a:r>
            <a:r>
              <a:rPr lang="es-ES" sz="900" dirty="0" err="1"/>
              <a:t>following</a:t>
            </a:r>
            <a:r>
              <a:rPr lang="es-ES" sz="900" dirty="0"/>
              <a:t> </a:t>
            </a:r>
            <a:r>
              <a:rPr lang="es-ES" sz="900" dirty="0" err="1"/>
              <a:t>levels</a:t>
            </a:r>
            <a:r>
              <a:rPr lang="es-ES" sz="900" dirty="0"/>
              <a:t>: individual, </a:t>
            </a:r>
            <a:r>
              <a:rPr lang="es-ES" sz="900" dirty="0" err="1"/>
              <a:t>relationship</a:t>
            </a:r>
            <a:r>
              <a:rPr lang="es-ES" sz="900" dirty="0"/>
              <a:t>/</a:t>
            </a:r>
            <a:r>
              <a:rPr lang="es-ES" sz="900" dirty="0" err="1"/>
              <a:t>family</a:t>
            </a:r>
            <a:r>
              <a:rPr lang="es-ES" sz="900" dirty="0"/>
              <a:t>, </a:t>
            </a:r>
            <a:r>
              <a:rPr lang="es-ES" sz="900" dirty="0" err="1"/>
              <a:t>community</a:t>
            </a:r>
            <a:r>
              <a:rPr lang="es-ES" sz="900" dirty="0"/>
              <a:t> </a:t>
            </a:r>
            <a:r>
              <a:rPr lang="es-ES" sz="900" dirty="0" err="1"/>
              <a:t>or</a:t>
            </a:r>
            <a:r>
              <a:rPr lang="es-ES" sz="900" dirty="0"/>
              <a:t> societal/culture. Once </a:t>
            </a:r>
            <a:r>
              <a:rPr lang="es-ES" sz="900" dirty="0" err="1"/>
              <a:t>each</a:t>
            </a:r>
            <a:r>
              <a:rPr lang="es-ES" sz="900" dirty="0"/>
              <a:t> </a:t>
            </a:r>
            <a:r>
              <a:rPr lang="es-ES" sz="900" dirty="0" err="1"/>
              <a:t>barrier</a:t>
            </a:r>
            <a:r>
              <a:rPr lang="es-ES" sz="900" dirty="0"/>
              <a:t> has </a:t>
            </a:r>
            <a:r>
              <a:rPr lang="es-ES" sz="900" dirty="0" err="1"/>
              <a:t>been</a:t>
            </a:r>
            <a:r>
              <a:rPr lang="es-ES" sz="900" dirty="0"/>
              <a:t> </a:t>
            </a:r>
            <a:r>
              <a:rPr lang="es-ES" sz="900" dirty="0" err="1"/>
              <a:t>located</a:t>
            </a:r>
            <a:r>
              <a:rPr lang="es-ES" sz="900" dirty="0"/>
              <a:t> </a:t>
            </a:r>
            <a:r>
              <a:rPr lang="es-ES" sz="900" dirty="0" err="1"/>
              <a:t>on</a:t>
            </a:r>
            <a:r>
              <a:rPr lang="es-ES" sz="900" dirty="0"/>
              <a:t> </a:t>
            </a:r>
            <a:r>
              <a:rPr lang="es-ES" sz="900" dirty="0" err="1"/>
              <a:t>the</a:t>
            </a:r>
            <a:r>
              <a:rPr lang="es-ES" sz="900" dirty="0"/>
              <a:t> </a:t>
            </a:r>
            <a:r>
              <a:rPr lang="es-ES" sz="900" dirty="0" err="1"/>
              <a:t>corresponding</a:t>
            </a:r>
            <a:r>
              <a:rPr lang="es-ES" sz="900" dirty="0"/>
              <a:t> </a:t>
            </a:r>
            <a:r>
              <a:rPr lang="es-ES" sz="900" dirty="0" err="1"/>
              <a:t>level</a:t>
            </a:r>
            <a:r>
              <a:rPr lang="es-ES" sz="900" dirty="0"/>
              <a:t>, labor </a:t>
            </a:r>
            <a:r>
              <a:rPr lang="es-ES" sz="900" dirty="0" err="1"/>
              <a:t>counsellors</a:t>
            </a:r>
            <a:r>
              <a:rPr lang="es-ES" sz="900" dirty="0"/>
              <a:t> </a:t>
            </a:r>
            <a:r>
              <a:rPr lang="es-ES" sz="900" dirty="0" err="1"/>
              <a:t>identify</a:t>
            </a:r>
            <a:r>
              <a:rPr lang="es-ES" sz="900" dirty="0"/>
              <a:t> </a:t>
            </a:r>
            <a:r>
              <a:rPr lang="es-ES" sz="900" dirty="0" err="1"/>
              <a:t>on</a:t>
            </a:r>
            <a:r>
              <a:rPr lang="es-ES" sz="900" dirty="0"/>
              <a:t> </a:t>
            </a:r>
            <a:r>
              <a:rPr lang="es-ES" sz="900" dirty="0" err="1"/>
              <a:t>wich</a:t>
            </a:r>
            <a:r>
              <a:rPr lang="es-ES" sz="900" dirty="0"/>
              <a:t> </a:t>
            </a:r>
            <a:r>
              <a:rPr lang="es-ES" sz="900" dirty="0" err="1"/>
              <a:t>level</a:t>
            </a:r>
            <a:r>
              <a:rPr lang="es-ES" sz="900" dirty="0"/>
              <a:t> </a:t>
            </a:r>
            <a:r>
              <a:rPr lang="es-ES" sz="900" dirty="0" err="1"/>
              <a:t>an</a:t>
            </a:r>
            <a:r>
              <a:rPr lang="es-ES" sz="900" dirty="0"/>
              <a:t> </a:t>
            </a:r>
            <a:r>
              <a:rPr lang="es-ES" sz="900" dirty="0" err="1"/>
              <a:t>action</a:t>
            </a:r>
            <a:r>
              <a:rPr lang="es-ES" sz="900" dirty="0"/>
              <a:t> </a:t>
            </a:r>
            <a:r>
              <a:rPr lang="es-ES" sz="900" dirty="0" err="1"/>
              <a:t>is</a:t>
            </a:r>
            <a:r>
              <a:rPr lang="es-ES" sz="900" dirty="0"/>
              <a:t> </a:t>
            </a:r>
            <a:r>
              <a:rPr lang="es-ES" sz="900" dirty="0" err="1"/>
              <a:t>needed</a:t>
            </a:r>
            <a:r>
              <a:rPr lang="es-ES" sz="900" dirty="0"/>
              <a:t>. </a:t>
            </a:r>
            <a:r>
              <a:rPr lang="es-ES" sz="900" dirty="0" err="1"/>
              <a:t>During</a:t>
            </a:r>
            <a:r>
              <a:rPr lang="es-ES" sz="900" dirty="0"/>
              <a:t> </a:t>
            </a:r>
            <a:r>
              <a:rPr lang="es-ES" sz="900" dirty="0" err="1"/>
              <a:t>the</a:t>
            </a:r>
            <a:r>
              <a:rPr lang="es-ES" sz="900" dirty="0"/>
              <a:t> </a:t>
            </a:r>
            <a:r>
              <a:rPr lang="es-ES" sz="900" dirty="0" err="1"/>
              <a:t>initial</a:t>
            </a:r>
            <a:r>
              <a:rPr lang="es-ES" sz="900" dirty="0"/>
              <a:t> interview, and </a:t>
            </a:r>
            <a:r>
              <a:rPr lang="es-ES" sz="900" dirty="0" err="1"/>
              <a:t>consecutives</a:t>
            </a:r>
            <a:r>
              <a:rPr lang="es-ES" sz="900" dirty="0"/>
              <a:t> individual </a:t>
            </a:r>
            <a:r>
              <a:rPr lang="es-ES" sz="900" dirty="0" err="1"/>
              <a:t>consultations</a:t>
            </a:r>
            <a:r>
              <a:rPr lang="es-ES" sz="900" dirty="0"/>
              <a:t>, </a:t>
            </a:r>
            <a:r>
              <a:rPr lang="es-ES" sz="900" dirty="0" err="1"/>
              <a:t>the</a:t>
            </a:r>
            <a:r>
              <a:rPr lang="es-ES" sz="900" dirty="0"/>
              <a:t> labor </a:t>
            </a:r>
            <a:r>
              <a:rPr lang="es-ES" sz="900" dirty="0" err="1"/>
              <a:t>counsellor</a:t>
            </a:r>
            <a:r>
              <a:rPr lang="es-ES" sz="900" dirty="0"/>
              <a:t> </a:t>
            </a:r>
            <a:r>
              <a:rPr lang="es-ES" sz="900" dirty="0" err="1"/>
              <a:t>will</a:t>
            </a:r>
            <a:r>
              <a:rPr lang="es-ES" sz="900" dirty="0"/>
              <a:t> </a:t>
            </a:r>
            <a:r>
              <a:rPr lang="es-ES" sz="900" dirty="0" err="1"/>
              <a:t>identify</a:t>
            </a:r>
            <a:r>
              <a:rPr lang="es-ES" sz="900" dirty="0"/>
              <a:t> </a:t>
            </a:r>
            <a:r>
              <a:rPr lang="es-ES" sz="900" dirty="0" err="1"/>
              <a:t>where</a:t>
            </a:r>
            <a:r>
              <a:rPr lang="es-ES" sz="900" dirty="0"/>
              <a:t> </a:t>
            </a:r>
            <a:r>
              <a:rPr lang="es-ES" sz="900" dirty="0" err="1"/>
              <a:t>the</a:t>
            </a:r>
            <a:r>
              <a:rPr lang="es-ES" sz="900" dirty="0"/>
              <a:t> </a:t>
            </a:r>
            <a:r>
              <a:rPr lang="es-ES" sz="900" dirty="0" err="1"/>
              <a:t>barriers</a:t>
            </a:r>
            <a:r>
              <a:rPr lang="es-ES" sz="900" dirty="0"/>
              <a:t> </a:t>
            </a:r>
            <a:r>
              <a:rPr lang="es-ES" sz="900" dirty="0" err="1"/>
              <a:t>for</a:t>
            </a:r>
            <a:r>
              <a:rPr lang="es-ES" sz="900" dirty="0"/>
              <a:t> </a:t>
            </a:r>
            <a:r>
              <a:rPr lang="es-ES" sz="900" dirty="0" err="1"/>
              <a:t>this</a:t>
            </a:r>
            <a:r>
              <a:rPr lang="es-ES" sz="900" dirty="0"/>
              <a:t> </a:t>
            </a:r>
            <a:r>
              <a:rPr lang="es-ES" sz="900" dirty="0" err="1"/>
              <a:t>person</a:t>
            </a:r>
            <a:r>
              <a:rPr lang="es-ES" sz="900" dirty="0"/>
              <a:t> are in </a:t>
            </a:r>
            <a:r>
              <a:rPr lang="es-ES" sz="900" dirty="0" err="1"/>
              <a:t>order</a:t>
            </a:r>
            <a:r>
              <a:rPr lang="es-ES" sz="900" dirty="0"/>
              <a:t> </a:t>
            </a:r>
            <a:r>
              <a:rPr lang="es-ES" sz="900" dirty="0" err="1"/>
              <a:t>to</a:t>
            </a:r>
            <a:r>
              <a:rPr lang="es-ES" sz="900" dirty="0"/>
              <a:t> </a:t>
            </a:r>
            <a:r>
              <a:rPr lang="es-ES" sz="900" dirty="0" err="1"/>
              <a:t>being</a:t>
            </a:r>
            <a:r>
              <a:rPr lang="es-ES" sz="900" dirty="0"/>
              <a:t> </a:t>
            </a:r>
            <a:r>
              <a:rPr lang="es-ES" sz="900" dirty="0" err="1"/>
              <a:t>able</a:t>
            </a:r>
            <a:r>
              <a:rPr lang="es-ES" sz="900" dirty="0"/>
              <a:t> </a:t>
            </a:r>
            <a:r>
              <a:rPr lang="es-ES" sz="900" dirty="0" err="1"/>
              <a:t>to</a:t>
            </a:r>
            <a:r>
              <a:rPr lang="es-ES" sz="900" dirty="0"/>
              <a:t> </a:t>
            </a:r>
            <a:r>
              <a:rPr lang="es-ES" sz="900" dirty="0" err="1"/>
              <a:t>find</a:t>
            </a:r>
            <a:r>
              <a:rPr lang="es-ES" sz="900" dirty="0"/>
              <a:t> </a:t>
            </a:r>
            <a:r>
              <a:rPr lang="es-ES" sz="900" dirty="0" err="1"/>
              <a:t>strategies</a:t>
            </a:r>
            <a:r>
              <a:rPr lang="es-ES" sz="900" dirty="0"/>
              <a:t>, </a:t>
            </a:r>
            <a:r>
              <a:rPr lang="es-ES" sz="900" dirty="0" err="1"/>
              <a:t>together</a:t>
            </a:r>
            <a:r>
              <a:rPr lang="es-ES" sz="900" dirty="0"/>
              <a:t> </a:t>
            </a:r>
            <a:r>
              <a:rPr lang="es-ES" sz="900" dirty="0" err="1"/>
              <a:t>with</a:t>
            </a:r>
            <a:r>
              <a:rPr lang="es-ES" sz="900" dirty="0"/>
              <a:t> </a:t>
            </a:r>
            <a:r>
              <a:rPr lang="es-ES" sz="900" dirty="0" err="1"/>
              <a:t>the</a:t>
            </a:r>
            <a:r>
              <a:rPr lang="es-ES" sz="900" dirty="0"/>
              <a:t> </a:t>
            </a:r>
            <a:r>
              <a:rPr lang="es-ES" sz="900" dirty="0" err="1"/>
              <a:t>participant</a:t>
            </a:r>
            <a:r>
              <a:rPr lang="es-ES" sz="900" dirty="0"/>
              <a:t>, </a:t>
            </a:r>
            <a:r>
              <a:rPr lang="es-ES" sz="900" dirty="0" err="1"/>
              <a:t>that</a:t>
            </a:r>
            <a:r>
              <a:rPr lang="es-ES" sz="900" dirty="0"/>
              <a:t> </a:t>
            </a:r>
            <a:r>
              <a:rPr lang="es-ES" sz="900" dirty="0" err="1"/>
              <a:t>help</a:t>
            </a:r>
            <a:r>
              <a:rPr lang="es-ES" sz="900" dirty="0"/>
              <a:t> </a:t>
            </a:r>
            <a:r>
              <a:rPr lang="es-ES" sz="900" dirty="0" err="1"/>
              <a:t>him</a:t>
            </a:r>
            <a:r>
              <a:rPr lang="es-ES" sz="900" dirty="0"/>
              <a:t>/</a:t>
            </a:r>
            <a:r>
              <a:rPr lang="es-ES" sz="900" dirty="0" err="1"/>
              <a:t>her</a:t>
            </a:r>
            <a:r>
              <a:rPr lang="es-ES" sz="900" dirty="0"/>
              <a:t> </a:t>
            </a:r>
            <a:r>
              <a:rPr lang="es-ES" sz="900" dirty="0" err="1"/>
              <a:t>to</a:t>
            </a:r>
            <a:r>
              <a:rPr lang="es-ES" sz="900" dirty="0"/>
              <a:t> </a:t>
            </a:r>
            <a:r>
              <a:rPr lang="es-ES" sz="900" dirty="0" err="1"/>
              <a:t>overcome</a:t>
            </a:r>
            <a:r>
              <a:rPr lang="es-ES" sz="900" dirty="0"/>
              <a:t> </a:t>
            </a:r>
            <a:r>
              <a:rPr lang="es-ES" sz="900" dirty="0" err="1"/>
              <a:t>these</a:t>
            </a:r>
            <a:r>
              <a:rPr lang="es-ES" sz="900" dirty="0"/>
              <a:t> </a:t>
            </a:r>
            <a:r>
              <a:rPr lang="es-ES" sz="900" dirty="0" err="1"/>
              <a:t>barriers</a:t>
            </a:r>
            <a:r>
              <a:rPr lang="es-ES" sz="900" dirty="0"/>
              <a:t>.</a:t>
            </a:r>
          </a:p>
          <a:p>
            <a:endParaRPr lang="es-ES" sz="900" dirty="0"/>
          </a:p>
          <a:p>
            <a:r>
              <a:rPr lang="es-ES" sz="900" dirty="0" err="1"/>
              <a:t>Activation</a:t>
            </a:r>
            <a:r>
              <a:rPr lang="es-ES" sz="900" dirty="0"/>
              <a:t> </a:t>
            </a:r>
            <a:r>
              <a:rPr lang="es-ES" sz="900" dirty="0" err="1"/>
              <a:t>Points</a:t>
            </a:r>
            <a:r>
              <a:rPr lang="es-ES" sz="900" dirty="0"/>
              <a:t> can </a:t>
            </a:r>
            <a:r>
              <a:rPr lang="es-ES" sz="900" dirty="0" err="1"/>
              <a:t>act</a:t>
            </a:r>
            <a:r>
              <a:rPr lang="es-ES" sz="900" dirty="0"/>
              <a:t> </a:t>
            </a:r>
            <a:r>
              <a:rPr lang="es-ES" sz="900" dirty="0" err="1"/>
              <a:t>to</a:t>
            </a:r>
            <a:r>
              <a:rPr lang="es-ES" sz="900" dirty="0"/>
              <a:t> reduce </a:t>
            </a:r>
            <a:r>
              <a:rPr lang="es-ES" sz="900" dirty="0" err="1"/>
              <a:t>barriers</a:t>
            </a:r>
            <a:r>
              <a:rPr lang="es-ES" sz="900" dirty="0"/>
              <a:t> </a:t>
            </a:r>
            <a:r>
              <a:rPr lang="es-ES" sz="900" dirty="0" err="1"/>
              <a:t>ant</a:t>
            </a:r>
            <a:r>
              <a:rPr lang="es-ES" sz="900" dirty="0"/>
              <a:t> individual, </a:t>
            </a:r>
            <a:r>
              <a:rPr lang="es-ES" sz="900" dirty="0" err="1"/>
              <a:t>relationship</a:t>
            </a:r>
            <a:r>
              <a:rPr lang="es-ES" sz="900" dirty="0"/>
              <a:t> and </a:t>
            </a:r>
            <a:r>
              <a:rPr lang="es-ES" sz="900" dirty="0" err="1"/>
              <a:t>community</a:t>
            </a:r>
            <a:r>
              <a:rPr lang="es-ES" sz="900" dirty="0"/>
              <a:t> </a:t>
            </a:r>
            <a:r>
              <a:rPr lang="es-ES" sz="900" dirty="0" err="1"/>
              <a:t>levels</a:t>
            </a:r>
            <a:r>
              <a:rPr lang="es-ES" sz="900" dirty="0"/>
              <a:t>. </a:t>
            </a:r>
            <a:r>
              <a:rPr lang="es-ES" sz="900" dirty="0" err="1"/>
              <a:t>Barriers</a:t>
            </a:r>
            <a:r>
              <a:rPr lang="es-ES" sz="900" dirty="0"/>
              <a:t> at societal </a:t>
            </a:r>
            <a:r>
              <a:rPr lang="es-ES" sz="900" dirty="0" err="1"/>
              <a:t>level</a:t>
            </a:r>
            <a:r>
              <a:rPr lang="es-ES" sz="900" dirty="0"/>
              <a:t> are more </a:t>
            </a:r>
            <a:r>
              <a:rPr lang="es-ES" sz="900" dirty="0" err="1"/>
              <a:t>difficult</a:t>
            </a:r>
            <a:r>
              <a:rPr lang="es-ES" sz="900" dirty="0"/>
              <a:t> </a:t>
            </a:r>
            <a:r>
              <a:rPr lang="es-ES" sz="900" dirty="0" err="1"/>
              <a:t>to</a:t>
            </a:r>
            <a:r>
              <a:rPr lang="es-ES" sz="900" dirty="0"/>
              <a:t> </a:t>
            </a:r>
            <a:r>
              <a:rPr lang="es-ES" sz="900" dirty="0" err="1"/>
              <a:t>address</a:t>
            </a:r>
            <a:r>
              <a:rPr lang="es-ES" sz="900" dirty="0"/>
              <a:t> as </a:t>
            </a:r>
            <a:r>
              <a:rPr lang="es-ES" sz="900" dirty="0" err="1"/>
              <a:t>they</a:t>
            </a:r>
            <a:r>
              <a:rPr lang="es-ES" sz="900" dirty="0"/>
              <a:t> are </a:t>
            </a:r>
            <a:r>
              <a:rPr lang="es-ES" sz="900" dirty="0" err="1"/>
              <a:t>out</a:t>
            </a:r>
            <a:r>
              <a:rPr lang="es-ES" sz="900" dirty="0"/>
              <a:t> </a:t>
            </a:r>
            <a:r>
              <a:rPr lang="es-ES" sz="900" dirty="0" err="1"/>
              <a:t>of</a:t>
            </a:r>
            <a:r>
              <a:rPr lang="es-ES" sz="900" dirty="0"/>
              <a:t> </a:t>
            </a:r>
            <a:r>
              <a:rPr lang="es-ES" sz="900" dirty="0" err="1"/>
              <a:t>the</a:t>
            </a:r>
            <a:r>
              <a:rPr lang="es-ES" sz="900" dirty="0"/>
              <a:t> control </a:t>
            </a:r>
            <a:r>
              <a:rPr lang="es-ES" sz="900" dirty="0" err="1"/>
              <a:t>of</a:t>
            </a:r>
            <a:r>
              <a:rPr lang="es-ES" sz="900" dirty="0"/>
              <a:t> </a:t>
            </a:r>
            <a:r>
              <a:rPr lang="es-ES" sz="900" dirty="0" err="1"/>
              <a:t>the</a:t>
            </a:r>
            <a:r>
              <a:rPr lang="es-ES" sz="900" dirty="0"/>
              <a:t> </a:t>
            </a:r>
            <a:r>
              <a:rPr lang="es-ES" sz="900" dirty="0" err="1"/>
              <a:t>project</a:t>
            </a:r>
            <a:r>
              <a:rPr lang="es-ES" sz="900" dirty="0"/>
              <a:t>, </a:t>
            </a:r>
            <a:r>
              <a:rPr lang="es-ES" sz="900" dirty="0" err="1"/>
              <a:t>but</a:t>
            </a:r>
            <a:r>
              <a:rPr lang="es-ES" sz="900" dirty="0"/>
              <a:t> </a:t>
            </a:r>
            <a:r>
              <a:rPr lang="es-ES" sz="900" dirty="0" err="1"/>
              <a:t>not</a:t>
            </a:r>
            <a:r>
              <a:rPr lang="es-ES" sz="900" dirty="0"/>
              <a:t> </a:t>
            </a:r>
            <a:r>
              <a:rPr lang="es-ES" sz="900" dirty="0" err="1"/>
              <a:t>out</a:t>
            </a:r>
            <a:r>
              <a:rPr lang="es-ES" sz="900" dirty="0"/>
              <a:t> </a:t>
            </a:r>
            <a:r>
              <a:rPr lang="es-ES" sz="900" dirty="0" err="1"/>
              <a:t>of</a:t>
            </a:r>
            <a:r>
              <a:rPr lang="es-ES" sz="900" dirty="0"/>
              <a:t> </a:t>
            </a:r>
            <a:r>
              <a:rPr lang="es-ES" sz="900" dirty="0" err="1"/>
              <a:t>its</a:t>
            </a:r>
            <a:r>
              <a:rPr lang="es-ES" sz="900" dirty="0"/>
              <a:t> </a:t>
            </a:r>
            <a:r>
              <a:rPr lang="es-ES" sz="900" dirty="0" err="1"/>
              <a:t>scope</a:t>
            </a:r>
            <a:r>
              <a:rPr lang="es-ES" sz="900" dirty="0"/>
              <a:t>. </a:t>
            </a:r>
            <a:r>
              <a:rPr lang="es-ES" sz="900" dirty="0" err="1"/>
              <a:t>Strategies</a:t>
            </a:r>
            <a:r>
              <a:rPr lang="es-ES" sz="900" dirty="0"/>
              <a:t> </a:t>
            </a:r>
            <a:r>
              <a:rPr lang="es-ES" sz="900" dirty="0" err="1"/>
              <a:t>to</a:t>
            </a:r>
            <a:r>
              <a:rPr lang="es-ES" sz="900" dirty="0"/>
              <a:t> reduce </a:t>
            </a:r>
            <a:r>
              <a:rPr lang="es-ES" sz="900" dirty="0" err="1"/>
              <a:t>these</a:t>
            </a:r>
            <a:r>
              <a:rPr lang="es-ES" sz="900" dirty="0"/>
              <a:t> </a:t>
            </a:r>
            <a:r>
              <a:rPr lang="es-ES" sz="900" dirty="0" err="1"/>
              <a:t>barriers</a:t>
            </a:r>
            <a:r>
              <a:rPr lang="es-ES" sz="900" dirty="0"/>
              <a:t> </a:t>
            </a:r>
            <a:r>
              <a:rPr lang="es-ES" sz="900" dirty="0" err="1"/>
              <a:t>will</a:t>
            </a:r>
            <a:r>
              <a:rPr lang="es-ES" sz="900" dirty="0"/>
              <a:t> be </a:t>
            </a:r>
            <a:r>
              <a:rPr lang="es-ES" sz="900" dirty="0" err="1"/>
              <a:t>described</a:t>
            </a:r>
            <a:r>
              <a:rPr lang="es-ES" sz="900" dirty="0"/>
              <a:t> </a:t>
            </a:r>
            <a:r>
              <a:rPr lang="es-ES" sz="900" dirty="0" err="1"/>
              <a:t>on</a:t>
            </a:r>
            <a:r>
              <a:rPr lang="es-ES" sz="900" dirty="0"/>
              <a:t> Module 3 </a:t>
            </a:r>
            <a:r>
              <a:rPr lang="es-ES" sz="900" dirty="0" err="1"/>
              <a:t>on</a:t>
            </a:r>
            <a:r>
              <a:rPr lang="es-ES" sz="900" dirty="0"/>
              <a:t> </a:t>
            </a:r>
            <a:r>
              <a:rPr lang="es-ES" sz="900" dirty="0" err="1"/>
              <a:t>Promoting</a:t>
            </a:r>
            <a:r>
              <a:rPr lang="es-ES" sz="900" dirty="0"/>
              <a:t> </a:t>
            </a:r>
            <a:r>
              <a:rPr lang="es-ES" sz="900" dirty="0" err="1"/>
              <a:t>an</a:t>
            </a:r>
            <a:r>
              <a:rPr lang="es-ES" sz="900" dirty="0"/>
              <a:t> inclusive labor </a:t>
            </a:r>
            <a:r>
              <a:rPr lang="es-ES" sz="900" dirty="0" err="1"/>
              <a:t>market</a:t>
            </a:r>
            <a:r>
              <a:rPr lang="es-ES" sz="900" dirty="0"/>
              <a:t>.</a:t>
            </a:r>
          </a:p>
        </p:txBody>
      </p:sp>
    </p:spTree>
    <p:extLst>
      <p:ext uri="{BB962C8B-B14F-4D97-AF65-F5344CB8AC3E}">
        <p14:creationId xmlns:p14="http://schemas.microsoft.com/office/powerpoint/2010/main" val="23937978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defTabSz="990752">
              <a:spcBef>
                <a:spcPts val="650"/>
              </a:spcBef>
              <a:defRPr/>
            </a:pPr>
            <a:endParaRPr lang="en-US" sz="900" dirty="0">
              <a:ea typeface="Open Sans" panose="020B0606030504020204" pitchFamily="34" charset="0"/>
              <a:cs typeface="Open Sans" panose="020B0606030504020204" pitchFamily="34" charset="0"/>
            </a:endParaRPr>
          </a:p>
          <a:p>
            <a:pPr defTabSz="990752">
              <a:spcBef>
                <a:spcPts val="650"/>
              </a:spcBef>
              <a:defRPr/>
            </a:pPr>
            <a:r>
              <a:rPr lang="en-US" sz="900" dirty="0">
                <a:ea typeface="Open Sans" panose="020B0606030504020204" pitchFamily="34" charset="0"/>
                <a:cs typeface="Open Sans" panose="020B0606030504020204" pitchFamily="34" charset="0"/>
              </a:rPr>
              <a:t>People with special difficulties to access employment share many common characteristics. Despite these difficulties and hurdles, these people also have strengths and capabilities that we must recognize and boost, both for their personal and professional development and for their appreciation in the social and work environment.</a:t>
            </a:r>
          </a:p>
          <a:p>
            <a:pPr defTabSz="990752">
              <a:spcBef>
                <a:spcPts val="650"/>
              </a:spcBef>
              <a:defRPr/>
            </a:pPr>
            <a:endParaRPr lang="en-US" sz="900" dirty="0">
              <a:ea typeface="Open Sans" panose="020B0606030504020204" pitchFamily="34" charset="0"/>
              <a:cs typeface="Open Sans" panose="020B0606030504020204" pitchFamily="34" charset="0"/>
            </a:endParaRPr>
          </a:p>
          <a:p>
            <a:pPr defTabSz="990752">
              <a:spcBef>
                <a:spcPts val="650"/>
              </a:spcBef>
              <a:defRPr/>
            </a:pPr>
            <a:r>
              <a:rPr lang="en-US" sz="900" dirty="0"/>
              <a:t>Through the initial interview, and consecutive individual consultations, </a:t>
            </a:r>
            <a:r>
              <a:rPr lang="en-US" sz="900" dirty="0" err="1"/>
              <a:t>labour</a:t>
            </a:r>
            <a:r>
              <a:rPr lang="en-US" sz="900" dirty="0"/>
              <a:t> counsellors must identify how far the person is in relation to the local </a:t>
            </a:r>
            <a:r>
              <a:rPr lang="en-US" sz="900" dirty="0" err="1"/>
              <a:t>labour</a:t>
            </a:r>
            <a:r>
              <a:rPr lang="en-US" sz="900" dirty="0"/>
              <a:t> market. This categorization will help to adapt </a:t>
            </a:r>
            <a:r>
              <a:rPr lang="en-US" sz="900" dirty="0" err="1"/>
              <a:t>labour</a:t>
            </a:r>
            <a:r>
              <a:rPr lang="en-US" sz="900" dirty="0"/>
              <a:t> orientation action to each employability profile.</a:t>
            </a:r>
          </a:p>
          <a:p>
            <a:pPr defTabSz="990752">
              <a:spcBef>
                <a:spcPts val="650"/>
              </a:spcBef>
              <a:defRPr/>
            </a:pPr>
            <a:endParaRPr lang="en-US" sz="900" dirty="0"/>
          </a:p>
          <a:p>
            <a:pPr defTabSz="990752">
              <a:spcBef>
                <a:spcPts val="650"/>
              </a:spcBef>
              <a:defRPr/>
            </a:pPr>
            <a:r>
              <a:rPr lang="en-US" sz="900" dirty="0"/>
              <a:t>Depending on their distance in relation to the local </a:t>
            </a:r>
            <a:r>
              <a:rPr lang="en-US" sz="900" dirty="0" err="1"/>
              <a:t>labour</a:t>
            </a:r>
            <a:r>
              <a:rPr lang="en-US" sz="900" dirty="0"/>
              <a:t> market, the person can be grouped in two</a:t>
            </a:r>
            <a:r>
              <a:rPr lang="en-US" sz="900" u="sng" dirty="0"/>
              <a:t> </a:t>
            </a:r>
            <a:r>
              <a:rPr lang="en-US" sz="900" dirty="0"/>
              <a:t>different profiles according to the difficulties he or she faces to access employment. Profile 1 is closer to finding a job (we’ll have less actions to conduct) than profile 2 (who will require more support actions, like motivation and activation, empowerment actions, working on basic skills that are indispensable to access the labor market, etc.). </a:t>
            </a:r>
          </a:p>
          <a:p>
            <a:pPr defTabSz="990752">
              <a:spcBef>
                <a:spcPts val="650"/>
              </a:spcBef>
              <a:defRPr/>
            </a:pPr>
            <a:endParaRPr lang="en-US" sz="900" dirty="0">
              <a:ea typeface="Open Sans" panose="020B0606030504020204" pitchFamily="34" charset="0"/>
              <a:cs typeface="Open Sans" panose="020B0606030504020204" pitchFamily="34" charset="0"/>
            </a:endParaRPr>
          </a:p>
          <a:p>
            <a:pPr marL="185766" indent="-185766" defTabSz="990752">
              <a:spcBef>
                <a:spcPts val="650"/>
              </a:spcBef>
              <a:buFont typeface="Arial" panose="020B0604020202020204" pitchFamily="34" charset="0"/>
              <a:buChar char="•"/>
              <a:defRPr/>
            </a:pPr>
            <a:r>
              <a:rPr lang="en-US" sz="900" b="1" dirty="0">
                <a:ea typeface="Open Sans" panose="020B0606030504020204" pitchFamily="34" charset="0"/>
                <a:cs typeface="Open Sans" panose="020B0606030504020204" pitchFamily="34" charset="0"/>
              </a:rPr>
              <a:t>PROFILE 1. People with difficult socioeconomic integration. </a:t>
            </a:r>
            <a:r>
              <a:rPr lang="en-US" sz="900" dirty="0">
                <a:ea typeface="Open Sans" panose="020B0606030504020204" pitchFamily="34" charset="0"/>
                <a:cs typeface="Open Sans" panose="020B0606030504020204" pitchFamily="34" charset="0"/>
              </a:rPr>
              <a:t>Persons in disadvantaged situations, with difficulties for their socioeconomic integration and low levels of employability. This group is constituted by people facing adversities in their work insertion process, but they are potentially employable. </a:t>
            </a:r>
          </a:p>
          <a:p>
            <a:pPr marL="185766" indent="-185766" defTabSz="990752">
              <a:spcBef>
                <a:spcPts val="650"/>
              </a:spcBef>
              <a:buFont typeface="Arial" panose="020B0604020202020204" pitchFamily="34" charset="0"/>
              <a:buChar char="•"/>
              <a:defRPr/>
            </a:pPr>
            <a:endParaRPr lang="en-US" sz="900" dirty="0">
              <a:ea typeface="Open Sans" panose="020B0606030504020204" pitchFamily="34" charset="0"/>
              <a:cs typeface="Open Sans" panose="020B0606030504020204" pitchFamily="34" charset="0"/>
            </a:endParaRPr>
          </a:p>
          <a:p>
            <a:pPr marL="185766" indent="-185766" defTabSz="990752">
              <a:spcBef>
                <a:spcPts val="650"/>
              </a:spcBef>
              <a:buFont typeface="Arial" panose="020B0604020202020204" pitchFamily="34" charset="0"/>
              <a:buChar char="•"/>
              <a:defRPr/>
            </a:pPr>
            <a:r>
              <a:rPr lang="en-US" sz="900" b="1" dirty="0">
                <a:ea typeface="Open Sans" panose="020B0606030504020204" pitchFamily="34" charset="0"/>
                <a:cs typeface="Open Sans" panose="020B0606030504020204" pitchFamily="34" charset="0"/>
              </a:rPr>
              <a:t>PROFILE 2. People with low level of employability. </a:t>
            </a:r>
            <a:r>
              <a:rPr lang="en-US" sz="900" dirty="0">
                <a:ea typeface="Open Sans" panose="020B0606030504020204" pitchFamily="34" charset="0"/>
                <a:cs typeface="Open Sans" panose="020B0606030504020204" pitchFamily="34" charset="0"/>
              </a:rPr>
              <a:t>Persons detached from the job market, with very low levels of employability or in situations of social exclusion. This group is constituted by people that are hardly employable in their current situation, so our actions must be intensified and, in some cases, we may need to develop previous strategies before addressing the problem of </a:t>
            </a:r>
            <a:r>
              <a:rPr lang="en-US" sz="900" dirty="0" err="1">
                <a:ea typeface="Open Sans" panose="020B0606030504020204" pitchFamily="34" charset="0"/>
                <a:cs typeface="Open Sans" panose="020B0606030504020204" pitchFamily="34" charset="0"/>
              </a:rPr>
              <a:t>labour</a:t>
            </a:r>
            <a:r>
              <a:rPr lang="en-US" sz="900" dirty="0">
                <a:ea typeface="Open Sans" panose="020B0606030504020204" pitchFamily="34" charset="0"/>
                <a:cs typeface="Open Sans" panose="020B0606030504020204" pitchFamily="34" charset="0"/>
              </a:rPr>
              <a:t> integration. </a:t>
            </a:r>
          </a:p>
          <a:p>
            <a:pPr defTabSz="990752">
              <a:spcBef>
                <a:spcPts val="650"/>
              </a:spcBef>
              <a:defRPr/>
            </a:pPr>
            <a:endParaRPr lang="en-US" sz="1000" dirty="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9501205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4" name="Marcador de notas 3">
            <a:extLst>
              <a:ext uri="{FF2B5EF4-FFF2-40B4-BE49-F238E27FC236}">
                <a16:creationId xmlns:a16="http://schemas.microsoft.com/office/drawing/2014/main" id="{BD5BA5D4-4E28-4B95-AF11-E77925AEA7D2}"/>
              </a:ext>
            </a:extLst>
          </p:cNvPr>
          <p:cNvSpPr>
            <a:spLocks noGrp="1"/>
          </p:cNvSpPr>
          <p:nvPr>
            <p:ph type="body" sz="quarter" idx="1"/>
          </p:nvPr>
        </p:nvSpPr>
        <p:spPr/>
        <p:txBody>
          <a:bodyPr/>
          <a:lstStyle/>
          <a:p>
            <a:endParaRPr lang="es-ES"/>
          </a:p>
        </p:txBody>
      </p:sp>
    </p:spTree>
    <p:extLst>
      <p:ext uri="{BB962C8B-B14F-4D97-AF65-F5344CB8AC3E}">
        <p14:creationId xmlns:p14="http://schemas.microsoft.com/office/powerpoint/2010/main" val="33834571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endParaRPr lang="en-US" sz="900" b="1" dirty="0"/>
          </a:p>
          <a:p>
            <a:r>
              <a:rPr lang="en-US" sz="900" b="1" dirty="0"/>
              <a:t>Activity 3.3. CASE STUDIES</a:t>
            </a:r>
          </a:p>
          <a:p>
            <a:endParaRPr lang="en-US" sz="900" dirty="0"/>
          </a:p>
          <a:p>
            <a:pPr marL="342900" indent="-342900">
              <a:buFont typeface="+mj-lt"/>
              <a:buAutoNum type="arabicPeriod"/>
            </a:pPr>
            <a:r>
              <a:rPr lang="en-US" sz="900" dirty="0"/>
              <a:t>Read the two the case studies</a:t>
            </a:r>
          </a:p>
          <a:p>
            <a:pPr marL="342900" indent="-342900">
              <a:buFont typeface="+mj-lt"/>
              <a:buAutoNum type="arabicPeriod"/>
            </a:pPr>
            <a:endParaRPr lang="en-US" sz="900" dirty="0"/>
          </a:p>
          <a:p>
            <a:pPr marL="342900" indent="-342900">
              <a:buFont typeface="+mj-lt"/>
              <a:buAutoNum type="arabicPeriod"/>
            </a:pPr>
            <a:r>
              <a:rPr lang="en-US" sz="900" dirty="0"/>
              <a:t>In which vulnerability profile could the person be categorized? </a:t>
            </a:r>
          </a:p>
          <a:p>
            <a:pPr marL="342900" indent="-342900">
              <a:buFont typeface="+mj-lt"/>
              <a:buAutoNum type="arabicPeriod"/>
            </a:pPr>
            <a:endParaRPr lang="en-US" sz="900" dirty="0"/>
          </a:p>
          <a:p>
            <a:pPr marL="342900" indent="-342900">
              <a:buFont typeface="+mj-lt"/>
              <a:buAutoNum type="arabicPeriod"/>
            </a:pPr>
            <a:r>
              <a:rPr lang="en-US" sz="900" dirty="0"/>
              <a:t>From the actions listed, choose which ones could be included in his/her personalized pathway for mid-term socioeconomic integration (4-5 months time since the person enter the project)</a:t>
            </a:r>
          </a:p>
        </p:txBody>
      </p:sp>
    </p:spTree>
    <p:extLst>
      <p:ext uri="{BB962C8B-B14F-4D97-AF65-F5344CB8AC3E}">
        <p14:creationId xmlns:p14="http://schemas.microsoft.com/office/powerpoint/2010/main" val="41189393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endParaRPr lang="en-US" sz="900" b="1" dirty="0"/>
          </a:p>
          <a:p>
            <a:r>
              <a:rPr lang="en-US" sz="900" b="1" dirty="0"/>
              <a:t>Activity 3.3. CASE STUDIES</a:t>
            </a:r>
          </a:p>
          <a:p>
            <a:endParaRPr lang="en-US" sz="900" dirty="0"/>
          </a:p>
          <a:p>
            <a:pPr marL="342900" indent="-342900">
              <a:buFont typeface="+mj-lt"/>
              <a:buAutoNum type="arabicPeriod"/>
            </a:pPr>
            <a:r>
              <a:rPr lang="en-US" sz="900" dirty="0"/>
              <a:t>Read the two the case studies</a:t>
            </a:r>
          </a:p>
          <a:p>
            <a:pPr marL="342900" indent="-342900">
              <a:buFont typeface="+mj-lt"/>
              <a:buAutoNum type="arabicPeriod"/>
            </a:pPr>
            <a:endParaRPr lang="en-US" sz="900" dirty="0"/>
          </a:p>
          <a:p>
            <a:pPr marL="342900" indent="-342900">
              <a:buFont typeface="+mj-lt"/>
              <a:buAutoNum type="arabicPeriod"/>
            </a:pPr>
            <a:r>
              <a:rPr lang="en-US" sz="900" dirty="0"/>
              <a:t>In which vulnerability profile could the person be categorized? </a:t>
            </a:r>
          </a:p>
          <a:p>
            <a:pPr marL="342900" indent="-342900">
              <a:buFont typeface="+mj-lt"/>
              <a:buAutoNum type="arabicPeriod"/>
            </a:pPr>
            <a:endParaRPr lang="en-US" sz="900" dirty="0"/>
          </a:p>
          <a:p>
            <a:pPr marL="342900" indent="-342900">
              <a:buFont typeface="+mj-lt"/>
              <a:buAutoNum type="arabicPeriod"/>
            </a:pPr>
            <a:r>
              <a:rPr lang="en-US" sz="900" dirty="0"/>
              <a:t>From the actions listed, choose which ones could be included in his/her personalized pathway for mid-term socioeconomic integration (4-5 months time since the person enter the project)</a:t>
            </a:r>
          </a:p>
        </p:txBody>
      </p:sp>
    </p:spTree>
    <p:extLst>
      <p:ext uri="{BB962C8B-B14F-4D97-AF65-F5344CB8AC3E}">
        <p14:creationId xmlns:p14="http://schemas.microsoft.com/office/powerpoint/2010/main" val="2861799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endParaRPr lang="en-US" sz="900" b="1" dirty="0"/>
          </a:p>
          <a:p>
            <a:r>
              <a:rPr lang="en-US" sz="900" b="1" dirty="0"/>
              <a:t>CASE STUDY 1 – GROUP 1</a:t>
            </a:r>
          </a:p>
          <a:p>
            <a:endParaRPr lang="en-US" sz="900" dirty="0"/>
          </a:p>
          <a:p>
            <a:pPr marL="285750" indent="-285750">
              <a:buFont typeface="Arial" panose="020B0604020202020204" pitchFamily="34" charset="0"/>
              <a:buChar char="•"/>
            </a:pPr>
            <a:r>
              <a:rPr lang="es-ES" sz="900" dirty="0" err="1">
                <a:effectLst/>
                <a:latin typeface="+mn-lt"/>
                <a:ea typeface="+mn-ea"/>
                <a:cs typeface="+mn-cs"/>
                <a:sym typeface="Calibri"/>
              </a:rPr>
              <a:t>What</a:t>
            </a:r>
            <a:r>
              <a:rPr lang="es-ES" sz="900" dirty="0">
                <a:effectLst/>
                <a:latin typeface="+mn-lt"/>
                <a:ea typeface="+mn-ea"/>
                <a:cs typeface="+mn-cs"/>
                <a:sym typeface="Calibri"/>
              </a:rPr>
              <a:t> </a:t>
            </a:r>
            <a:r>
              <a:rPr lang="es-ES" sz="900" dirty="0" err="1">
                <a:effectLst/>
                <a:latin typeface="+mn-lt"/>
                <a:ea typeface="+mn-ea"/>
                <a:cs typeface="+mn-cs"/>
                <a:sym typeface="Calibri"/>
              </a:rPr>
              <a:t>type</a:t>
            </a:r>
            <a:r>
              <a:rPr lang="es-ES" sz="900" dirty="0">
                <a:effectLst/>
                <a:latin typeface="+mn-lt"/>
                <a:ea typeface="+mn-ea"/>
                <a:cs typeface="+mn-cs"/>
                <a:sym typeface="Calibri"/>
              </a:rPr>
              <a:t> </a:t>
            </a:r>
            <a:r>
              <a:rPr lang="es-ES" sz="900" dirty="0" err="1">
                <a:effectLst/>
                <a:latin typeface="+mn-lt"/>
                <a:ea typeface="+mn-ea"/>
                <a:cs typeface="+mn-cs"/>
                <a:sym typeface="Calibri"/>
              </a:rPr>
              <a:t>of</a:t>
            </a:r>
            <a:r>
              <a:rPr lang="es-ES" sz="900" dirty="0">
                <a:effectLst/>
                <a:latin typeface="+mn-lt"/>
                <a:ea typeface="+mn-ea"/>
                <a:cs typeface="+mn-cs"/>
                <a:sym typeface="Calibri"/>
              </a:rPr>
              <a:t> </a:t>
            </a:r>
            <a:r>
              <a:rPr lang="es-ES" sz="900" dirty="0" err="1">
                <a:effectLst/>
                <a:latin typeface="+mn-lt"/>
                <a:ea typeface="+mn-ea"/>
                <a:cs typeface="+mn-cs"/>
                <a:sym typeface="Calibri"/>
              </a:rPr>
              <a:t>pension</a:t>
            </a:r>
            <a:r>
              <a:rPr lang="es-ES" sz="900" dirty="0">
                <a:effectLst/>
                <a:latin typeface="+mn-lt"/>
                <a:ea typeface="+mn-ea"/>
                <a:cs typeface="+mn-cs"/>
                <a:sym typeface="Calibri"/>
              </a:rPr>
              <a:t> </a:t>
            </a:r>
            <a:r>
              <a:rPr lang="es-ES" sz="900" dirty="0" err="1">
                <a:effectLst/>
                <a:latin typeface="+mn-lt"/>
                <a:ea typeface="+mn-ea"/>
                <a:cs typeface="+mn-cs"/>
                <a:sym typeface="Calibri"/>
              </a:rPr>
              <a:t>is</a:t>
            </a:r>
            <a:r>
              <a:rPr lang="es-ES" sz="900" dirty="0">
                <a:effectLst/>
                <a:latin typeface="+mn-lt"/>
                <a:ea typeface="+mn-ea"/>
                <a:cs typeface="+mn-cs"/>
                <a:sym typeface="Calibri"/>
              </a:rPr>
              <a:t> </a:t>
            </a:r>
            <a:r>
              <a:rPr lang="es-ES" sz="900" dirty="0" err="1">
                <a:effectLst/>
                <a:latin typeface="+mn-lt"/>
                <a:ea typeface="+mn-ea"/>
                <a:cs typeface="+mn-cs"/>
                <a:sym typeface="Calibri"/>
              </a:rPr>
              <a:t>she</a:t>
            </a:r>
            <a:r>
              <a:rPr lang="es-ES" sz="900" dirty="0">
                <a:effectLst/>
                <a:latin typeface="+mn-lt"/>
                <a:ea typeface="+mn-ea"/>
                <a:cs typeface="+mn-cs"/>
                <a:sym typeface="Calibri"/>
              </a:rPr>
              <a:t> </a:t>
            </a:r>
            <a:r>
              <a:rPr lang="es-ES" sz="900" dirty="0" err="1">
                <a:effectLst/>
                <a:latin typeface="+mn-lt"/>
                <a:ea typeface="+mn-ea"/>
                <a:cs typeface="+mn-cs"/>
                <a:sym typeface="Calibri"/>
              </a:rPr>
              <a:t>receiving</a:t>
            </a:r>
            <a:r>
              <a:rPr lang="es-ES" sz="900" dirty="0">
                <a:effectLst/>
                <a:latin typeface="+mn-lt"/>
                <a:ea typeface="+mn-ea"/>
                <a:cs typeface="+mn-cs"/>
                <a:sym typeface="Calibri"/>
              </a:rPr>
              <a:t>. </a:t>
            </a:r>
            <a:r>
              <a:rPr lang="es-ES" sz="900" dirty="0" err="1">
                <a:effectLst/>
                <a:latin typeface="+mn-lt"/>
                <a:ea typeface="+mn-ea"/>
                <a:cs typeface="+mn-cs"/>
                <a:sym typeface="Calibri"/>
              </a:rPr>
              <a:t>Is</a:t>
            </a:r>
            <a:r>
              <a:rPr lang="es-ES" sz="900" dirty="0">
                <a:effectLst/>
                <a:latin typeface="+mn-lt"/>
                <a:ea typeface="+mn-ea"/>
                <a:cs typeface="+mn-cs"/>
                <a:sym typeface="Calibri"/>
              </a:rPr>
              <a:t> </a:t>
            </a:r>
            <a:r>
              <a:rPr lang="es-ES" sz="900" dirty="0" err="1">
                <a:effectLst/>
                <a:latin typeface="+mn-lt"/>
                <a:ea typeface="+mn-ea"/>
                <a:cs typeface="+mn-cs"/>
                <a:sym typeface="Calibri"/>
              </a:rPr>
              <a:t>it</a:t>
            </a:r>
            <a:r>
              <a:rPr lang="es-ES" sz="900" dirty="0">
                <a:effectLst/>
                <a:latin typeface="+mn-lt"/>
                <a:ea typeface="+mn-ea"/>
                <a:cs typeface="+mn-cs"/>
                <a:sym typeface="Calibri"/>
              </a:rPr>
              <a:t> a </a:t>
            </a:r>
            <a:r>
              <a:rPr lang="es-ES" sz="900" dirty="0" err="1">
                <a:effectLst/>
                <a:latin typeface="+mn-lt"/>
                <a:ea typeface="+mn-ea"/>
                <a:cs typeface="+mn-cs"/>
                <a:sym typeface="Calibri"/>
              </a:rPr>
              <a:t>retirement</a:t>
            </a:r>
            <a:r>
              <a:rPr lang="es-ES" sz="900" dirty="0">
                <a:effectLst/>
                <a:latin typeface="+mn-lt"/>
                <a:ea typeface="+mn-ea"/>
                <a:cs typeface="+mn-cs"/>
                <a:sym typeface="Calibri"/>
              </a:rPr>
              <a:t> </a:t>
            </a:r>
            <a:r>
              <a:rPr lang="es-ES" sz="900" dirty="0" err="1">
                <a:effectLst/>
                <a:latin typeface="+mn-lt"/>
                <a:ea typeface="+mn-ea"/>
                <a:cs typeface="+mn-cs"/>
                <a:sym typeface="Calibri"/>
              </a:rPr>
              <a:t>pension</a:t>
            </a:r>
            <a:r>
              <a:rPr lang="es-ES" sz="900" dirty="0">
                <a:effectLst/>
                <a:latin typeface="+mn-lt"/>
                <a:ea typeface="+mn-ea"/>
                <a:cs typeface="+mn-cs"/>
                <a:sym typeface="Calibri"/>
              </a:rPr>
              <a:t>?</a:t>
            </a:r>
          </a:p>
          <a:p>
            <a:pPr marL="285750" indent="-285750">
              <a:buFont typeface="Arial" panose="020B0604020202020204" pitchFamily="34" charset="0"/>
              <a:buChar char="•"/>
            </a:pPr>
            <a:r>
              <a:rPr lang="es-ES" sz="900" dirty="0">
                <a:effectLst/>
                <a:latin typeface="+mn-lt"/>
                <a:ea typeface="+mn-ea"/>
                <a:cs typeface="+mn-cs"/>
                <a:sym typeface="Calibri"/>
              </a:rPr>
              <a:t>Age </a:t>
            </a:r>
            <a:r>
              <a:rPr lang="es-ES" sz="900" dirty="0" err="1">
                <a:effectLst/>
                <a:latin typeface="+mn-lt"/>
                <a:ea typeface="+mn-ea"/>
                <a:cs typeface="+mn-cs"/>
                <a:sym typeface="Calibri"/>
              </a:rPr>
              <a:t>is</a:t>
            </a:r>
            <a:r>
              <a:rPr lang="es-ES" sz="900" dirty="0">
                <a:effectLst/>
                <a:latin typeface="+mn-lt"/>
                <a:ea typeface="+mn-ea"/>
                <a:cs typeface="+mn-cs"/>
                <a:sym typeface="Calibri"/>
              </a:rPr>
              <a:t> </a:t>
            </a:r>
            <a:r>
              <a:rPr lang="es-ES" sz="900" dirty="0" err="1">
                <a:effectLst/>
                <a:latin typeface="+mn-lt"/>
                <a:ea typeface="+mn-ea"/>
                <a:cs typeface="+mn-cs"/>
                <a:sym typeface="Calibri"/>
              </a:rPr>
              <a:t>also</a:t>
            </a:r>
            <a:r>
              <a:rPr lang="es-ES" sz="900" dirty="0">
                <a:effectLst/>
                <a:latin typeface="+mn-lt"/>
                <a:ea typeface="+mn-ea"/>
                <a:cs typeface="+mn-cs"/>
                <a:sym typeface="Calibri"/>
              </a:rPr>
              <a:t> </a:t>
            </a:r>
            <a:r>
              <a:rPr lang="es-ES" sz="900" dirty="0" err="1">
                <a:effectLst/>
                <a:latin typeface="+mn-lt"/>
                <a:ea typeface="+mn-ea"/>
                <a:cs typeface="+mn-cs"/>
                <a:sym typeface="Calibri"/>
              </a:rPr>
              <a:t>one</a:t>
            </a:r>
            <a:r>
              <a:rPr lang="es-ES" sz="900" dirty="0">
                <a:effectLst/>
                <a:latin typeface="+mn-lt"/>
                <a:ea typeface="+mn-ea"/>
                <a:cs typeface="+mn-cs"/>
                <a:sym typeface="Calibri"/>
              </a:rPr>
              <a:t> </a:t>
            </a:r>
            <a:r>
              <a:rPr lang="es-ES" sz="900" dirty="0" err="1">
                <a:effectLst/>
                <a:latin typeface="+mn-lt"/>
                <a:ea typeface="+mn-ea"/>
                <a:cs typeface="+mn-cs"/>
                <a:sym typeface="Calibri"/>
              </a:rPr>
              <a:t>of</a:t>
            </a:r>
            <a:r>
              <a:rPr lang="es-ES" sz="900" dirty="0">
                <a:effectLst/>
                <a:latin typeface="+mn-lt"/>
                <a:ea typeface="+mn-ea"/>
                <a:cs typeface="+mn-cs"/>
                <a:sym typeface="Calibri"/>
              </a:rPr>
              <a:t> </a:t>
            </a:r>
            <a:r>
              <a:rPr lang="es-ES" sz="900" dirty="0" err="1">
                <a:effectLst/>
                <a:latin typeface="+mn-lt"/>
                <a:ea typeface="+mn-ea"/>
                <a:cs typeface="+mn-cs"/>
                <a:sym typeface="Calibri"/>
              </a:rPr>
              <a:t>her</a:t>
            </a:r>
            <a:r>
              <a:rPr lang="es-ES" sz="900" dirty="0">
                <a:effectLst/>
                <a:latin typeface="+mn-lt"/>
                <a:ea typeface="+mn-ea"/>
                <a:cs typeface="+mn-cs"/>
                <a:sym typeface="Calibri"/>
              </a:rPr>
              <a:t> individual </a:t>
            </a:r>
            <a:r>
              <a:rPr lang="es-ES" sz="900" dirty="0" err="1">
                <a:effectLst/>
                <a:latin typeface="+mn-lt"/>
                <a:ea typeface="+mn-ea"/>
                <a:cs typeface="+mn-cs"/>
                <a:sym typeface="Calibri"/>
              </a:rPr>
              <a:t>barriers</a:t>
            </a:r>
            <a:endParaRPr lang="es-ES" sz="900" dirty="0">
              <a:effectLst/>
              <a:latin typeface="+mn-lt"/>
              <a:ea typeface="+mn-ea"/>
              <a:cs typeface="+mn-cs"/>
              <a:sym typeface="Calibri"/>
            </a:endParaRPr>
          </a:p>
          <a:p>
            <a:pPr marL="285750" indent="-285750">
              <a:buFont typeface="Arial" panose="020B0604020202020204" pitchFamily="34" charset="0"/>
              <a:buChar char="•"/>
            </a:pPr>
            <a:r>
              <a:rPr lang="es-ES" sz="900" dirty="0">
                <a:effectLst/>
                <a:latin typeface="+mn-lt"/>
                <a:ea typeface="+mn-ea"/>
                <a:cs typeface="+mn-cs"/>
                <a:sym typeface="Calibri"/>
              </a:rPr>
              <a:t>A workshop </a:t>
            </a:r>
            <a:r>
              <a:rPr lang="es-ES" sz="900" dirty="0" err="1">
                <a:effectLst/>
                <a:latin typeface="+mn-lt"/>
                <a:ea typeface="+mn-ea"/>
                <a:cs typeface="+mn-cs"/>
                <a:sym typeface="Calibri"/>
              </a:rPr>
              <a:t>on</a:t>
            </a:r>
            <a:r>
              <a:rPr lang="es-ES" sz="900" dirty="0">
                <a:effectLst/>
                <a:latin typeface="+mn-lt"/>
                <a:ea typeface="+mn-ea"/>
                <a:cs typeface="+mn-cs"/>
                <a:sym typeface="Calibri"/>
              </a:rPr>
              <a:t> new </a:t>
            </a:r>
            <a:r>
              <a:rPr lang="es-ES" sz="900" dirty="0" err="1">
                <a:effectLst/>
                <a:latin typeface="+mn-lt"/>
                <a:ea typeface="+mn-ea"/>
                <a:cs typeface="+mn-cs"/>
                <a:sym typeface="Calibri"/>
              </a:rPr>
              <a:t>technologies</a:t>
            </a:r>
            <a:r>
              <a:rPr lang="es-ES" sz="900" dirty="0">
                <a:effectLst/>
                <a:latin typeface="+mn-lt"/>
                <a:ea typeface="+mn-ea"/>
                <a:cs typeface="+mn-cs"/>
                <a:sym typeface="Calibri"/>
              </a:rPr>
              <a:t> </a:t>
            </a:r>
            <a:r>
              <a:rPr lang="es-ES" sz="900" dirty="0" err="1">
                <a:effectLst/>
                <a:latin typeface="+mn-lt"/>
                <a:ea typeface="+mn-ea"/>
                <a:cs typeface="+mn-cs"/>
                <a:sym typeface="Calibri"/>
              </a:rPr>
              <a:t>will</a:t>
            </a:r>
            <a:r>
              <a:rPr lang="es-ES" sz="900" dirty="0">
                <a:effectLst/>
                <a:latin typeface="+mn-lt"/>
                <a:ea typeface="+mn-ea"/>
                <a:cs typeface="+mn-cs"/>
                <a:sym typeface="Calibri"/>
              </a:rPr>
              <a:t> </a:t>
            </a:r>
            <a:r>
              <a:rPr lang="es-ES" sz="900" dirty="0" err="1">
                <a:effectLst/>
                <a:latin typeface="+mn-lt"/>
                <a:ea typeface="+mn-ea"/>
                <a:cs typeface="+mn-cs"/>
                <a:sym typeface="Calibri"/>
              </a:rPr>
              <a:t>hep</a:t>
            </a:r>
            <a:r>
              <a:rPr lang="es-ES" sz="900" dirty="0">
                <a:effectLst/>
                <a:latin typeface="+mn-lt"/>
                <a:ea typeface="+mn-ea"/>
                <a:cs typeface="+mn-cs"/>
                <a:sym typeface="Calibri"/>
              </a:rPr>
              <a:t>, </a:t>
            </a:r>
            <a:r>
              <a:rPr lang="es-ES" sz="900" dirty="0" err="1">
                <a:effectLst/>
                <a:latin typeface="+mn-lt"/>
                <a:ea typeface="+mn-ea"/>
                <a:cs typeface="+mn-cs"/>
                <a:sym typeface="Calibri"/>
              </a:rPr>
              <a:t>both</a:t>
            </a:r>
            <a:r>
              <a:rPr lang="es-ES" sz="900" dirty="0">
                <a:effectLst/>
                <a:latin typeface="+mn-lt"/>
                <a:ea typeface="+mn-ea"/>
                <a:cs typeface="+mn-cs"/>
                <a:sym typeface="Calibri"/>
              </a:rPr>
              <a:t> </a:t>
            </a:r>
            <a:r>
              <a:rPr lang="es-ES" sz="900" dirty="0" err="1">
                <a:effectLst/>
                <a:latin typeface="+mn-lt"/>
                <a:ea typeface="+mn-ea"/>
                <a:cs typeface="+mn-cs"/>
                <a:sym typeface="Calibri"/>
              </a:rPr>
              <a:t>if</a:t>
            </a:r>
            <a:r>
              <a:rPr lang="es-ES" sz="900" dirty="0">
                <a:effectLst/>
                <a:latin typeface="+mn-lt"/>
                <a:ea typeface="+mn-ea"/>
                <a:cs typeface="+mn-cs"/>
                <a:sym typeface="Calibri"/>
              </a:rPr>
              <a:t> </a:t>
            </a:r>
            <a:r>
              <a:rPr lang="es-ES" sz="900" dirty="0" err="1">
                <a:effectLst/>
                <a:latin typeface="+mn-lt"/>
                <a:ea typeface="+mn-ea"/>
                <a:cs typeface="+mn-cs"/>
                <a:sym typeface="Calibri"/>
              </a:rPr>
              <a:t>she</a:t>
            </a:r>
            <a:r>
              <a:rPr lang="es-ES" sz="900" dirty="0">
                <a:effectLst/>
                <a:latin typeface="+mn-lt"/>
                <a:ea typeface="+mn-ea"/>
                <a:cs typeface="+mn-cs"/>
                <a:sym typeface="Calibri"/>
              </a:rPr>
              <a:t> </a:t>
            </a:r>
            <a:r>
              <a:rPr lang="es-ES" sz="900" dirty="0" err="1">
                <a:effectLst/>
                <a:latin typeface="+mn-lt"/>
                <a:ea typeface="+mn-ea"/>
                <a:cs typeface="+mn-cs"/>
                <a:sym typeface="Calibri"/>
              </a:rPr>
              <a:t>starts</a:t>
            </a:r>
            <a:r>
              <a:rPr lang="es-ES" sz="900" dirty="0">
                <a:effectLst/>
                <a:latin typeface="+mn-lt"/>
                <a:ea typeface="+mn-ea"/>
                <a:cs typeface="+mn-cs"/>
                <a:sym typeface="Calibri"/>
              </a:rPr>
              <a:t> </a:t>
            </a:r>
            <a:r>
              <a:rPr lang="es-ES" sz="900" dirty="0" err="1">
                <a:effectLst/>
                <a:latin typeface="+mn-lt"/>
                <a:ea typeface="+mn-ea"/>
                <a:cs typeface="+mn-cs"/>
                <a:sym typeface="Calibri"/>
              </a:rPr>
              <a:t>her</a:t>
            </a:r>
            <a:r>
              <a:rPr lang="es-ES" sz="900" dirty="0">
                <a:effectLst/>
                <a:latin typeface="+mn-lt"/>
                <a:ea typeface="+mn-ea"/>
                <a:cs typeface="+mn-cs"/>
                <a:sym typeface="Calibri"/>
              </a:rPr>
              <a:t> </a:t>
            </a:r>
            <a:r>
              <a:rPr lang="es-ES" sz="900" dirty="0" err="1">
                <a:effectLst/>
                <a:latin typeface="+mn-lt"/>
                <a:ea typeface="+mn-ea"/>
                <a:cs typeface="+mn-cs"/>
                <a:sym typeface="Calibri"/>
              </a:rPr>
              <a:t>own</a:t>
            </a:r>
            <a:r>
              <a:rPr lang="es-ES" sz="900" dirty="0">
                <a:effectLst/>
                <a:latin typeface="+mn-lt"/>
                <a:ea typeface="+mn-ea"/>
                <a:cs typeface="+mn-cs"/>
                <a:sym typeface="Calibri"/>
              </a:rPr>
              <a:t> </a:t>
            </a:r>
            <a:r>
              <a:rPr lang="es-ES" sz="900" dirty="0" err="1">
                <a:effectLst/>
                <a:latin typeface="+mn-lt"/>
                <a:ea typeface="+mn-ea"/>
                <a:cs typeface="+mn-cs"/>
                <a:sym typeface="Calibri"/>
              </a:rPr>
              <a:t>business</a:t>
            </a:r>
            <a:r>
              <a:rPr lang="es-ES" sz="900" dirty="0">
                <a:effectLst/>
                <a:latin typeface="+mn-lt"/>
                <a:ea typeface="+mn-ea"/>
                <a:cs typeface="+mn-cs"/>
                <a:sym typeface="Calibri"/>
              </a:rPr>
              <a:t> and </a:t>
            </a:r>
            <a:r>
              <a:rPr lang="es-ES" sz="900" dirty="0" err="1">
                <a:effectLst/>
                <a:latin typeface="+mn-lt"/>
                <a:ea typeface="+mn-ea"/>
                <a:cs typeface="+mn-cs"/>
                <a:sym typeface="Calibri"/>
              </a:rPr>
              <a:t>also</a:t>
            </a:r>
            <a:r>
              <a:rPr lang="es-ES" sz="900" dirty="0">
                <a:effectLst/>
                <a:latin typeface="+mn-lt"/>
                <a:ea typeface="+mn-ea"/>
                <a:cs typeface="+mn-cs"/>
                <a:sym typeface="Calibri"/>
              </a:rPr>
              <a:t> </a:t>
            </a:r>
            <a:r>
              <a:rPr lang="es-ES" sz="900" dirty="0" err="1">
                <a:effectLst/>
                <a:latin typeface="+mn-lt"/>
                <a:ea typeface="+mn-ea"/>
                <a:cs typeface="+mn-cs"/>
                <a:sym typeface="Calibri"/>
              </a:rPr>
              <a:t>if</a:t>
            </a:r>
            <a:r>
              <a:rPr lang="es-ES" sz="900" dirty="0">
                <a:effectLst/>
                <a:latin typeface="+mn-lt"/>
                <a:ea typeface="+mn-ea"/>
                <a:cs typeface="+mn-cs"/>
                <a:sym typeface="Calibri"/>
              </a:rPr>
              <a:t> </a:t>
            </a:r>
            <a:r>
              <a:rPr lang="es-ES" sz="900" dirty="0" err="1">
                <a:effectLst/>
                <a:latin typeface="+mn-lt"/>
                <a:ea typeface="+mn-ea"/>
                <a:cs typeface="+mn-cs"/>
                <a:sym typeface="Calibri"/>
              </a:rPr>
              <a:t>they</a:t>
            </a:r>
            <a:r>
              <a:rPr lang="es-ES" sz="900" dirty="0">
                <a:effectLst/>
                <a:latin typeface="+mn-lt"/>
                <a:ea typeface="+mn-ea"/>
                <a:cs typeface="+mn-cs"/>
                <a:sym typeface="Calibri"/>
              </a:rPr>
              <a:t> </a:t>
            </a:r>
            <a:r>
              <a:rPr lang="es-ES" sz="900" dirty="0" err="1">
                <a:effectLst/>
                <a:latin typeface="+mn-lt"/>
                <a:ea typeface="+mn-ea"/>
                <a:cs typeface="+mn-cs"/>
                <a:sym typeface="Calibri"/>
              </a:rPr>
              <a:t>prefer</a:t>
            </a:r>
            <a:r>
              <a:rPr lang="es-ES" sz="900" dirty="0">
                <a:effectLst/>
                <a:latin typeface="+mn-lt"/>
                <a:ea typeface="+mn-ea"/>
                <a:cs typeface="+mn-cs"/>
                <a:sym typeface="Calibri"/>
              </a:rPr>
              <a:t> </a:t>
            </a:r>
            <a:r>
              <a:rPr lang="es-ES" sz="900" dirty="0" err="1">
                <a:effectLst/>
                <a:latin typeface="+mn-lt"/>
                <a:ea typeface="+mn-ea"/>
                <a:cs typeface="+mn-cs"/>
                <a:sym typeface="Calibri"/>
              </a:rPr>
              <a:t>to</a:t>
            </a:r>
            <a:r>
              <a:rPr lang="es-ES" sz="900" dirty="0">
                <a:effectLst/>
                <a:latin typeface="+mn-lt"/>
                <a:ea typeface="+mn-ea"/>
                <a:cs typeface="+mn-cs"/>
                <a:sym typeface="Calibri"/>
              </a:rPr>
              <a:t> </a:t>
            </a:r>
            <a:r>
              <a:rPr lang="es-ES" sz="900" dirty="0" err="1">
                <a:effectLst/>
                <a:latin typeface="+mn-lt"/>
                <a:ea typeface="+mn-ea"/>
                <a:cs typeface="+mn-cs"/>
                <a:sym typeface="Calibri"/>
              </a:rPr>
              <a:t>search</a:t>
            </a:r>
            <a:r>
              <a:rPr lang="es-ES" sz="900" dirty="0">
                <a:effectLst/>
                <a:latin typeface="+mn-lt"/>
                <a:ea typeface="+mn-ea"/>
                <a:cs typeface="+mn-cs"/>
                <a:sym typeface="Calibri"/>
              </a:rPr>
              <a:t> </a:t>
            </a:r>
            <a:r>
              <a:rPr lang="es-ES" sz="900" dirty="0" err="1">
                <a:effectLst/>
                <a:latin typeface="+mn-lt"/>
                <a:ea typeface="+mn-ea"/>
                <a:cs typeface="+mn-cs"/>
                <a:sym typeface="Calibri"/>
              </a:rPr>
              <a:t>for</a:t>
            </a:r>
            <a:r>
              <a:rPr lang="es-ES" sz="900" dirty="0">
                <a:effectLst/>
                <a:latin typeface="+mn-lt"/>
                <a:ea typeface="+mn-ea"/>
                <a:cs typeface="+mn-cs"/>
                <a:sym typeface="Calibri"/>
              </a:rPr>
              <a:t> a </a:t>
            </a:r>
            <a:r>
              <a:rPr lang="es-ES" sz="900" dirty="0" err="1">
                <a:effectLst/>
                <a:latin typeface="+mn-lt"/>
                <a:ea typeface="+mn-ea"/>
                <a:cs typeface="+mn-cs"/>
                <a:sym typeface="Calibri"/>
              </a:rPr>
              <a:t>paid</a:t>
            </a:r>
            <a:r>
              <a:rPr lang="es-ES" sz="900" dirty="0">
                <a:effectLst/>
                <a:latin typeface="+mn-lt"/>
                <a:ea typeface="+mn-ea"/>
                <a:cs typeface="+mn-cs"/>
                <a:sym typeface="Calibri"/>
              </a:rPr>
              <a:t> </a:t>
            </a:r>
            <a:r>
              <a:rPr lang="es-ES" sz="900" dirty="0" err="1">
                <a:effectLst/>
                <a:latin typeface="+mn-lt"/>
                <a:ea typeface="+mn-ea"/>
                <a:cs typeface="+mn-cs"/>
                <a:sym typeface="Calibri"/>
              </a:rPr>
              <a:t>job</a:t>
            </a:r>
            <a:r>
              <a:rPr lang="es-ES" sz="900" dirty="0">
                <a:effectLst/>
                <a:latin typeface="+mn-lt"/>
                <a:ea typeface="+mn-ea"/>
                <a:cs typeface="+mn-cs"/>
                <a:sym typeface="Calibri"/>
              </a:rPr>
              <a:t>.</a:t>
            </a:r>
          </a:p>
          <a:p>
            <a:pPr marL="285750" indent="-285750">
              <a:buFont typeface="Arial" panose="020B0604020202020204" pitchFamily="34" charset="0"/>
              <a:buChar char="•"/>
            </a:pPr>
            <a:r>
              <a:rPr lang="en-US" sz="900" dirty="0">
                <a:effectLst/>
                <a:latin typeface="+mn-lt"/>
                <a:ea typeface="+mn-ea"/>
                <a:cs typeface="+mn-cs"/>
                <a:sym typeface="Calibri"/>
              </a:rPr>
              <a:t>Workshop on job search tools and techniques are always useful. </a:t>
            </a:r>
          </a:p>
          <a:p>
            <a:endParaRPr lang="en-US" sz="900" dirty="0">
              <a:effectLst/>
              <a:latin typeface="+mn-lt"/>
              <a:ea typeface="+mn-ea"/>
              <a:cs typeface="+mn-cs"/>
              <a:sym typeface="Calibri"/>
            </a:endParaRPr>
          </a:p>
          <a:p>
            <a:r>
              <a:rPr lang="en-US" sz="900" dirty="0">
                <a:effectLst/>
                <a:latin typeface="+mn-lt"/>
                <a:ea typeface="+mn-ea"/>
                <a:cs typeface="+mn-cs"/>
                <a:sym typeface="Calibri"/>
              </a:rPr>
              <a:t>Highlight: the work group has clearly defined what pathway to employment can be offered to this person.</a:t>
            </a:r>
            <a:endParaRPr lang="es-ES" sz="900" dirty="0">
              <a:effectLst/>
              <a:latin typeface="+mn-lt"/>
              <a:ea typeface="+mn-ea"/>
              <a:cs typeface="+mn-cs"/>
              <a:sym typeface="Calibri"/>
            </a:endParaRPr>
          </a:p>
          <a:p>
            <a:endParaRPr lang="en-US" sz="900" dirty="0"/>
          </a:p>
        </p:txBody>
      </p:sp>
    </p:spTree>
    <p:extLst>
      <p:ext uri="{BB962C8B-B14F-4D97-AF65-F5344CB8AC3E}">
        <p14:creationId xmlns:p14="http://schemas.microsoft.com/office/powerpoint/2010/main" val="14089465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8113" y="860425"/>
            <a:ext cx="7634288" cy="42957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r>
              <a:rPr lang="en-US" sz="900" b="1" dirty="0"/>
              <a:t>CASE STUDY 2 – GROUP 2</a:t>
            </a:r>
          </a:p>
          <a:p>
            <a:endParaRPr lang="en-US" sz="900" dirty="0"/>
          </a:p>
          <a:p>
            <a:pPr marL="285750" indent="-285750">
              <a:buFont typeface="Arial" panose="020B0604020202020204" pitchFamily="34" charset="0"/>
              <a:buChar char="•"/>
            </a:pPr>
            <a:r>
              <a:rPr lang="es-ES" sz="900" dirty="0">
                <a:effectLst/>
                <a:latin typeface="+mn-lt"/>
                <a:ea typeface="+mn-ea"/>
                <a:cs typeface="+mn-cs"/>
                <a:sym typeface="Calibri"/>
              </a:rPr>
              <a:t>Yes, </a:t>
            </a:r>
            <a:r>
              <a:rPr lang="es-ES" sz="900" dirty="0" err="1">
                <a:effectLst/>
                <a:latin typeface="+mn-lt"/>
                <a:ea typeface="+mn-ea"/>
                <a:cs typeface="+mn-cs"/>
                <a:sym typeface="Calibri"/>
              </a:rPr>
              <a:t>until</a:t>
            </a:r>
            <a:r>
              <a:rPr lang="es-ES" sz="900" dirty="0">
                <a:effectLst/>
                <a:latin typeface="+mn-lt"/>
                <a:ea typeface="+mn-ea"/>
                <a:cs typeface="+mn-cs"/>
                <a:sym typeface="Calibri"/>
              </a:rPr>
              <a:t> </a:t>
            </a:r>
            <a:r>
              <a:rPr lang="es-ES" sz="900" dirty="0" err="1">
                <a:effectLst/>
                <a:latin typeface="+mn-lt"/>
                <a:ea typeface="+mn-ea"/>
                <a:cs typeface="+mn-cs"/>
                <a:sym typeface="Calibri"/>
              </a:rPr>
              <a:t>the</a:t>
            </a:r>
            <a:r>
              <a:rPr lang="es-ES" sz="900" dirty="0">
                <a:effectLst/>
                <a:latin typeface="+mn-lt"/>
                <a:ea typeface="+mn-ea"/>
                <a:cs typeface="+mn-cs"/>
                <a:sym typeface="Calibri"/>
              </a:rPr>
              <a:t> </a:t>
            </a:r>
            <a:r>
              <a:rPr lang="es-ES" sz="900" dirty="0" err="1">
                <a:effectLst/>
                <a:latin typeface="+mn-lt"/>
                <a:ea typeface="+mn-ea"/>
                <a:cs typeface="+mn-cs"/>
                <a:sym typeface="Calibri"/>
              </a:rPr>
              <a:t>moment</a:t>
            </a:r>
            <a:r>
              <a:rPr lang="es-ES" sz="900" dirty="0">
                <a:effectLst/>
                <a:latin typeface="+mn-lt"/>
                <a:ea typeface="+mn-ea"/>
                <a:cs typeface="+mn-cs"/>
                <a:sym typeface="Calibri"/>
              </a:rPr>
              <a:t> </a:t>
            </a:r>
            <a:r>
              <a:rPr lang="es-ES" sz="900" dirty="0" err="1">
                <a:effectLst/>
                <a:latin typeface="+mn-lt"/>
                <a:ea typeface="+mn-ea"/>
                <a:cs typeface="+mn-cs"/>
                <a:sym typeface="Calibri"/>
              </a:rPr>
              <a:t>she</a:t>
            </a:r>
            <a:r>
              <a:rPr lang="es-ES" sz="900" dirty="0">
                <a:effectLst/>
                <a:latin typeface="+mn-lt"/>
                <a:ea typeface="+mn-ea"/>
                <a:cs typeface="+mn-cs"/>
                <a:sym typeface="Calibri"/>
              </a:rPr>
              <a:t> </a:t>
            </a:r>
            <a:r>
              <a:rPr lang="es-ES" sz="900" dirty="0" err="1">
                <a:effectLst/>
                <a:latin typeface="+mn-lt"/>
                <a:ea typeface="+mn-ea"/>
                <a:cs typeface="+mn-cs"/>
                <a:sym typeface="Calibri"/>
              </a:rPr>
              <a:t>found</a:t>
            </a:r>
            <a:r>
              <a:rPr lang="es-ES" sz="900" dirty="0">
                <a:effectLst/>
                <a:latin typeface="+mn-lt"/>
                <a:ea typeface="+mn-ea"/>
                <a:cs typeface="+mn-cs"/>
                <a:sym typeface="Calibri"/>
              </a:rPr>
              <a:t> a </a:t>
            </a:r>
            <a:r>
              <a:rPr lang="es-ES" sz="900" dirty="0" err="1">
                <a:effectLst/>
                <a:latin typeface="+mn-lt"/>
                <a:ea typeface="+mn-ea"/>
                <a:cs typeface="+mn-cs"/>
                <a:sym typeface="Calibri"/>
              </a:rPr>
              <a:t>job</a:t>
            </a:r>
            <a:r>
              <a:rPr lang="es-ES" sz="900" dirty="0">
                <a:effectLst/>
                <a:latin typeface="+mn-lt"/>
                <a:ea typeface="+mn-ea"/>
                <a:cs typeface="+mn-cs"/>
                <a:sym typeface="Calibri"/>
              </a:rPr>
              <a:t>, </a:t>
            </a:r>
            <a:r>
              <a:rPr lang="es-ES" sz="900" dirty="0" err="1">
                <a:effectLst/>
                <a:latin typeface="+mn-lt"/>
                <a:ea typeface="+mn-ea"/>
                <a:cs typeface="+mn-cs"/>
                <a:sym typeface="Calibri"/>
              </a:rPr>
              <a:t>she</a:t>
            </a:r>
            <a:r>
              <a:rPr lang="es-ES" sz="900" dirty="0">
                <a:effectLst/>
                <a:latin typeface="+mn-lt"/>
                <a:ea typeface="+mn-ea"/>
                <a:cs typeface="+mn-cs"/>
                <a:sym typeface="Calibri"/>
              </a:rPr>
              <a:t> </a:t>
            </a:r>
            <a:r>
              <a:rPr lang="es-ES" sz="900" dirty="0" err="1">
                <a:effectLst/>
                <a:latin typeface="+mn-lt"/>
                <a:ea typeface="+mn-ea"/>
                <a:cs typeface="+mn-cs"/>
                <a:sym typeface="Calibri"/>
              </a:rPr>
              <a:t>was</a:t>
            </a:r>
            <a:r>
              <a:rPr lang="es-ES" sz="900" dirty="0">
                <a:effectLst/>
                <a:latin typeface="+mn-lt"/>
                <a:ea typeface="+mn-ea"/>
                <a:cs typeface="+mn-cs"/>
                <a:sym typeface="Calibri"/>
              </a:rPr>
              <a:t> </a:t>
            </a:r>
            <a:r>
              <a:rPr lang="es-ES" sz="900" dirty="0" err="1">
                <a:effectLst/>
                <a:latin typeface="+mn-lt"/>
                <a:ea typeface="+mn-ea"/>
                <a:cs typeface="+mn-cs"/>
                <a:sym typeface="Calibri"/>
              </a:rPr>
              <a:t>profile</a:t>
            </a:r>
            <a:r>
              <a:rPr lang="es-ES" sz="900" dirty="0">
                <a:effectLst/>
                <a:latin typeface="+mn-lt"/>
                <a:ea typeface="+mn-ea"/>
                <a:cs typeface="+mn-cs"/>
                <a:sym typeface="Calibri"/>
              </a:rPr>
              <a:t> 1, </a:t>
            </a:r>
            <a:r>
              <a:rPr lang="es-ES" sz="900" dirty="0" err="1">
                <a:effectLst/>
                <a:latin typeface="+mn-lt"/>
                <a:ea typeface="+mn-ea"/>
                <a:cs typeface="+mn-cs"/>
                <a:sym typeface="Calibri"/>
              </a:rPr>
              <a:t>especially</a:t>
            </a:r>
            <a:r>
              <a:rPr lang="es-ES" sz="900" dirty="0">
                <a:effectLst/>
                <a:latin typeface="+mn-lt"/>
                <a:ea typeface="+mn-ea"/>
                <a:cs typeface="+mn-cs"/>
                <a:sym typeface="Calibri"/>
              </a:rPr>
              <a:t> </a:t>
            </a:r>
            <a:r>
              <a:rPr lang="es-ES" sz="900" dirty="0" err="1">
                <a:effectLst/>
                <a:latin typeface="+mn-lt"/>
                <a:ea typeface="+mn-ea"/>
                <a:cs typeface="+mn-cs"/>
                <a:sym typeface="Calibri"/>
              </a:rPr>
              <a:t>because</a:t>
            </a:r>
            <a:r>
              <a:rPr lang="es-ES" sz="900" dirty="0">
                <a:effectLst/>
                <a:latin typeface="+mn-lt"/>
                <a:ea typeface="+mn-ea"/>
                <a:cs typeface="+mn-cs"/>
                <a:sym typeface="Calibri"/>
              </a:rPr>
              <a:t> </a:t>
            </a:r>
            <a:r>
              <a:rPr lang="es-ES" sz="900" dirty="0" err="1">
                <a:effectLst/>
                <a:latin typeface="+mn-lt"/>
                <a:ea typeface="+mn-ea"/>
                <a:cs typeface="+mn-cs"/>
                <a:sym typeface="Calibri"/>
              </a:rPr>
              <a:t>she</a:t>
            </a:r>
            <a:r>
              <a:rPr lang="es-ES" sz="900" dirty="0">
                <a:effectLst/>
                <a:latin typeface="+mn-lt"/>
                <a:ea typeface="+mn-ea"/>
                <a:cs typeface="+mn-cs"/>
                <a:sym typeface="Calibri"/>
              </a:rPr>
              <a:t> </a:t>
            </a:r>
            <a:r>
              <a:rPr lang="es-ES" sz="900" dirty="0" err="1">
                <a:effectLst/>
                <a:latin typeface="+mn-lt"/>
                <a:ea typeface="+mn-ea"/>
                <a:cs typeface="+mn-cs"/>
                <a:sym typeface="Calibri"/>
              </a:rPr>
              <a:t>was</a:t>
            </a:r>
            <a:r>
              <a:rPr lang="es-ES" sz="900" dirty="0">
                <a:effectLst/>
                <a:latin typeface="+mn-lt"/>
                <a:ea typeface="+mn-ea"/>
                <a:cs typeface="+mn-cs"/>
                <a:sym typeface="Calibri"/>
              </a:rPr>
              <a:t> living </a:t>
            </a:r>
            <a:r>
              <a:rPr lang="es-ES" sz="900" dirty="0" err="1">
                <a:effectLst/>
                <a:latin typeface="+mn-lt"/>
                <a:ea typeface="+mn-ea"/>
                <a:cs typeface="+mn-cs"/>
                <a:sym typeface="Calibri"/>
              </a:rPr>
              <a:t>alone</a:t>
            </a:r>
            <a:r>
              <a:rPr lang="es-ES" sz="900" dirty="0">
                <a:effectLst/>
                <a:latin typeface="+mn-lt"/>
                <a:ea typeface="+mn-ea"/>
                <a:cs typeface="+mn-cs"/>
                <a:sym typeface="Calibri"/>
              </a:rPr>
              <a:t> </a:t>
            </a:r>
            <a:r>
              <a:rPr lang="es-ES" sz="900" dirty="0" err="1">
                <a:effectLst/>
                <a:latin typeface="+mn-lt"/>
                <a:ea typeface="+mn-ea"/>
                <a:cs typeface="+mn-cs"/>
                <a:sym typeface="Calibri"/>
              </a:rPr>
              <a:t>with</a:t>
            </a:r>
            <a:r>
              <a:rPr lang="es-ES" sz="900" dirty="0">
                <a:effectLst/>
                <a:latin typeface="+mn-lt"/>
                <a:ea typeface="+mn-ea"/>
                <a:cs typeface="+mn-cs"/>
                <a:sym typeface="Calibri"/>
              </a:rPr>
              <a:t> </a:t>
            </a:r>
            <a:r>
              <a:rPr lang="es-ES" sz="900" dirty="0" err="1">
                <a:effectLst/>
                <a:latin typeface="+mn-lt"/>
                <a:ea typeface="+mn-ea"/>
                <a:cs typeface="+mn-cs"/>
                <a:sym typeface="Calibri"/>
              </a:rPr>
              <a:t>two</a:t>
            </a:r>
            <a:r>
              <a:rPr lang="es-ES" sz="900" dirty="0">
                <a:effectLst/>
                <a:latin typeface="+mn-lt"/>
                <a:ea typeface="+mn-ea"/>
                <a:cs typeface="+mn-cs"/>
                <a:sym typeface="Calibri"/>
              </a:rPr>
              <a:t> </a:t>
            </a:r>
            <a:r>
              <a:rPr lang="es-ES" sz="900" dirty="0" err="1">
                <a:effectLst/>
                <a:latin typeface="+mn-lt"/>
                <a:ea typeface="+mn-ea"/>
                <a:cs typeface="+mn-cs"/>
                <a:sym typeface="Calibri"/>
              </a:rPr>
              <a:t>children</a:t>
            </a:r>
            <a:r>
              <a:rPr lang="es-ES" sz="900" dirty="0">
                <a:effectLst/>
                <a:latin typeface="+mn-lt"/>
                <a:ea typeface="+mn-ea"/>
                <a:cs typeface="+mn-cs"/>
                <a:sym typeface="Calibri"/>
              </a:rPr>
              <a:t>, </a:t>
            </a:r>
            <a:r>
              <a:rPr lang="es-ES" sz="900" dirty="0" err="1">
                <a:effectLst/>
                <a:latin typeface="+mn-lt"/>
                <a:ea typeface="+mn-ea"/>
                <a:cs typeface="+mn-cs"/>
                <a:sym typeface="Calibri"/>
              </a:rPr>
              <a:t>but</a:t>
            </a:r>
            <a:r>
              <a:rPr lang="es-ES" sz="900" dirty="0">
                <a:effectLst/>
                <a:latin typeface="+mn-lt"/>
                <a:ea typeface="+mn-ea"/>
                <a:cs typeface="+mn-cs"/>
                <a:sym typeface="Calibri"/>
              </a:rPr>
              <a:t> </a:t>
            </a:r>
            <a:r>
              <a:rPr lang="es-ES" sz="900" dirty="0" err="1">
                <a:effectLst/>
                <a:latin typeface="+mn-lt"/>
                <a:ea typeface="+mn-ea"/>
                <a:cs typeface="+mn-cs"/>
                <a:sym typeface="Calibri"/>
              </a:rPr>
              <a:t>she</a:t>
            </a:r>
            <a:r>
              <a:rPr lang="es-ES" sz="900" dirty="0">
                <a:effectLst/>
                <a:latin typeface="+mn-lt"/>
                <a:ea typeface="+mn-ea"/>
                <a:cs typeface="+mn-cs"/>
                <a:sym typeface="Calibri"/>
              </a:rPr>
              <a:t> </a:t>
            </a:r>
            <a:r>
              <a:rPr lang="es-ES" sz="900" dirty="0" err="1">
                <a:effectLst/>
                <a:latin typeface="+mn-lt"/>
                <a:ea typeface="+mn-ea"/>
                <a:cs typeface="+mn-cs"/>
                <a:sym typeface="Calibri"/>
              </a:rPr>
              <a:t>seems</a:t>
            </a:r>
            <a:r>
              <a:rPr lang="es-ES" sz="900" dirty="0">
                <a:effectLst/>
                <a:latin typeface="+mn-lt"/>
                <a:ea typeface="+mn-ea"/>
                <a:cs typeface="+mn-cs"/>
                <a:sym typeface="Calibri"/>
              </a:rPr>
              <a:t> </a:t>
            </a:r>
            <a:r>
              <a:rPr lang="es-ES" sz="900" dirty="0" err="1">
                <a:effectLst/>
                <a:latin typeface="+mn-lt"/>
                <a:ea typeface="+mn-ea"/>
                <a:cs typeface="+mn-cs"/>
                <a:sym typeface="Calibri"/>
              </a:rPr>
              <a:t>to</a:t>
            </a:r>
            <a:r>
              <a:rPr lang="es-ES" sz="900" dirty="0">
                <a:effectLst/>
                <a:latin typeface="+mn-lt"/>
                <a:ea typeface="+mn-ea"/>
                <a:cs typeface="+mn-cs"/>
                <a:sym typeface="Calibri"/>
              </a:rPr>
              <a:t> </a:t>
            </a:r>
            <a:r>
              <a:rPr lang="es-ES" sz="900" dirty="0" err="1">
                <a:effectLst/>
                <a:latin typeface="+mn-lt"/>
                <a:ea typeface="+mn-ea"/>
                <a:cs typeface="+mn-cs"/>
                <a:sym typeface="Calibri"/>
              </a:rPr>
              <a:t>have</a:t>
            </a:r>
            <a:r>
              <a:rPr lang="es-ES" sz="900" dirty="0">
                <a:effectLst/>
                <a:latin typeface="+mn-lt"/>
                <a:ea typeface="+mn-ea"/>
                <a:cs typeface="+mn-cs"/>
                <a:sym typeface="Calibri"/>
              </a:rPr>
              <a:t> </a:t>
            </a:r>
            <a:r>
              <a:rPr lang="es-ES" sz="900" dirty="0" err="1">
                <a:effectLst/>
                <a:latin typeface="+mn-lt"/>
                <a:ea typeface="+mn-ea"/>
                <a:cs typeface="+mn-cs"/>
                <a:sym typeface="Calibri"/>
              </a:rPr>
              <a:t>very</a:t>
            </a:r>
            <a:r>
              <a:rPr lang="es-ES" sz="900" dirty="0">
                <a:effectLst/>
                <a:latin typeface="+mn-lt"/>
                <a:ea typeface="+mn-ea"/>
                <a:cs typeface="+mn-cs"/>
                <a:sym typeface="Calibri"/>
              </a:rPr>
              <a:t> </a:t>
            </a:r>
            <a:r>
              <a:rPr lang="es-ES" sz="900" dirty="0" err="1">
                <a:effectLst/>
                <a:latin typeface="+mn-lt"/>
                <a:ea typeface="+mn-ea"/>
                <a:cs typeface="+mn-cs"/>
                <a:sym typeface="Calibri"/>
              </a:rPr>
              <a:t>good</a:t>
            </a:r>
            <a:r>
              <a:rPr lang="es-ES" sz="900" dirty="0">
                <a:effectLst/>
                <a:latin typeface="+mn-lt"/>
                <a:ea typeface="+mn-ea"/>
                <a:cs typeface="+mn-cs"/>
                <a:sym typeface="Calibri"/>
              </a:rPr>
              <a:t> </a:t>
            </a:r>
            <a:r>
              <a:rPr lang="es-ES" sz="900" dirty="0" err="1">
                <a:effectLst/>
                <a:latin typeface="+mn-lt"/>
                <a:ea typeface="+mn-ea"/>
                <a:cs typeface="+mn-cs"/>
                <a:sym typeface="Calibri"/>
              </a:rPr>
              <a:t>jobseeking</a:t>
            </a:r>
            <a:r>
              <a:rPr lang="es-ES" sz="900" dirty="0">
                <a:effectLst/>
                <a:latin typeface="+mn-lt"/>
                <a:ea typeface="+mn-ea"/>
                <a:cs typeface="+mn-cs"/>
                <a:sym typeface="Calibri"/>
              </a:rPr>
              <a:t> </a:t>
            </a:r>
            <a:r>
              <a:rPr lang="es-ES" sz="900" dirty="0" err="1">
                <a:effectLst/>
                <a:latin typeface="+mn-lt"/>
                <a:ea typeface="+mn-ea"/>
                <a:cs typeface="+mn-cs"/>
                <a:sym typeface="Calibri"/>
              </a:rPr>
              <a:t>skills</a:t>
            </a:r>
            <a:r>
              <a:rPr lang="es-ES" sz="900" dirty="0">
                <a:effectLst/>
                <a:latin typeface="+mn-lt"/>
                <a:ea typeface="+mn-ea"/>
                <a:cs typeface="+mn-cs"/>
                <a:sym typeface="Calibri"/>
              </a:rPr>
              <a:t>, </a:t>
            </a:r>
            <a:r>
              <a:rPr lang="es-ES" sz="900" dirty="0" err="1">
                <a:effectLst/>
                <a:latin typeface="+mn-lt"/>
                <a:ea typeface="+mn-ea"/>
                <a:cs typeface="+mn-cs"/>
                <a:sym typeface="Calibri"/>
              </a:rPr>
              <a:t>including</a:t>
            </a:r>
            <a:r>
              <a:rPr lang="es-ES" sz="900" dirty="0">
                <a:effectLst/>
                <a:latin typeface="+mn-lt"/>
                <a:ea typeface="+mn-ea"/>
                <a:cs typeface="+mn-cs"/>
                <a:sym typeface="Calibri"/>
              </a:rPr>
              <a:t> </a:t>
            </a:r>
            <a:r>
              <a:rPr lang="es-ES" sz="900" dirty="0" err="1">
                <a:effectLst/>
                <a:latin typeface="+mn-lt"/>
                <a:ea typeface="+mn-ea"/>
                <a:cs typeface="+mn-cs"/>
                <a:sym typeface="Calibri"/>
              </a:rPr>
              <a:t>flexibility</a:t>
            </a:r>
            <a:r>
              <a:rPr lang="es-ES" sz="900" dirty="0">
                <a:effectLst/>
                <a:latin typeface="+mn-lt"/>
                <a:ea typeface="+mn-ea"/>
                <a:cs typeface="+mn-cs"/>
                <a:sym typeface="Calibri"/>
              </a:rPr>
              <a:t> as </a:t>
            </a:r>
            <a:r>
              <a:rPr lang="es-ES" sz="900" dirty="0" err="1">
                <a:effectLst/>
                <a:latin typeface="+mn-lt"/>
                <a:ea typeface="+mn-ea"/>
                <a:cs typeface="+mn-cs"/>
                <a:sym typeface="Calibri"/>
              </a:rPr>
              <a:t>to</a:t>
            </a:r>
            <a:r>
              <a:rPr lang="es-ES" sz="900" dirty="0">
                <a:effectLst/>
                <a:latin typeface="+mn-lt"/>
                <a:ea typeface="+mn-ea"/>
                <a:cs typeface="+mn-cs"/>
                <a:sym typeface="Calibri"/>
              </a:rPr>
              <a:t> </a:t>
            </a:r>
            <a:r>
              <a:rPr lang="es-ES" sz="900" dirty="0" err="1">
                <a:effectLst/>
                <a:latin typeface="+mn-lt"/>
                <a:ea typeface="+mn-ea"/>
                <a:cs typeface="+mn-cs"/>
                <a:sym typeface="Calibri"/>
              </a:rPr>
              <a:t>change</a:t>
            </a:r>
            <a:r>
              <a:rPr lang="es-ES" sz="900" dirty="0">
                <a:effectLst/>
                <a:latin typeface="+mn-lt"/>
                <a:ea typeface="+mn-ea"/>
                <a:cs typeface="+mn-cs"/>
                <a:sym typeface="Calibri"/>
              </a:rPr>
              <a:t> </a:t>
            </a:r>
            <a:r>
              <a:rPr lang="es-ES" sz="900" dirty="0" err="1">
                <a:effectLst/>
                <a:latin typeface="+mn-lt"/>
                <a:ea typeface="+mn-ea"/>
                <a:cs typeface="+mn-cs"/>
                <a:sym typeface="Calibri"/>
              </a:rPr>
              <a:t>their</a:t>
            </a:r>
            <a:r>
              <a:rPr lang="es-ES" sz="900" dirty="0">
                <a:effectLst/>
                <a:latin typeface="+mn-lt"/>
                <a:ea typeface="+mn-ea"/>
                <a:cs typeface="+mn-cs"/>
                <a:sym typeface="Calibri"/>
              </a:rPr>
              <a:t> </a:t>
            </a:r>
            <a:r>
              <a:rPr lang="es-ES" sz="900" dirty="0" err="1">
                <a:effectLst/>
                <a:latin typeface="+mn-lt"/>
                <a:ea typeface="+mn-ea"/>
                <a:cs typeface="+mn-cs"/>
                <a:sym typeface="Calibri"/>
              </a:rPr>
              <a:t>career</a:t>
            </a:r>
            <a:r>
              <a:rPr lang="es-ES" sz="900" dirty="0">
                <a:effectLst/>
                <a:latin typeface="+mn-lt"/>
                <a:ea typeface="+mn-ea"/>
                <a:cs typeface="+mn-cs"/>
                <a:sym typeface="Calibri"/>
              </a:rPr>
              <a:t> </a:t>
            </a:r>
            <a:r>
              <a:rPr lang="es-ES" sz="900" dirty="0" err="1">
                <a:effectLst/>
                <a:latin typeface="+mn-lt"/>
                <a:ea typeface="+mn-ea"/>
                <a:cs typeface="+mn-cs"/>
                <a:sym typeface="Calibri"/>
              </a:rPr>
              <a:t>path</a:t>
            </a:r>
            <a:r>
              <a:rPr lang="es-ES" sz="900" dirty="0">
                <a:effectLst/>
                <a:latin typeface="+mn-lt"/>
                <a:ea typeface="+mn-ea"/>
                <a:cs typeface="+mn-cs"/>
                <a:sym typeface="Calibri"/>
              </a:rPr>
              <a:t> </a:t>
            </a:r>
            <a:r>
              <a:rPr lang="es-ES" sz="900" dirty="0" err="1">
                <a:effectLst/>
                <a:latin typeface="+mn-lt"/>
                <a:ea typeface="+mn-ea"/>
                <a:cs typeface="+mn-cs"/>
                <a:sym typeface="Calibri"/>
              </a:rPr>
              <a:t>from</a:t>
            </a:r>
            <a:r>
              <a:rPr lang="es-ES" sz="900" dirty="0">
                <a:effectLst/>
                <a:latin typeface="+mn-lt"/>
                <a:ea typeface="+mn-ea"/>
                <a:cs typeface="+mn-cs"/>
                <a:sym typeface="Calibri"/>
              </a:rPr>
              <a:t> </a:t>
            </a:r>
            <a:r>
              <a:rPr lang="es-ES" sz="900" dirty="0" err="1">
                <a:effectLst/>
                <a:latin typeface="+mn-lt"/>
                <a:ea typeface="+mn-ea"/>
                <a:cs typeface="+mn-cs"/>
                <a:sym typeface="Calibri"/>
              </a:rPr>
              <a:t>engineer</a:t>
            </a:r>
            <a:r>
              <a:rPr lang="es-ES" sz="900" dirty="0">
                <a:effectLst/>
                <a:latin typeface="+mn-lt"/>
                <a:ea typeface="+mn-ea"/>
                <a:cs typeface="+mn-cs"/>
                <a:sym typeface="Calibri"/>
              </a:rPr>
              <a:t> </a:t>
            </a:r>
            <a:r>
              <a:rPr lang="es-ES" sz="900" dirty="0" err="1">
                <a:effectLst/>
                <a:latin typeface="+mn-lt"/>
                <a:ea typeface="+mn-ea"/>
                <a:cs typeface="+mn-cs"/>
                <a:sym typeface="Calibri"/>
              </a:rPr>
              <a:t>to</a:t>
            </a:r>
            <a:r>
              <a:rPr lang="es-ES" sz="900" dirty="0">
                <a:effectLst/>
                <a:latin typeface="+mn-lt"/>
                <a:ea typeface="+mn-ea"/>
                <a:cs typeface="+mn-cs"/>
                <a:sym typeface="Calibri"/>
              </a:rPr>
              <a:t> </a:t>
            </a:r>
            <a:r>
              <a:rPr lang="es-ES" sz="900" dirty="0" err="1">
                <a:effectLst/>
                <a:latin typeface="+mn-lt"/>
                <a:ea typeface="+mn-ea"/>
                <a:cs typeface="+mn-cs"/>
                <a:sym typeface="Calibri"/>
              </a:rPr>
              <a:t>logistician</a:t>
            </a:r>
            <a:r>
              <a:rPr lang="es-ES" sz="900" dirty="0">
                <a:effectLst/>
                <a:latin typeface="+mn-lt"/>
                <a:ea typeface="+mn-ea"/>
                <a:cs typeface="+mn-cs"/>
                <a:sym typeface="Calibri"/>
              </a:rPr>
              <a:t>.</a:t>
            </a:r>
          </a:p>
          <a:p>
            <a:endParaRPr lang="en-US" sz="900" dirty="0">
              <a:effectLst/>
              <a:latin typeface="+mn-lt"/>
              <a:ea typeface="+mn-ea"/>
              <a:cs typeface="+mn-cs"/>
              <a:sym typeface="Calibri"/>
            </a:endParaRPr>
          </a:p>
          <a:p>
            <a:r>
              <a:rPr lang="en-US" sz="900" dirty="0">
                <a:effectLst/>
                <a:latin typeface="+mn-lt"/>
                <a:ea typeface="+mn-ea"/>
                <a:cs typeface="+mn-cs"/>
                <a:sym typeface="Calibri"/>
              </a:rPr>
              <a:t>Highlight: Although the person should not be a priority for the project because she is already working, the work group has identified some free courses for her to improve their knowledge and skills and develop her professional career.</a:t>
            </a:r>
            <a:endParaRPr lang="es-ES" sz="900" dirty="0">
              <a:effectLst/>
              <a:latin typeface="+mn-lt"/>
              <a:ea typeface="+mn-ea"/>
              <a:cs typeface="+mn-cs"/>
              <a:sym typeface="Calibri"/>
            </a:endParaRPr>
          </a:p>
          <a:p>
            <a:endParaRPr lang="en-US" sz="900" dirty="0"/>
          </a:p>
        </p:txBody>
      </p:sp>
    </p:spTree>
    <p:extLst>
      <p:ext uri="{BB962C8B-B14F-4D97-AF65-F5344CB8AC3E}">
        <p14:creationId xmlns:p14="http://schemas.microsoft.com/office/powerpoint/2010/main" val="333707710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portada_Texto">
    <p:bg>
      <p:bgPr>
        <a:solidFill>
          <a:srgbClr val="F2F3F2"/>
        </a:solidFill>
        <a:effectLst/>
      </p:bgPr>
    </p:bg>
    <p:spTree>
      <p:nvGrpSpPr>
        <p:cNvPr id="1" name=""/>
        <p:cNvGrpSpPr/>
        <p:nvPr/>
      </p:nvGrpSpPr>
      <p:grpSpPr>
        <a:xfrm>
          <a:off x="0" y="0"/>
          <a:ext cx="0" cy="0"/>
          <a:chOff x="0" y="0"/>
          <a:chExt cx="0" cy="0"/>
        </a:xfrm>
      </p:grpSpPr>
      <p:sp>
        <p:nvSpPr>
          <p:cNvPr id="61" name="Rectangle 11"/>
          <p:cNvSpPr/>
          <p:nvPr/>
        </p:nvSpPr>
        <p:spPr>
          <a:xfrm rot="18900000">
            <a:off x="-4975069" y="2029188"/>
            <a:ext cx="17752545" cy="3778951"/>
          </a:xfrm>
          <a:prstGeom prst="rect">
            <a:avLst/>
          </a:prstGeom>
          <a:solidFill>
            <a:srgbClr val="011E41"/>
          </a:solidFill>
          <a:ln w="12700">
            <a:miter lim="400000"/>
          </a:ln>
        </p:spPr>
        <p:txBody>
          <a:bodyPr lIns="45719" rIns="45719" anchor="ctr"/>
          <a:lstStyle/>
          <a:p>
            <a:pPr algn="ctr">
              <a:defRPr>
                <a:solidFill>
                  <a:srgbClr val="3F3F3F"/>
                </a:solidFill>
              </a:defRPr>
            </a:pPr>
            <a:endParaRPr dirty="0"/>
          </a:p>
        </p:txBody>
      </p:sp>
      <p:sp>
        <p:nvSpPr>
          <p:cNvPr id="62" name="Rectangle 10"/>
          <p:cNvSpPr/>
          <p:nvPr/>
        </p:nvSpPr>
        <p:spPr>
          <a:xfrm rot="18900000">
            <a:off x="12735455" y="7087330"/>
            <a:ext cx="8322979" cy="4113340"/>
          </a:xfrm>
          <a:prstGeom prst="rect">
            <a:avLst/>
          </a:prstGeom>
          <a:solidFill>
            <a:schemeClr val="accent2">
              <a:lumOff val="9019"/>
            </a:schemeClr>
          </a:solidFill>
          <a:ln w="12700">
            <a:miter lim="400000"/>
          </a:ln>
        </p:spPr>
        <p:txBody>
          <a:bodyPr lIns="45719" rIns="45719" anchor="ctr"/>
          <a:lstStyle/>
          <a:p>
            <a:pPr algn="ctr">
              <a:defRPr>
                <a:solidFill>
                  <a:schemeClr val="accent2">
                    <a:lumOff val="9019"/>
                  </a:schemeClr>
                </a:solidFill>
              </a:defRPr>
            </a:pPr>
            <a:endParaRPr dirty="0"/>
          </a:p>
        </p:txBody>
      </p:sp>
      <p:pic>
        <p:nvPicPr>
          <p:cNvPr id="63" name="Picture 2" descr="Picture 2"/>
          <p:cNvPicPr>
            <a:picLocks noChangeAspect="1"/>
          </p:cNvPicPr>
          <p:nvPr/>
        </p:nvPicPr>
        <p:blipFill>
          <a:blip r:embed="rId2">
            <a:extLst/>
          </a:blip>
          <a:stretch>
            <a:fillRect/>
          </a:stretch>
        </p:blipFill>
        <p:spPr>
          <a:xfrm>
            <a:off x="-2665379" y="-7435167"/>
            <a:ext cx="20236811" cy="20236811"/>
          </a:xfrm>
          <a:prstGeom prst="rect">
            <a:avLst/>
          </a:prstGeom>
          <a:ln w="12700">
            <a:miter lim="400000"/>
          </a:ln>
        </p:spPr>
      </p:pic>
      <p:sp>
        <p:nvSpPr>
          <p:cNvPr id="64" name="Rectangle 4"/>
          <p:cNvSpPr/>
          <p:nvPr/>
        </p:nvSpPr>
        <p:spPr>
          <a:xfrm rot="18900000">
            <a:off x="-2493619" y="-545547"/>
            <a:ext cx="7580101" cy="3625589"/>
          </a:xfrm>
          <a:prstGeom prst="rect">
            <a:avLst/>
          </a:prstGeom>
          <a:solidFill>
            <a:srgbClr val="F2F2F2"/>
          </a:solidFill>
          <a:ln w="12700">
            <a:miter lim="400000"/>
          </a:ln>
        </p:spPr>
        <p:txBody>
          <a:bodyPr lIns="45719" rIns="45719" anchor="ctr"/>
          <a:lstStyle/>
          <a:p>
            <a:pPr algn="ctr">
              <a:defRPr>
                <a:solidFill>
                  <a:srgbClr val="3F3F3F"/>
                </a:solidFill>
              </a:defRPr>
            </a:pPr>
            <a:endParaRPr dirty="0"/>
          </a:p>
        </p:txBody>
      </p:sp>
      <p:sp>
        <p:nvSpPr>
          <p:cNvPr id="65" name="TextBox 18"/>
          <p:cNvSpPr txBox="1">
            <a:spLocks noGrp="1"/>
          </p:cNvSpPr>
          <p:nvPr>
            <p:ph type="body" sz="quarter" idx="21"/>
          </p:nvPr>
        </p:nvSpPr>
        <p:spPr>
          <a:xfrm>
            <a:off x="11988674" y="9036862"/>
            <a:ext cx="5107819" cy="459741"/>
          </a:xfrm>
          <a:prstGeom prst="rect">
            <a:avLst/>
          </a:prstGeom>
        </p:spPr>
        <p:txBody>
          <a:bodyPr>
            <a:spAutoFit/>
          </a:bodyPr>
          <a:lstStyle>
            <a:lvl1pPr marL="0" indent="0" algn="r" defTabSz="914400">
              <a:lnSpc>
                <a:spcPct val="100000"/>
              </a:lnSpc>
              <a:spcBef>
                <a:spcPts val="0"/>
              </a:spcBef>
              <a:buSzTx/>
              <a:buFontTx/>
              <a:buNone/>
              <a:defRPr sz="2400" b="1">
                <a:solidFill>
                  <a:srgbClr val="011E41"/>
                </a:solidFill>
                <a:latin typeface="Montserrat SemiBold"/>
                <a:ea typeface="Montserrat SemiBold"/>
                <a:cs typeface="Montserrat SemiBold"/>
                <a:sym typeface="Montserrat SemiBold"/>
              </a:defRPr>
            </a:lvl1pPr>
          </a:lstStyle>
          <a:p>
            <a:r>
              <a:t>22 junio 2021</a:t>
            </a:r>
          </a:p>
        </p:txBody>
      </p:sp>
      <p:pic>
        <p:nvPicPr>
          <p:cNvPr id="66" name="Imagen" descr="Imagen"/>
          <p:cNvPicPr>
            <a:picLocks noChangeAspect="1"/>
          </p:cNvPicPr>
          <p:nvPr/>
        </p:nvPicPr>
        <p:blipFill>
          <a:blip r:embed="rId3">
            <a:extLst/>
          </a:blip>
          <a:stretch>
            <a:fillRect/>
          </a:stretch>
        </p:blipFill>
        <p:spPr>
          <a:xfrm>
            <a:off x="541866" y="535592"/>
            <a:ext cx="1662855" cy="1662855"/>
          </a:xfrm>
          <a:prstGeom prst="rect">
            <a:avLst/>
          </a:prstGeom>
          <a:ln w="12700">
            <a:miter lim="400000"/>
          </a:ln>
        </p:spPr>
      </p:pic>
      <p:sp>
        <p:nvSpPr>
          <p:cNvPr id="67" name="Title 3"/>
          <p:cNvSpPr txBox="1">
            <a:spLocks noGrp="1"/>
          </p:cNvSpPr>
          <p:nvPr>
            <p:ph type="body" sz="quarter" idx="22"/>
          </p:nvPr>
        </p:nvSpPr>
        <p:spPr>
          <a:xfrm>
            <a:off x="6974957" y="5856297"/>
            <a:ext cx="10167257" cy="2490076"/>
          </a:xfrm>
          <a:prstGeom prst="rect">
            <a:avLst/>
          </a:prstGeom>
        </p:spPr>
        <p:txBody>
          <a:bodyPr>
            <a:normAutofit/>
          </a:bodyPr>
          <a:lstStyle/>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r>
              <a:t>COLOCAR</a:t>
            </a:r>
          </a:p>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r>
              <a:t>TÍTULO</a:t>
            </a:r>
          </a:p>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r>
              <a:t>DOCUMENTO</a:t>
            </a:r>
          </a:p>
        </p:txBody>
      </p:sp>
      <p:sp>
        <p:nvSpPr>
          <p:cNvPr id="68"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portada_Texto">
    <p:bg>
      <p:bgPr>
        <a:solidFill>
          <a:srgbClr val="F2F3F2"/>
        </a:solidFill>
        <a:effectLst/>
      </p:bgPr>
    </p:bg>
    <p:spTree>
      <p:nvGrpSpPr>
        <p:cNvPr id="1" name=""/>
        <p:cNvGrpSpPr/>
        <p:nvPr/>
      </p:nvGrpSpPr>
      <p:grpSpPr>
        <a:xfrm>
          <a:off x="0" y="0"/>
          <a:ext cx="0" cy="0"/>
          <a:chOff x="0" y="0"/>
          <a:chExt cx="0" cy="0"/>
        </a:xfrm>
      </p:grpSpPr>
      <p:sp>
        <p:nvSpPr>
          <p:cNvPr id="61" name="Rectangle 11"/>
          <p:cNvSpPr/>
          <p:nvPr/>
        </p:nvSpPr>
        <p:spPr>
          <a:xfrm rot="18900000">
            <a:off x="-4975069" y="2029188"/>
            <a:ext cx="17752545" cy="3778951"/>
          </a:xfrm>
          <a:prstGeom prst="rect">
            <a:avLst/>
          </a:prstGeom>
          <a:solidFill>
            <a:srgbClr val="011E41"/>
          </a:solidFill>
          <a:ln w="12700">
            <a:miter lim="400000"/>
          </a:ln>
        </p:spPr>
        <p:txBody>
          <a:bodyPr lIns="45719" rIns="45719" anchor="ctr"/>
          <a:lstStyle/>
          <a:p>
            <a:pPr algn="ctr">
              <a:defRPr>
                <a:solidFill>
                  <a:srgbClr val="3F3F3F"/>
                </a:solidFill>
              </a:defRPr>
            </a:pPr>
            <a:endParaRPr dirty="0"/>
          </a:p>
        </p:txBody>
      </p:sp>
      <p:sp>
        <p:nvSpPr>
          <p:cNvPr id="62" name="Rectangle 10"/>
          <p:cNvSpPr/>
          <p:nvPr/>
        </p:nvSpPr>
        <p:spPr>
          <a:xfrm rot="18900000">
            <a:off x="12735455" y="7087330"/>
            <a:ext cx="8322979" cy="4113340"/>
          </a:xfrm>
          <a:prstGeom prst="rect">
            <a:avLst/>
          </a:prstGeom>
          <a:solidFill>
            <a:schemeClr val="accent2">
              <a:lumOff val="9019"/>
            </a:schemeClr>
          </a:solidFill>
          <a:ln w="12700">
            <a:miter lim="400000"/>
          </a:ln>
        </p:spPr>
        <p:txBody>
          <a:bodyPr lIns="45719" rIns="45719" anchor="ctr"/>
          <a:lstStyle/>
          <a:p>
            <a:pPr algn="ctr">
              <a:defRPr>
                <a:solidFill>
                  <a:schemeClr val="accent2">
                    <a:lumOff val="9019"/>
                  </a:schemeClr>
                </a:solidFill>
              </a:defRPr>
            </a:pPr>
            <a:endParaRPr dirty="0"/>
          </a:p>
        </p:txBody>
      </p:sp>
      <p:pic>
        <p:nvPicPr>
          <p:cNvPr id="63" name="Picture 2" descr="Picture 2"/>
          <p:cNvPicPr>
            <a:picLocks noChangeAspect="1"/>
          </p:cNvPicPr>
          <p:nvPr/>
        </p:nvPicPr>
        <p:blipFill>
          <a:blip r:embed="rId2"/>
          <a:stretch>
            <a:fillRect/>
          </a:stretch>
        </p:blipFill>
        <p:spPr>
          <a:xfrm>
            <a:off x="-2665379" y="-7435167"/>
            <a:ext cx="20236811" cy="20236811"/>
          </a:xfrm>
          <a:prstGeom prst="rect">
            <a:avLst/>
          </a:prstGeom>
          <a:ln w="12700">
            <a:miter lim="400000"/>
          </a:ln>
        </p:spPr>
      </p:pic>
      <p:sp>
        <p:nvSpPr>
          <p:cNvPr id="64" name="Rectangle 4"/>
          <p:cNvSpPr/>
          <p:nvPr/>
        </p:nvSpPr>
        <p:spPr>
          <a:xfrm rot="18900000">
            <a:off x="-2493619" y="-545547"/>
            <a:ext cx="7580101" cy="3625589"/>
          </a:xfrm>
          <a:prstGeom prst="rect">
            <a:avLst/>
          </a:prstGeom>
          <a:solidFill>
            <a:srgbClr val="F2F2F2"/>
          </a:solidFill>
          <a:ln w="12700">
            <a:miter lim="400000"/>
          </a:ln>
        </p:spPr>
        <p:txBody>
          <a:bodyPr lIns="45719" rIns="45719" anchor="ctr"/>
          <a:lstStyle/>
          <a:p>
            <a:pPr algn="ctr">
              <a:defRPr>
                <a:solidFill>
                  <a:srgbClr val="3F3F3F"/>
                </a:solidFill>
              </a:defRPr>
            </a:pPr>
            <a:endParaRPr dirty="0"/>
          </a:p>
        </p:txBody>
      </p:sp>
      <p:sp>
        <p:nvSpPr>
          <p:cNvPr id="65" name="TextBox 18"/>
          <p:cNvSpPr txBox="1">
            <a:spLocks noGrp="1"/>
          </p:cNvSpPr>
          <p:nvPr>
            <p:ph type="body" sz="quarter" idx="21"/>
          </p:nvPr>
        </p:nvSpPr>
        <p:spPr>
          <a:xfrm>
            <a:off x="11988674" y="9036862"/>
            <a:ext cx="5107819" cy="459741"/>
          </a:xfrm>
          <a:prstGeom prst="rect">
            <a:avLst/>
          </a:prstGeom>
        </p:spPr>
        <p:txBody>
          <a:bodyPr>
            <a:spAutoFit/>
          </a:bodyPr>
          <a:lstStyle>
            <a:lvl1pPr marL="0" indent="0" algn="r" defTabSz="914400">
              <a:lnSpc>
                <a:spcPct val="100000"/>
              </a:lnSpc>
              <a:spcBef>
                <a:spcPts val="0"/>
              </a:spcBef>
              <a:buSzTx/>
              <a:buFontTx/>
              <a:buNone/>
              <a:defRPr sz="2400" b="1">
                <a:solidFill>
                  <a:srgbClr val="011E41"/>
                </a:solidFill>
                <a:latin typeface="Montserrat SemiBold"/>
                <a:ea typeface="Montserrat SemiBold"/>
                <a:cs typeface="Montserrat SemiBold"/>
                <a:sym typeface="Montserrat SemiBold"/>
              </a:defRPr>
            </a:lvl1pPr>
          </a:lstStyle>
          <a:p>
            <a:r>
              <a:t>22 junio 2021</a:t>
            </a:r>
          </a:p>
        </p:txBody>
      </p:sp>
      <p:sp>
        <p:nvSpPr>
          <p:cNvPr id="67" name="Title 3"/>
          <p:cNvSpPr txBox="1">
            <a:spLocks noGrp="1"/>
          </p:cNvSpPr>
          <p:nvPr>
            <p:ph type="body" sz="quarter" idx="22"/>
          </p:nvPr>
        </p:nvSpPr>
        <p:spPr>
          <a:xfrm>
            <a:off x="6974957" y="5856297"/>
            <a:ext cx="10167257" cy="2490076"/>
          </a:xfrm>
          <a:prstGeom prst="rect">
            <a:avLst/>
          </a:prstGeom>
        </p:spPr>
        <p:txBody>
          <a:bodyPr>
            <a:normAutofit/>
          </a:bodyPr>
          <a:lstStyle/>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r>
              <a:rPr dirty="0"/>
              <a:t>COLOCAR</a:t>
            </a:r>
          </a:p>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r>
              <a:rPr dirty="0"/>
              <a:t>TÍTULO</a:t>
            </a:r>
          </a:p>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r>
              <a:rPr dirty="0"/>
              <a:t>DOCUMENTO</a:t>
            </a:r>
          </a:p>
        </p:txBody>
      </p:sp>
      <p:sp>
        <p:nvSpPr>
          <p:cNvPr id="68"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pic>
        <p:nvPicPr>
          <p:cNvPr id="9" name="Imagen 8">
            <a:extLst>
              <a:ext uri="{FF2B5EF4-FFF2-40B4-BE49-F238E27FC236}">
                <a16:creationId xmlns:a16="http://schemas.microsoft.com/office/drawing/2014/main" id="{F10CFE16-50E5-4333-BC88-F78D51C025B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784384" y="8739963"/>
            <a:ext cx="4085432" cy="1163262"/>
          </a:xfrm>
          <a:prstGeom prst="rect">
            <a:avLst/>
          </a:prstGeom>
        </p:spPr>
      </p:pic>
    </p:spTree>
    <p:extLst>
      <p:ext uri="{BB962C8B-B14F-4D97-AF65-F5344CB8AC3E}">
        <p14:creationId xmlns:p14="http://schemas.microsoft.com/office/powerpoint/2010/main" val="10097326"/>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Indice">
    <p:spTree>
      <p:nvGrpSpPr>
        <p:cNvPr id="1" name=""/>
        <p:cNvGrpSpPr/>
        <p:nvPr/>
      </p:nvGrpSpPr>
      <p:grpSpPr>
        <a:xfrm>
          <a:off x="0" y="0"/>
          <a:ext cx="0" cy="0"/>
          <a:chOff x="0" y="0"/>
          <a:chExt cx="0" cy="0"/>
        </a:xfrm>
      </p:grpSpPr>
      <p:sp>
        <p:nvSpPr>
          <p:cNvPr id="75" name="Apartado A…"/>
          <p:cNvSpPr txBox="1">
            <a:spLocks noGrp="1"/>
          </p:cNvSpPr>
          <p:nvPr>
            <p:ph type="body" sz="quarter" idx="21"/>
          </p:nvPr>
        </p:nvSpPr>
        <p:spPr>
          <a:xfrm>
            <a:off x="5715249" y="2834889"/>
            <a:ext cx="2384325" cy="5173981"/>
          </a:xfrm>
          <a:prstGeom prst="rect">
            <a:avLst/>
          </a:prstGeom>
        </p:spPr>
        <p:txBody>
          <a:bodyPr>
            <a:spAutoFit/>
          </a:bodyPr>
          <a:lstStyle/>
          <a:p>
            <a:pPr marL="0" indent="0" defTabSz="914400">
              <a:lnSpc>
                <a:spcPct val="160000"/>
              </a:lnSpc>
              <a:spcBef>
                <a:spcPts val="0"/>
              </a:spcBef>
              <a:buSzTx/>
              <a:buFontTx/>
              <a:buNone/>
              <a:defRPr sz="2400">
                <a:latin typeface="+mj-lt"/>
                <a:ea typeface="+mj-ea"/>
                <a:cs typeface="+mj-cs"/>
                <a:sym typeface="Montserrat Light"/>
              </a:defRPr>
            </a:pPr>
            <a:r>
              <a:t>Apartado A</a:t>
            </a:r>
          </a:p>
          <a:p>
            <a:pPr marL="0" indent="0" defTabSz="914400">
              <a:lnSpc>
                <a:spcPct val="160000"/>
              </a:lnSpc>
              <a:spcBef>
                <a:spcPts val="0"/>
              </a:spcBef>
              <a:buSzTx/>
              <a:buFontTx/>
              <a:buNone/>
              <a:defRPr sz="2400">
                <a:latin typeface="+mj-lt"/>
                <a:ea typeface="+mj-ea"/>
                <a:cs typeface="+mj-cs"/>
                <a:sym typeface="Montserrat Light"/>
              </a:defRPr>
            </a:pPr>
            <a:r>
              <a:t>Apartado B</a:t>
            </a:r>
          </a:p>
          <a:p>
            <a:pPr marL="0" indent="0" defTabSz="914400">
              <a:lnSpc>
                <a:spcPct val="160000"/>
              </a:lnSpc>
              <a:spcBef>
                <a:spcPts val="0"/>
              </a:spcBef>
              <a:buSzTx/>
              <a:buFontTx/>
              <a:buNone/>
              <a:defRPr sz="2400">
                <a:latin typeface="+mj-lt"/>
                <a:ea typeface="+mj-ea"/>
                <a:cs typeface="+mj-cs"/>
                <a:sym typeface="Montserrat Light"/>
              </a:defRPr>
            </a:pPr>
            <a:r>
              <a:t>Apartado C</a:t>
            </a:r>
          </a:p>
          <a:p>
            <a:pPr marL="0" indent="0" defTabSz="914400">
              <a:lnSpc>
                <a:spcPct val="160000"/>
              </a:lnSpc>
              <a:spcBef>
                <a:spcPts val="0"/>
              </a:spcBef>
              <a:buSzTx/>
              <a:buFontTx/>
              <a:buNone/>
              <a:defRPr sz="2400">
                <a:latin typeface="+mj-lt"/>
                <a:ea typeface="+mj-ea"/>
                <a:cs typeface="+mj-cs"/>
                <a:sym typeface="Montserrat Light"/>
              </a:defRPr>
            </a:pPr>
            <a:r>
              <a:t>Apartado D</a:t>
            </a:r>
          </a:p>
          <a:p>
            <a:pPr marL="0" indent="0" defTabSz="914400">
              <a:lnSpc>
                <a:spcPct val="160000"/>
              </a:lnSpc>
              <a:spcBef>
                <a:spcPts val="0"/>
              </a:spcBef>
              <a:buSzTx/>
              <a:buFontTx/>
              <a:buNone/>
              <a:defRPr sz="2400">
                <a:latin typeface="+mj-lt"/>
                <a:ea typeface="+mj-ea"/>
                <a:cs typeface="+mj-cs"/>
                <a:sym typeface="Montserrat Light"/>
              </a:defRPr>
            </a:pPr>
            <a:r>
              <a:t>Apartado E</a:t>
            </a:r>
          </a:p>
          <a:p>
            <a:pPr marL="0" indent="0" defTabSz="914400">
              <a:lnSpc>
                <a:spcPct val="160000"/>
              </a:lnSpc>
              <a:spcBef>
                <a:spcPts val="0"/>
              </a:spcBef>
              <a:buSzTx/>
              <a:buFontTx/>
              <a:buNone/>
              <a:defRPr sz="2400">
                <a:latin typeface="+mj-lt"/>
                <a:ea typeface="+mj-ea"/>
                <a:cs typeface="+mj-cs"/>
                <a:sym typeface="Montserrat Light"/>
              </a:defRPr>
            </a:pPr>
            <a:r>
              <a:t>Apartado F</a:t>
            </a:r>
          </a:p>
          <a:p>
            <a:pPr marL="0" indent="0" defTabSz="914400">
              <a:lnSpc>
                <a:spcPct val="160000"/>
              </a:lnSpc>
              <a:spcBef>
                <a:spcPts val="0"/>
              </a:spcBef>
              <a:buSzTx/>
              <a:buFontTx/>
              <a:buNone/>
              <a:defRPr sz="2400">
                <a:latin typeface="+mj-lt"/>
                <a:ea typeface="+mj-ea"/>
                <a:cs typeface="+mj-cs"/>
                <a:sym typeface="Montserrat Light"/>
              </a:defRPr>
            </a:pPr>
            <a:r>
              <a:t>Apartado G</a:t>
            </a:r>
          </a:p>
          <a:p>
            <a:pPr marL="0" indent="0" defTabSz="914400">
              <a:lnSpc>
                <a:spcPct val="160000"/>
              </a:lnSpc>
              <a:spcBef>
                <a:spcPts val="0"/>
              </a:spcBef>
              <a:buSzTx/>
              <a:buFontTx/>
              <a:buNone/>
              <a:defRPr sz="2400">
                <a:latin typeface="+mj-lt"/>
                <a:ea typeface="+mj-ea"/>
                <a:cs typeface="+mj-cs"/>
                <a:sym typeface="Montserrat Light"/>
              </a:defRPr>
            </a:pPr>
            <a:r>
              <a:t>Apartado H</a:t>
            </a:r>
          </a:p>
          <a:p>
            <a:pPr marL="0" indent="0" defTabSz="914400">
              <a:lnSpc>
                <a:spcPct val="160000"/>
              </a:lnSpc>
              <a:spcBef>
                <a:spcPts val="0"/>
              </a:spcBef>
              <a:buSzTx/>
              <a:buFontTx/>
              <a:buNone/>
              <a:defRPr sz="2400">
                <a:latin typeface="+mj-lt"/>
                <a:ea typeface="+mj-ea"/>
                <a:cs typeface="+mj-cs"/>
                <a:sym typeface="Montserrat Light"/>
              </a:defRPr>
            </a:pPr>
            <a:r>
              <a:t>Apartado I</a:t>
            </a:r>
          </a:p>
        </p:txBody>
      </p:sp>
      <p:sp>
        <p:nvSpPr>
          <p:cNvPr id="76" name="Contenidos"/>
          <p:cNvSpPr txBox="1">
            <a:spLocks noGrp="1"/>
          </p:cNvSpPr>
          <p:nvPr>
            <p:ph type="body" sz="quarter" idx="22"/>
          </p:nvPr>
        </p:nvSpPr>
        <p:spPr>
          <a:xfrm>
            <a:off x="5715249" y="1920489"/>
            <a:ext cx="4622303" cy="574041"/>
          </a:xfrm>
          <a:prstGeom prst="rect">
            <a:avLst/>
          </a:prstGeom>
        </p:spPr>
        <p:txBody>
          <a:bodyPr>
            <a:spAutoFit/>
          </a:bodyPr>
          <a:lstStyle>
            <a:lvl1pPr marL="0" indent="0" defTabSz="914400">
              <a:lnSpc>
                <a:spcPct val="170000"/>
              </a:lnSpc>
              <a:spcBef>
                <a:spcPts val="0"/>
              </a:spcBef>
              <a:buSzTx/>
              <a:buFontTx/>
              <a:buNone/>
              <a:defRPr sz="3100">
                <a:latin typeface="Montserrat Bold"/>
                <a:ea typeface="Montserrat Bold"/>
                <a:cs typeface="Montserrat Bold"/>
                <a:sym typeface="Montserrat Bold"/>
              </a:defRPr>
            </a:lvl1pPr>
          </a:lstStyle>
          <a:p>
            <a:r>
              <a:t>Contenidos</a:t>
            </a:r>
          </a:p>
        </p:txBody>
      </p:sp>
      <p:sp>
        <p:nvSpPr>
          <p:cNvPr id="77" name="Rectangle 10"/>
          <p:cNvSpPr/>
          <p:nvPr/>
        </p:nvSpPr>
        <p:spPr>
          <a:xfrm rot="18900000">
            <a:off x="12735455" y="7087330"/>
            <a:ext cx="8322979" cy="4113340"/>
          </a:xfrm>
          <a:prstGeom prst="rect">
            <a:avLst/>
          </a:prstGeom>
          <a:solidFill>
            <a:srgbClr val="F3F2F3"/>
          </a:solidFill>
          <a:ln w="12700">
            <a:miter lim="400000"/>
          </a:ln>
        </p:spPr>
        <p:txBody>
          <a:bodyPr lIns="45719" rIns="45719" anchor="ctr"/>
          <a:lstStyle/>
          <a:p>
            <a:pPr algn="ctr">
              <a:defRPr>
                <a:solidFill>
                  <a:schemeClr val="accent2">
                    <a:lumOff val="9019"/>
                  </a:schemeClr>
                </a:solidFill>
              </a:defRPr>
            </a:pPr>
            <a:endParaRPr dirty="0"/>
          </a:p>
        </p:txBody>
      </p:sp>
      <p:sp>
        <p:nvSpPr>
          <p:cNvPr id="78" name="4…"/>
          <p:cNvSpPr txBox="1">
            <a:spLocks noGrp="1"/>
          </p:cNvSpPr>
          <p:nvPr>
            <p:ph type="body" sz="quarter" idx="23"/>
          </p:nvPr>
        </p:nvSpPr>
        <p:spPr>
          <a:xfrm>
            <a:off x="9107646" y="2834889"/>
            <a:ext cx="2384324" cy="5173981"/>
          </a:xfrm>
          <a:prstGeom prst="rect">
            <a:avLst/>
          </a:prstGeom>
        </p:spPr>
        <p:txBody>
          <a:bodyPr>
            <a:spAutoFit/>
          </a:bodyPr>
          <a:lstStyle/>
          <a:p>
            <a:pPr marL="0" indent="0" algn="r" defTabSz="914400">
              <a:lnSpc>
                <a:spcPct val="160000"/>
              </a:lnSpc>
              <a:spcBef>
                <a:spcPts val="0"/>
              </a:spcBef>
              <a:buSzTx/>
              <a:buFontTx/>
              <a:buNone/>
              <a:defRPr sz="2400">
                <a:latin typeface="+mj-lt"/>
                <a:ea typeface="+mj-ea"/>
                <a:cs typeface="+mj-cs"/>
                <a:sym typeface="Montserrat Light"/>
              </a:defRPr>
            </a:pPr>
            <a:r>
              <a:t>4</a:t>
            </a:r>
          </a:p>
          <a:p>
            <a:pPr marL="0" indent="0" algn="r" defTabSz="914400">
              <a:lnSpc>
                <a:spcPct val="160000"/>
              </a:lnSpc>
              <a:spcBef>
                <a:spcPts val="0"/>
              </a:spcBef>
              <a:buSzTx/>
              <a:buFontTx/>
              <a:buNone/>
              <a:defRPr sz="2400">
                <a:latin typeface="+mj-lt"/>
                <a:ea typeface="+mj-ea"/>
                <a:cs typeface="+mj-cs"/>
                <a:sym typeface="Montserrat Light"/>
              </a:defRPr>
            </a:pPr>
            <a:r>
              <a:t>5</a:t>
            </a:r>
          </a:p>
          <a:p>
            <a:pPr marL="0" indent="0" algn="r" defTabSz="914400">
              <a:lnSpc>
                <a:spcPct val="160000"/>
              </a:lnSpc>
              <a:spcBef>
                <a:spcPts val="0"/>
              </a:spcBef>
              <a:buSzTx/>
              <a:buFontTx/>
              <a:buNone/>
              <a:defRPr sz="2400">
                <a:latin typeface="+mj-lt"/>
                <a:ea typeface="+mj-ea"/>
                <a:cs typeface="+mj-cs"/>
                <a:sym typeface="Montserrat Light"/>
              </a:defRPr>
            </a:pPr>
            <a:r>
              <a:t>6</a:t>
            </a:r>
          </a:p>
          <a:p>
            <a:pPr marL="0" indent="0" algn="r" defTabSz="914400">
              <a:lnSpc>
                <a:spcPct val="160000"/>
              </a:lnSpc>
              <a:spcBef>
                <a:spcPts val="0"/>
              </a:spcBef>
              <a:buSzTx/>
              <a:buFontTx/>
              <a:buNone/>
              <a:defRPr sz="2400">
                <a:latin typeface="+mj-lt"/>
                <a:ea typeface="+mj-ea"/>
                <a:cs typeface="+mj-cs"/>
                <a:sym typeface="Montserrat Light"/>
              </a:defRPr>
            </a:pPr>
            <a:r>
              <a:t>7</a:t>
            </a:r>
          </a:p>
          <a:p>
            <a:pPr marL="0" indent="0" algn="r" defTabSz="914400">
              <a:lnSpc>
                <a:spcPct val="160000"/>
              </a:lnSpc>
              <a:spcBef>
                <a:spcPts val="0"/>
              </a:spcBef>
              <a:buSzTx/>
              <a:buFontTx/>
              <a:buNone/>
              <a:defRPr sz="2400">
                <a:latin typeface="+mj-lt"/>
                <a:ea typeface="+mj-ea"/>
                <a:cs typeface="+mj-cs"/>
                <a:sym typeface="Montserrat Light"/>
              </a:defRPr>
            </a:pPr>
            <a:r>
              <a:t>8</a:t>
            </a:r>
          </a:p>
          <a:p>
            <a:pPr marL="0" indent="0" algn="r" defTabSz="914400">
              <a:lnSpc>
                <a:spcPct val="160000"/>
              </a:lnSpc>
              <a:spcBef>
                <a:spcPts val="0"/>
              </a:spcBef>
              <a:buSzTx/>
              <a:buFontTx/>
              <a:buNone/>
              <a:defRPr sz="2400">
                <a:latin typeface="+mj-lt"/>
                <a:ea typeface="+mj-ea"/>
                <a:cs typeface="+mj-cs"/>
                <a:sym typeface="Montserrat Light"/>
              </a:defRPr>
            </a:pPr>
            <a:r>
              <a:t>9</a:t>
            </a:r>
          </a:p>
          <a:p>
            <a:pPr marL="0" indent="0" algn="r" defTabSz="914400">
              <a:lnSpc>
                <a:spcPct val="160000"/>
              </a:lnSpc>
              <a:spcBef>
                <a:spcPts val="0"/>
              </a:spcBef>
              <a:buSzTx/>
              <a:buFontTx/>
              <a:buNone/>
              <a:defRPr sz="2400">
                <a:latin typeface="+mj-lt"/>
                <a:ea typeface="+mj-ea"/>
                <a:cs typeface="+mj-cs"/>
                <a:sym typeface="Montserrat Light"/>
              </a:defRPr>
            </a:pPr>
            <a:r>
              <a:t>10</a:t>
            </a:r>
          </a:p>
          <a:p>
            <a:pPr marL="0" indent="0" algn="r" defTabSz="914400">
              <a:lnSpc>
                <a:spcPct val="160000"/>
              </a:lnSpc>
              <a:spcBef>
                <a:spcPts val="0"/>
              </a:spcBef>
              <a:buSzTx/>
              <a:buFontTx/>
              <a:buNone/>
              <a:defRPr sz="2400">
                <a:latin typeface="+mj-lt"/>
                <a:ea typeface="+mj-ea"/>
                <a:cs typeface="+mj-cs"/>
                <a:sym typeface="Montserrat Light"/>
              </a:defRPr>
            </a:pPr>
            <a:r>
              <a:t>11</a:t>
            </a:r>
          </a:p>
          <a:p>
            <a:pPr marL="0" indent="0" algn="r" defTabSz="914400">
              <a:lnSpc>
                <a:spcPct val="160000"/>
              </a:lnSpc>
              <a:spcBef>
                <a:spcPts val="0"/>
              </a:spcBef>
              <a:buSzTx/>
              <a:buFontTx/>
              <a:buNone/>
              <a:defRPr sz="2400">
                <a:latin typeface="+mj-lt"/>
                <a:ea typeface="+mj-ea"/>
                <a:cs typeface="+mj-cs"/>
                <a:sym typeface="Montserrat Light"/>
              </a:defRPr>
            </a:pPr>
            <a:r>
              <a:t>12</a:t>
            </a:r>
          </a:p>
        </p:txBody>
      </p:sp>
      <p:sp>
        <p:nvSpPr>
          <p:cNvPr id="79" name="Rectangle 10"/>
          <p:cNvSpPr/>
          <p:nvPr/>
        </p:nvSpPr>
        <p:spPr>
          <a:xfrm rot="18900000">
            <a:off x="12533284" y="6599246"/>
            <a:ext cx="8624729" cy="4560176"/>
          </a:xfrm>
          <a:prstGeom prst="rect">
            <a:avLst/>
          </a:prstGeom>
          <a:solidFill>
            <a:srgbClr val="F2F3F2"/>
          </a:solidFill>
          <a:ln w="12700">
            <a:miter lim="400000"/>
          </a:ln>
        </p:spPr>
        <p:txBody>
          <a:bodyPr lIns="45719" rIns="45719" anchor="ctr"/>
          <a:lstStyle/>
          <a:p>
            <a:pPr algn="ctr">
              <a:defRPr>
                <a:solidFill>
                  <a:schemeClr val="accent2">
                    <a:lumOff val="9019"/>
                  </a:schemeClr>
                </a:solidFill>
              </a:defRPr>
            </a:pPr>
            <a:endParaRPr dirty="0"/>
          </a:p>
        </p:txBody>
      </p:sp>
      <p:sp>
        <p:nvSpPr>
          <p:cNvPr id="80" name="Rectangle 4"/>
          <p:cNvSpPr/>
          <p:nvPr/>
        </p:nvSpPr>
        <p:spPr>
          <a:xfrm rot="18900000">
            <a:off x="-2552786" y="-583665"/>
            <a:ext cx="7933980" cy="4010196"/>
          </a:xfrm>
          <a:prstGeom prst="rect">
            <a:avLst/>
          </a:prstGeom>
          <a:solidFill>
            <a:srgbClr val="F2F2F2"/>
          </a:solidFill>
          <a:ln w="12700">
            <a:miter lim="400000"/>
          </a:ln>
        </p:spPr>
        <p:txBody>
          <a:bodyPr lIns="45719" rIns="45719" anchor="ctr"/>
          <a:lstStyle/>
          <a:p>
            <a:pPr algn="ctr">
              <a:defRPr>
                <a:solidFill>
                  <a:srgbClr val="3F3F3F"/>
                </a:solidFill>
              </a:defRPr>
            </a:pPr>
            <a:endParaRPr dirty="0"/>
          </a:p>
        </p:txBody>
      </p:sp>
      <p:sp>
        <p:nvSpPr>
          <p:cNvPr id="81"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spTree>
    <p:extLst>
      <p:ext uri="{BB962C8B-B14F-4D97-AF65-F5344CB8AC3E}">
        <p14:creationId xmlns:p14="http://schemas.microsoft.com/office/powerpoint/2010/main" val="1643693432"/>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2_Combinado_03">
    <p:spTree>
      <p:nvGrpSpPr>
        <p:cNvPr id="1" name=""/>
        <p:cNvGrpSpPr/>
        <p:nvPr/>
      </p:nvGrpSpPr>
      <p:grpSpPr>
        <a:xfrm>
          <a:off x="0" y="0"/>
          <a:ext cx="0" cy="0"/>
          <a:chOff x="0" y="0"/>
          <a:chExt cx="0" cy="0"/>
        </a:xfrm>
      </p:grpSpPr>
      <p:sp>
        <p:nvSpPr>
          <p:cNvPr id="426" name="Número de diapositiva"/>
          <p:cNvSpPr txBox="1">
            <a:spLocks noGrp="1"/>
          </p:cNvSpPr>
          <p:nvPr>
            <p:ph type="sldNum" sz="quarter" idx="2"/>
          </p:nvPr>
        </p:nvSpPr>
        <p:spPr>
          <a:xfrm>
            <a:off x="17330690" y="9198395"/>
            <a:ext cx="188875" cy="292101"/>
          </a:xfrm>
          <a:prstGeom prst="rect">
            <a:avLst/>
          </a:prstGeom>
        </p:spPr>
        <p:txBody>
          <a:bodyPr anchor="t"/>
          <a:lstStyle>
            <a:lvl1pPr>
              <a:defRPr sz="1600">
                <a:latin typeface="Graphik XXXCond Regular"/>
                <a:ea typeface="Graphik XXXCond Regular"/>
                <a:cs typeface="Graphik XXXCond Regular"/>
                <a:sym typeface="Graphik XXXCond Regular"/>
              </a:defRPr>
            </a:lvl1pPr>
          </a:lstStyle>
          <a:p>
            <a:fld id="{86CB4B4D-7CA3-9044-876B-883B54F8677D}" type="slidenum">
              <a:t>‹Nº›</a:t>
            </a:fld>
            <a:endParaRPr dirty="0"/>
          </a:p>
        </p:txBody>
      </p:sp>
      <p:sp>
        <p:nvSpPr>
          <p:cNvPr id="427" name="Straight Connector 5"/>
          <p:cNvSpPr/>
          <p:nvPr/>
        </p:nvSpPr>
        <p:spPr>
          <a:xfrm flipV="1">
            <a:off x="17568332" y="9352284"/>
            <a:ext cx="719668" cy="15390"/>
          </a:xfrm>
          <a:prstGeom prst="line">
            <a:avLst/>
          </a:prstGeom>
          <a:ln w="15875">
            <a:solidFill>
              <a:schemeClr val="accent1"/>
            </a:solidFill>
            <a:miter/>
          </a:ln>
        </p:spPr>
        <p:txBody>
          <a:bodyPr lIns="45719" rIns="45719"/>
          <a:lstStyle/>
          <a:p>
            <a:endParaRPr dirty="0"/>
          </a:p>
        </p:txBody>
      </p:sp>
      <p:sp>
        <p:nvSpPr>
          <p:cNvPr id="434" name="Oval 45"/>
          <p:cNvSpPr/>
          <p:nvPr/>
        </p:nvSpPr>
        <p:spPr>
          <a:xfrm>
            <a:off x="1164262" y="2611247"/>
            <a:ext cx="146845" cy="146846"/>
          </a:xfrm>
          <a:prstGeom prst="ellipse">
            <a:avLst/>
          </a:prstGeom>
          <a:solidFill>
            <a:schemeClr val="accent3"/>
          </a:solidFill>
          <a:ln w="12700">
            <a:miter lim="400000"/>
          </a:ln>
        </p:spPr>
        <p:txBody>
          <a:bodyPr lIns="45719" rIns="45719" anchor="ctr"/>
          <a:lstStyle/>
          <a:p>
            <a:pPr algn="ctr">
              <a:defRPr>
                <a:solidFill>
                  <a:srgbClr val="3F3F3F"/>
                </a:solidFill>
              </a:defRPr>
            </a:pPr>
            <a:endParaRPr dirty="0"/>
          </a:p>
        </p:txBody>
      </p:sp>
      <p:sp>
        <p:nvSpPr>
          <p:cNvPr id="438" name="TextBox 2"/>
          <p:cNvSpPr txBox="1">
            <a:spLocks noGrp="1"/>
          </p:cNvSpPr>
          <p:nvPr>
            <p:ph type="body" sz="quarter" idx="26"/>
          </p:nvPr>
        </p:nvSpPr>
        <p:spPr>
          <a:xfrm>
            <a:off x="1860105" y="2564472"/>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440" name="TextBox 2"/>
          <p:cNvSpPr txBox="1">
            <a:spLocks noGrp="1"/>
          </p:cNvSpPr>
          <p:nvPr>
            <p:ph type="body" sz="quarter" idx="28"/>
          </p:nvPr>
        </p:nvSpPr>
        <p:spPr>
          <a:xfrm>
            <a:off x="1860105" y="4769008"/>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sp>
        <p:nvSpPr>
          <p:cNvPr id="442" name="TextBox 2"/>
          <p:cNvSpPr txBox="1">
            <a:spLocks noGrp="1"/>
          </p:cNvSpPr>
          <p:nvPr>
            <p:ph type="body" sz="quarter" idx="30"/>
          </p:nvPr>
        </p:nvSpPr>
        <p:spPr>
          <a:xfrm>
            <a:off x="1860105" y="5867803"/>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sp>
        <p:nvSpPr>
          <p:cNvPr id="444" name="TextBox 2"/>
          <p:cNvSpPr txBox="1">
            <a:spLocks noGrp="1"/>
          </p:cNvSpPr>
          <p:nvPr>
            <p:ph type="body" sz="quarter" idx="32"/>
          </p:nvPr>
        </p:nvSpPr>
        <p:spPr>
          <a:xfrm>
            <a:off x="1860105" y="8143486"/>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pic>
        <p:nvPicPr>
          <p:cNvPr id="26" name="Imagen 25">
            <a:extLst>
              <a:ext uri="{FF2B5EF4-FFF2-40B4-BE49-F238E27FC236}">
                <a16:creationId xmlns:a16="http://schemas.microsoft.com/office/drawing/2014/main" id="{3A61F8AE-947D-4C18-90AF-865C1467F6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90434" y="478631"/>
            <a:ext cx="2589784" cy="737400"/>
          </a:xfrm>
          <a:prstGeom prst="rect">
            <a:avLst/>
          </a:prstGeom>
        </p:spPr>
      </p:pic>
      <p:grpSp>
        <p:nvGrpSpPr>
          <p:cNvPr id="33" name="Grupo 32">
            <a:extLst>
              <a:ext uri="{FF2B5EF4-FFF2-40B4-BE49-F238E27FC236}">
                <a16:creationId xmlns:a16="http://schemas.microsoft.com/office/drawing/2014/main" id="{F310F6CB-D015-4359-976C-F0FAE2DB720A}"/>
              </a:ext>
            </a:extLst>
          </p:cNvPr>
          <p:cNvGrpSpPr/>
          <p:nvPr/>
        </p:nvGrpSpPr>
        <p:grpSpPr>
          <a:xfrm>
            <a:off x="827995" y="2546465"/>
            <a:ext cx="468918" cy="424748"/>
            <a:chOff x="600502" y="3398289"/>
            <a:chExt cx="259308" cy="291636"/>
          </a:xfrm>
        </p:grpSpPr>
        <p:sp>
          <p:nvSpPr>
            <p:cNvPr id="54" name="Elipse 53">
              <a:extLst>
                <a:ext uri="{FF2B5EF4-FFF2-40B4-BE49-F238E27FC236}">
                  <a16:creationId xmlns:a16="http://schemas.microsoft.com/office/drawing/2014/main" id="{82FEF8A9-CF58-44D4-A585-9B14981D48AD}"/>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55" name="Elipse 54">
              <a:extLst>
                <a:ext uri="{FF2B5EF4-FFF2-40B4-BE49-F238E27FC236}">
                  <a16:creationId xmlns:a16="http://schemas.microsoft.com/office/drawing/2014/main" id="{D7165C20-0470-407F-8D24-19934F0B2999}"/>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4" name="Grupo 33">
            <a:extLst>
              <a:ext uri="{FF2B5EF4-FFF2-40B4-BE49-F238E27FC236}">
                <a16:creationId xmlns:a16="http://schemas.microsoft.com/office/drawing/2014/main" id="{916E709E-2D83-407D-A277-1E8462C7E586}"/>
              </a:ext>
            </a:extLst>
          </p:cNvPr>
          <p:cNvGrpSpPr/>
          <p:nvPr/>
        </p:nvGrpSpPr>
        <p:grpSpPr>
          <a:xfrm>
            <a:off x="811472" y="8167333"/>
            <a:ext cx="468918" cy="424748"/>
            <a:chOff x="600502" y="3398289"/>
            <a:chExt cx="259308" cy="291636"/>
          </a:xfrm>
        </p:grpSpPr>
        <p:sp>
          <p:nvSpPr>
            <p:cNvPr id="52" name="Elipse 51">
              <a:extLst>
                <a:ext uri="{FF2B5EF4-FFF2-40B4-BE49-F238E27FC236}">
                  <a16:creationId xmlns:a16="http://schemas.microsoft.com/office/drawing/2014/main" id="{01BCD391-1886-4EC3-B4AC-0A48D9359DB0}"/>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53" name="Elipse 52">
              <a:extLst>
                <a:ext uri="{FF2B5EF4-FFF2-40B4-BE49-F238E27FC236}">
                  <a16:creationId xmlns:a16="http://schemas.microsoft.com/office/drawing/2014/main" id="{0E7DA899-99AB-49D1-BEFB-FC9A60BC97BE}"/>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5" name="Grupo 34">
            <a:extLst>
              <a:ext uri="{FF2B5EF4-FFF2-40B4-BE49-F238E27FC236}">
                <a16:creationId xmlns:a16="http://schemas.microsoft.com/office/drawing/2014/main" id="{1D2322A3-236F-43F7-965D-73BFBC72AA68}"/>
              </a:ext>
            </a:extLst>
          </p:cNvPr>
          <p:cNvGrpSpPr/>
          <p:nvPr/>
        </p:nvGrpSpPr>
        <p:grpSpPr>
          <a:xfrm>
            <a:off x="811473" y="3577045"/>
            <a:ext cx="468918" cy="424748"/>
            <a:chOff x="600502" y="3398289"/>
            <a:chExt cx="259308" cy="291636"/>
          </a:xfrm>
        </p:grpSpPr>
        <p:sp>
          <p:nvSpPr>
            <p:cNvPr id="50" name="Elipse 49">
              <a:extLst>
                <a:ext uri="{FF2B5EF4-FFF2-40B4-BE49-F238E27FC236}">
                  <a16:creationId xmlns:a16="http://schemas.microsoft.com/office/drawing/2014/main" id="{BA81A0A7-DEBF-429D-BA82-C8F6371724D8}"/>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51" name="Elipse 50">
              <a:extLst>
                <a:ext uri="{FF2B5EF4-FFF2-40B4-BE49-F238E27FC236}">
                  <a16:creationId xmlns:a16="http://schemas.microsoft.com/office/drawing/2014/main" id="{8F59E6B6-5600-4F6F-93A0-D6467C577199}"/>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6" name="Grupo 35">
            <a:extLst>
              <a:ext uri="{FF2B5EF4-FFF2-40B4-BE49-F238E27FC236}">
                <a16:creationId xmlns:a16="http://schemas.microsoft.com/office/drawing/2014/main" id="{46F02A43-3C88-412F-BC69-A6D8B4F5A118}"/>
              </a:ext>
            </a:extLst>
          </p:cNvPr>
          <p:cNvGrpSpPr/>
          <p:nvPr/>
        </p:nvGrpSpPr>
        <p:grpSpPr>
          <a:xfrm>
            <a:off x="802439" y="4693231"/>
            <a:ext cx="468918" cy="424748"/>
            <a:chOff x="600502" y="3398289"/>
            <a:chExt cx="259308" cy="291636"/>
          </a:xfrm>
        </p:grpSpPr>
        <p:sp>
          <p:nvSpPr>
            <p:cNvPr id="48" name="Elipse 47">
              <a:extLst>
                <a:ext uri="{FF2B5EF4-FFF2-40B4-BE49-F238E27FC236}">
                  <a16:creationId xmlns:a16="http://schemas.microsoft.com/office/drawing/2014/main" id="{2041CD81-0334-4EED-90D8-30A8CBC63D4A}"/>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49" name="Elipse 48">
              <a:extLst>
                <a:ext uri="{FF2B5EF4-FFF2-40B4-BE49-F238E27FC236}">
                  <a16:creationId xmlns:a16="http://schemas.microsoft.com/office/drawing/2014/main" id="{B8BAE012-AF5B-4524-B906-4112F3AC46E4}"/>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7" name="Grupo 36">
            <a:extLst>
              <a:ext uri="{FF2B5EF4-FFF2-40B4-BE49-F238E27FC236}">
                <a16:creationId xmlns:a16="http://schemas.microsoft.com/office/drawing/2014/main" id="{9E5A6199-0B00-4C96-BDBC-7E7C56E105EE}"/>
              </a:ext>
            </a:extLst>
          </p:cNvPr>
          <p:cNvGrpSpPr/>
          <p:nvPr/>
        </p:nvGrpSpPr>
        <p:grpSpPr>
          <a:xfrm>
            <a:off x="825964" y="5830222"/>
            <a:ext cx="468918" cy="424748"/>
            <a:chOff x="600502" y="3398289"/>
            <a:chExt cx="259308" cy="291636"/>
          </a:xfrm>
        </p:grpSpPr>
        <p:sp>
          <p:nvSpPr>
            <p:cNvPr id="46" name="Elipse 45">
              <a:extLst>
                <a:ext uri="{FF2B5EF4-FFF2-40B4-BE49-F238E27FC236}">
                  <a16:creationId xmlns:a16="http://schemas.microsoft.com/office/drawing/2014/main" id="{9D97F561-0294-494E-A46D-D9AB8842823E}"/>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47" name="Elipse 46">
              <a:extLst>
                <a:ext uri="{FF2B5EF4-FFF2-40B4-BE49-F238E27FC236}">
                  <a16:creationId xmlns:a16="http://schemas.microsoft.com/office/drawing/2014/main" id="{D3619E24-B65A-446E-AF5F-8609B250498B}"/>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8" name="Grupo 37">
            <a:extLst>
              <a:ext uri="{FF2B5EF4-FFF2-40B4-BE49-F238E27FC236}">
                <a16:creationId xmlns:a16="http://schemas.microsoft.com/office/drawing/2014/main" id="{1B32657C-5168-4788-AB0F-B0243315B17D}"/>
              </a:ext>
            </a:extLst>
          </p:cNvPr>
          <p:cNvGrpSpPr/>
          <p:nvPr/>
        </p:nvGrpSpPr>
        <p:grpSpPr>
          <a:xfrm>
            <a:off x="811473" y="7024224"/>
            <a:ext cx="468918" cy="424748"/>
            <a:chOff x="600502" y="3398289"/>
            <a:chExt cx="259308" cy="291636"/>
          </a:xfrm>
        </p:grpSpPr>
        <p:sp>
          <p:nvSpPr>
            <p:cNvPr id="44" name="Elipse 43">
              <a:extLst>
                <a:ext uri="{FF2B5EF4-FFF2-40B4-BE49-F238E27FC236}">
                  <a16:creationId xmlns:a16="http://schemas.microsoft.com/office/drawing/2014/main" id="{2199F924-2D60-4D17-84F2-AA69C1C23040}"/>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45" name="Elipse 44">
              <a:extLst>
                <a:ext uri="{FF2B5EF4-FFF2-40B4-BE49-F238E27FC236}">
                  <a16:creationId xmlns:a16="http://schemas.microsoft.com/office/drawing/2014/main" id="{87D983E7-E5D2-4748-87DD-E190835061DB}"/>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cxnSp>
        <p:nvCxnSpPr>
          <p:cNvPr id="39" name="Conector recto 38">
            <a:extLst>
              <a:ext uri="{FF2B5EF4-FFF2-40B4-BE49-F238E27FC236}">
                <a16:creationId xmlns:a16="http://schemas.microsoft.com/office/drawing/2014/main" id="{1F2B17A4-3204-4F74-9DAB-28B8A3F27DE2}"/>
              </a:ext>
            </a:extLst>
          </p:cNvPr>
          <p:cNvCxnSpPr>
            <a:cxnSpLocks/>
          </p:cNvCxnSpPr>
          <p:nvPr/>
        </p:nvCxnSpPr>
        <p:spPr>
          <a:xfrm flipH="1">
            <a:off x="1043900" y="2953194"/>
            <a:ext cx="2030" cy="592823"/>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0" name="Conector recto 39">
            <a:extLst>
              <a:ext uri="{FF2B5EF4-FFF2-40B4-BE49-F238E27FC236}">
                <a16:creationId xmlns:a16="http://schemas.microsoft.com/office/drawing/2014/main" id="{F8BB78BE-B563-4CF6-8A6D-E20F1FBCE532}"/>
              </a:ext>
            </a:extLst>
          </p:cNvPr>
          <p:cNvCxnSpPr>
            <a:cxnSpLocks/>
            <a:endCxn id="52" idx="0"/>
          </p:cNvCxnSpPr>
          <p:nvPr/>
        </p:nvCxnSpPr>
        <p:spPr>
          <a:xfrm flipH="1">
            <a:off x="1045932" y="7399448"/>
            <a:ext cx="1251" cy="76788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1" name="Conector recto 40">
            <a:extLst>
              <a:ext uri="{FF2B5EF4-FFF2-40B4-BE49-F238E27FC236}">
                <a16:creationId xmlns:a16="http://schemas.microsoft.com/office/drawing/2014/main" id="{FD93B6BC-1E32-4F7B-936E-7E32B12F9E03}"/>
              </a:ext>
            </a:extLst>
          </p:cNvPr>
          <p:cNvCxnSpPr>
            <a:cxnSpLocks/>
            <a:endCxn id="44" idx="0"/>
          </p:cNvCxnSpPr>
          <p:nvPr/>
        </p:nvCxnSpPr>
        <p:spPr>
          <a:xfrm>
            <a:off x="1043900" y="6247977"/>
            <a:ext cx="2033" cy="776251"/>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2" name="Conector recto 41">
            <a:extLst>
              <a:ext uri="{FF2B5EF4-FFF2-40B4-BE49-F238E27FC236}">
                <a16:creationId xmlns:a16="http://schemas.microsoft.com/office/drawing/2014/main" id="{822DB670-4E64-45BC-ADC0-79EDDB45F62B}"/>
              </a:ext>
            </a:extLst>
          </p:cNvPr>
          <p:cNvCxnSpPr>
            <a:cxnSpLocks/>
            <a:endCxn id="46" idx="0"/>
          </p:cNvCxnSpPr>
          <p:nvPr/>
        </p:nvCxnSpPr>
        <p:spPr>
          <a:xfrm flipH="1">
            <a:off x="1060423" y="5142237"/>
            <a:ext cx="2030" cy="68798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3" name="Conector recto 42">
            <a:extLst>
              <a:ext uri="{FF2B5EF4-FFF2-40B4-BE49-F238E27FC236}">
                <a16:creationId xmlns:a16="http://schemas.microsoft.com/office/drawing/2014/main" id="{5D6FBB05-C54F-4DBB-A861-DA127C374129}"/>
              </a:ext>
            </a:extLst>
          </p:cNvPr>
          <p:cNvCxnSpPr>
            <a:cxnSpLocks/>
          </p:cNvCxnSpPr>
          <p:nvPr/>
        </p:nvCxnSpPr>
        <p:spPr>
          <a:xfrm flipH="1">
            <a:off x="1043900" y="4026606"/>
            <a:ext cx="2030" cy="619727"/>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59" name="TextBox 2">
            <a:extLst>
              <a:ext uri="{FF2B5EF4-FFF2-40B4-BE49-F238E27FC236}">
                <a16:creationId xmlns:a16="http://schemas.microsoft.com/office/drawing/2014/main" id="{C2EE1B72-631F-446B-A763-C08D8799C868}"/>
              </a:ext>
            </a:extLst>
          </p:cNvPr>
          <p:cNvSpPr txBox="1">
            <a:spLocks noGrp="1"/>
          </p:cNvSpPr>
          <p:nvPr>
            <p:ph type="body" sz="quarter" idx="33"/>
          </p:nvPr>
        </p:nvSpPr>
        <p:spPr>
          <a:xfrm>
            <a:off x="1860105" y="3593554"/>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60" name="TextBox 2">
            <a:extLst>
              <a:ext uri="{FF2B5EF4-FFF2-40B4-BE49-F238E27FC236}">
                <a16:creationId xmlns:a16="http://schemas.microsoft.com/office/drawing/2014/main" id="{0963D901-194D-4A90-9AB0-596BE1842FEB}"/>
              </a:ext>
            </a:extLst>
          </p:cNvPr>
          <p:cNvSpPr txBox="1">
            <a:spLocks noGrp="1"/>
          </p:cNvSpPr>
          <p:nvPr>
            <p:ph type="body" sz="quarter" idx="34"/>
          </p:nvPr>
        </p:nvSpPr>
        <p:spPr>
          <a:xfrm>
            <a:off x="1860105" y="6966598"/>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sp>
        <p:nvSpPr>
          <p:cNvPr id="61" name="TextBox 2">
            <a:extLst>
              <a:ext uri="{FF2B5EF4-FFF2-40B4-BE49-F238E27FC236}">
                <a16:creationId xmlns:a16="http://schemas.microsoft.com/office/drawing/2014/main" id="{03A626F2-C98E-4B0C-BE46-30F252DF0FDF}"/>
              </a:ext>
            </a:extLst>
          </p:cNvPr>
          <p:cNvSpPr txBox="1">
            <a:spLocks noGrp="1"/>
          </p:cNvSpPr>
          <p:nvPr>
            <p:ph type="body" sz="quarter" idx="35"/>
          </p:nvPr>
        </p:nvSpPr>
        <p:spPr>
          <a:xfrm>
            <a:off x="616443" y="640425"/>
            <a:ext cx="10374646" cy="1010085"/>
          </a:xfrm>
          <a:prstGeom prst="rect">
            <a:avLst/>
          </a:prstGeom>
        </p:spPr>
        <p:txBody>
          <a:bodyPr wrap="square">
            <a:spAutoFit/>
          </a:bodyPr>
          <a:lstStyle>
            <a:lvl1pPr marL="0" indent="0" defTabSz="914400">
              <a:lnSpc>
                <a:spcPct val="80000"/>
              </a:lnSpc>
              <a:spcBef>
                <a:spcPts val="0"/>
              </a:spcBef>
              <a:buSzTx/>
              <a:buFontTx/>
              <a:buNone/>
              <a:defRPr kumimoji="0" sz="7400" b="0" i="0" u="none" strike="noStrike" cap="none" spc="0" normalizeH="0" baseline="0" dirty="0" err="1">
                <a:ln>
                  <a:noFill/>
                </a:ln>
                <a:solidFill>
                  <a:srgbClr val="081D3F"/>
                </a:solidFill>
                <a:effectLst/>
                <a:uFillTx/>
                <a:latin typeface="Montserrat Bold" panose="00000800000000000000" pitchFamily="2" charset="0"/>
                <a:ea typeface="Montserrat Bold"/>
                <a:cs typeface="Montserrat Bold"/>
                <a:sym typeface="Montserrat Bold"/>
              </a:defRPr>
            </a:lvl1pPr>
          </a:lstStyle>
          <a:p>
            <a:r>
              <a:rPr dirty="0" err="1"/>
              <a:t>Título</a:t>
            </a:r>
            <a:r>
              <a:rPr dirty="0"/>
              <a:t> de </a:t>
            </a:r>
            <a:r>
              <a:rPr dirty="0" err="1"/>
              <a:t>párrafo</a:t>
            </a:r>
            <a:endParaRPr dirty="0"/>
          </a:p>
        </p:txBody>
      </p:sp>
    </p:spTree>
    <p:extLst>
      <p:ext uri="{BB962C8B-B14F-4D97-AF65-F5344CB8AC3E}">
        <p14:creationId xmlns:p14="http://schemas.microsoft.com/office/powerpoint/2010/main" val="2069632063"/>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Datos_03">
    <p:spTree>
      <p:nvGrpSpPr>
        <p:cNvPr id="1" name=""/>
        <p:cNvGrpSpPr/>
        <p:nvPr/>
      </p:nvGrpSpPr>
      <p:grpSpPr>
        <a:xfrm>
          <a:off x="0" y="0"/>
          <a:ext cx="0" cy="0"/>
          <a:chOff x="0" y="0"/>
          <a:chExt cx="0" cy="0"/>
        </a:xfrm>
      </p:grpSpPr>
      <p:sp>
        <p:nvSpPr>
          <p:cNvPr id="222" name="TextBox 11"/>
          <p:cNvSpPr txBox="1">
            <a:spLocks noGrp="1"/>
          </p:cNvSpPr>
          <p:nvPr>
            <p:ph type="body" sz="quarter" idx="21"/>
          </p:nvPr>
        </p:nvSpPr>
        <p:spPr>
          <a:xfrm>
            <a:off x="1104929" y="3012315"/>
            <a:ext cx="6059351" cy="1156991"/>
          </a:xfrm>
          <a:prstGeom prst="rect">
            <a:avLst/>
          </a:prstGeom>
        </p:spPr>
        <p:txBody>
          <a:bodyPr>
            <a:spAutoFit/>
          </a:bodyPr>
          <a:lstStyle/>
          <a:p>
            <a:pPr marL="0" indent="0" defTabSz="359999">
              <a:lnSpc>
                <a:spcPts val="2100"/>
              </a:lnSpc>
              <a:spcBef>
                <a:spcPts val="0"/>
              </a:spcBef>
              <a:buSzTx/>
              <a:buFontTx/>
              <a:buNone/>
              <a:defRPr sz="1400">
                <a:solidFill>
                  <a:srgbClr val="3F3F3F"/>
                </a:solidFill>
                <a:latin typeface="OpenSans"/>
                <a:ea typeface="OpenSans"/>
                <a:cs typeface="OpenSans"/>
                <a:sym typeface="OpenSans"/>
              </a:defRPr>
            </a:pPr>
            <a:r>
              <a:t>Lorem ipsum dolor sit amet, consectetur adipiscing elit, sed do eiusmod tempor incididunt ut labore et dolore consecteturLorem incididunt ut labore et dolore consectetur</a:t>
            </a:r>
            <a:r>
              <a:rPr spc="-175"/>
              <a:t> </a:t>
            </a:r>
            <a:r>
              <a:t>dolor sit amet, consectetur adipiscing elit, sed do eiusmod tempor incididunt</a:t>
            </a:r>
          </a:p>
        </p:txBody>
      </p:sp>
      <p:sp>
        <p:nvSpPr>
          <p:cNvPr id="223" name="Picture Placeholder 44"/>
          <p:cNvSpPr>
            <a:spLocks noGrp="1"/>
          </p:cNvSpPr>
          <p:nvPr>
            <p:ph type="pic" idx="22"/>
          </p:nvPr>
        </p:nvSpPr>
        <p:spPr>
          <a:xfrm>
            <a:off x="9173501" y="0"/>
            <a:ext cx="9115589" cy="10288589"/>
          </a:xfrm>
          <a:prstGeom prst="rect">
            <a:avLst/>
          </a:prstGeom>
        </p:spPr>
        <p:txBody>
          <a:bodyPr lIns="91439" rIns="91439"/>
          <a:lstStyle/>
          <a:p>
            <a:endParaRPr dirty="0"/>
          </a:p>
        </p:txBody>
      </p:sp>
      <p:sp>
        <p:nvSpPr>
          <p:cNvPr id="224" name="Freeform: Shape 110"/>
          <p:cNvSpPr/>
          <p:nvPr/>
        </p:nvSpPr>
        <p:spPr>
          <a:xfrm rot="10800000">
            <a:off x="570932" y="2525648"/>
            <a:ext cx="317501" cy="318040"/>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a:solidFill>
                  <a:srgbClr val="D9D9D9"/>
                </a:solidFill>
              </a:defRPr>
            </a:pPr>
            <a:endParaRPr dirty="0"/>
          </a:p>
        </p:txBody>
      </p:sp>
      <p:sp>
        <p:nvSpPr>
          <p:cNvPr id="225" name="Oval 45"/>
          <p:cNvSpPr/>
          <p:nvPr/>
        </p:nvSpPr>
        <p:spPr>
          <a:xfrm>
            <a:off x="656262" y="2611247"/>
            <a:ext cx="146845" cy="146846"/>
          </a:xfrm>
          <a:prstGeom prst="ellipse">
            <a:avLst/>
          </a:prstGeom>
          <a:solidFill>
            <a:schemeClr val="accent3"/>
          </a:solidFill>
          <a:ln w="12700">
            <a:miter lim="400000"/>
          </a:ln>
        </p:spPr>
        <p:txBody>
          <a:bodyPr lIns="45719" rIns="45719" anchor="ctr"/>
          <a:lstStyle/>
          <a:p>
            <a:pPr algn="ctr">
              <a:defRPr>
                <a:solidFill>
                  <a:srgbClr val="3F3F3F"/>
                </a:solidFill>
              </a:defRPr>
            </a:pPr>
            <a:endParaRPr dirty="0"/>
          </a:p>
        </p:txBody>
      </p:sp>
      <p:pic>
        <p:nvPicPr>
          <p:cNvPr id="226" name="Imagen" descr="Imagen"/>
          <p:cNvPicPr>
            <a:picLocks noChangeAspect="1"/>
          </p:cNvPicPr>
          <p:nvPr/>
        </p:nvPicPr>
        <p:blipFill>
          <a:blip r:embed="rId2"/>
          <a:stretch>
            <a:fillRect/>
          </a:stretch>
        </p:blipFill>
        <p:spPr>
          <a:xfrm>
            <a:off x="527843" y="505104"/>
            <a:ext cx="1839914" cy="691592"/>
          </a:xfrm>
          <a:prstGeom prst="rect">
            <a:avLst/>
          </a:prstGeom>
          <a:ln w="12700">
            <a:miter lim="400000"/>
          </a:ln>
        </p:spPr>
      </p:pic>
      <p:sp>
        <p:nvSpPr>
          <p:cNvPr id="227" name="TextBox 11"/>
          <p:cNvSpPr txBox="1">
            <a:spLocks noGrp="1"/>
          </p:cNvSpPr>
          <p:nvPr>
            <p:ph type="body" sz="quarter" idx="23"/>
          </p:nvPr>
        </p:nvSpPr>
        <p:spPr>
          <a:xfrm>
            <a:off x="1104929" y="5346381"/>
            <a:ext cx="6059351" cy="1156990"/>
          </a:xfrm>
          <a:prstGeom prst="rect">
            <a:avLst/>
          </a:prstGeom>
        </p:spPr>
        <p:txBody>
          <a:bodyPr>
            <a:spAutoFit/>
          </a:bodyPr>
          <a:lstStyle/>
          <a:p>
            <a:pPr marL="0" indent="0" defTabSz="359999">
              <a:lnSpc>
                <a:spcPts val="2100"/>
              </a:lnSpc>
              <a:spcBef>
                <a:spcPts val="0"/>
              </a:spcBef>
              <a:buSzTx/>
              <a:buFontTx/>
              <a:buNone/>
              <a:defRPr sz="1400">
                <a:solidFill>
                  <a:srgbClr val="3F3F3F"/>
                </a:solidFill>
                <a:latin typeface="OpenSans"/>
                <a:ea typeface="OpenSans"/>
                <a:cs typeface="OpenSans"/>
                <a:sym typeface="OpenSans"/>
              </a:defRPr>
            </a:pPr>
            <a:r>
              <a:t>Lorem ipsum dolor sit amet, consectetur adipiscing elit, sed do eiusmod tempor incididunt ut labore et dolore consecteturLorem incididunt ut labore et dolore consectetur</a:t>
            </a:r>
            <a:r>
              <a:rPr spc="-175"/>
              <a:t> </a:t>
            </a:r>
            <a:r>
              <a:t>dolor sit amet, consectetur adipiscing elit, sed do eiusmod tempor incididunt</a:t>
            </a:r>
          </a:p>
        </p:txBody>
      </p:sp>
      <p:sp>
        <p:nvSpPr>
          <p:cNvPr id="228" name="Freeform: Shape 110"/>
          <p:cNvSpPr/>
          <p:nvPr/>
        </p:nvSpPr>
        <p:spPr>
          <a:xfrm rot="10800000">
            <a:off x="570932" y="4903699"/>
            <a:ext cx="317501" cy="318040"/>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a:solidFill>
                  <a:srgbClr val="D9D9D9"/>
                </a:solidFill>
              </a:defRPr>
            </a:pPr>
            <a:endParaRPr dirty="0"/>
          </a:p>
        </p:txBody>
      </p:sp>
      <p:sp>
        <p:nvSpPr>
          <p:cNvPr id="229" name="TextBox 11"/>
          <p:cNvSpPr txBox="1">
            <a:spLocks noGrp="1"/>
          </p:cNvSpPr>
          <p:nvPr>
            <p:ph type="body" sz="quarter" idx="24"/>
          </p:nvPr>
        </p:nvSpPr>
        <p:spPr>
          <a:xfrm>
            <a:off x="1096463" y="7724862"/>
            <a:ext cx="6059351" cy="1156991"/>
          </a:xfrm>
          <a:prstGeom prst="rect">
            <a:avLst/>
          </a:prstGeom>
        </p:spPr>
        <p:txBody>
          <a:bodyPr>
            <a:spAutoFit/>
          </a:bodyPr>
          <a:lstStyle/>
          <a:p>
            <a:pPr marL="0" indent="0" defTabSz="359999">
              <a:lnSpc>
                <a:spcPts val="2100"/>
              </a:lnSpc>
              <a:spcBef>
                <a:spcPts val="0"/>
              </a:spcBef>
              <a:buSzTx/>
              <a:buFontTx/>
              <a:buNone/>
              <a:defRPr sz="1400">
                <a:solidFill>
                  <a:srgbClr val="3F3F3F"/>
                </a:solidFill>
                <a:latin typeface="OpenSans"/>
                <a:ea typeface="OpenSans"/>
                <a:cs typeface="OpenSans"/>
                <a:sym typeface="OpenSans"/>
              </a:defRPr>
            </a:pPr>
            <a:r>
              <a:t>Lorem ipsum dolor sit amet, consectetur adipiscing elit, sed do eiusmod tempor incididunt ut labore et dolore consecteturLorem incididunt ut labore et dolore consectetur</a:t>
            </a:r>
            <a:r>
              <a:rPr spc="-175"/>
              <a:t> </a:t>
            </a:r>
            <a:r>
              <a:t>dolor sit amet, consectetur adipiscing elit, sed do eiusmod tempor incididunt</a:t>
            </a:r>
          </a:p>
        </p:txBody>
      </p:sp>
      <p:sp>
        <p:nvSpPr>
          <p:cNvPr id="230" name="Freeform: Shape 110"/>
          <p:cNvSpPr/>
          <p:nvPr/>
        </p:nvSpPr>
        <p:spPr>
          <a:xfrm rot="10800000">
            <a:off x="562465" y="7307150"/>
            <a:ext cx="317501" cy="318040"/>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a:solidFill>
                  <a:srgbClr val="D9D9D9"/>
                </a:solidFill>
              </a:defRPr>
            </a:pPr>
            <a:endParaRPr dirty="0"/>
          </a:p>
        </p:txBody>
      </p:sp>
      <p:sp>
        <p:nvSpPr>
          <p:cNvPr id="231" name="Línea"/>
          <p:cNvSpPr/>
          <p:nvPr/>
        </p:nvSpPr>
        <p:spPr>
          <a:xfrm flipV="1">
            <a:off x="729682" y="2812651"/>
            <a:ext cx="1" cy="2137342"/>
          </a:xfrm>
          <a:prstGeom prst="line">
            <a:avLst/>
          </a:prstGeom>
          <a:ln w="50800">
            <a:solidFill>
              <a:schemeClr val="accent1"/>
            </a:solidFill>
            <a:miter/>
          </a:ln>
        </p:spPr>
        <p:txBody>
          <a:bodyPr lIns="45719" rIns="45719"/>
          <a:lstStyle/>
          <a:p>
            <a:endParaRPr dirty="0"/>
          </a:p>
        </p:txBody>
      </p:sp>
      <p:sp>
        <p:nvSpPr>
          <p:cNvPr id="232" name="Línea"/>
          <p:cNvSpPr/>
          <p:nvPr/>
        </p:nvSpPr>
        <p:spPr>
          <a:xfrm flipV="1">
            <a:off x="729682" y="5210411"/>
            <a:ext cx="1" cy="2137341"/>
          </a:xfrm>
          <a:prstGeom prst="line">
            <a:avLst/>
          </a:prstGeom>
          <a:ln w="50800">
            <a:solidFill>
              <a:schemeClr val="accent1"/>
            </a:solidFill>
            <a:miter/>
          </a:ln>
        </p:spPr>
        <p:txBody>
          <a:bodyPr lIns="45719" rIns="45719"/>
          <a:lstStyle/>
          <a:p>
            <a:endParaRPr dirty="0"/>
          </a:p>
        </p:txBody>
      </p:sp>
      <p:sp>
        <p:nvSpPr>
          <p:cNvPr id="233" name="TextBox 2"/>
          <p:cNvSpPr txBox="1">
            <a:spLocks noGrp="1"/>
          </p:cNvSpPr>
          <p:nvPr>
            <p:ph type="body" sz="quarter" idx="25"/>
          </p:nvPr>
        </p:nvSpPr>
        <p:spPr>
          <a:xfrm>
            <a:off x="1098105" y="2473418"/>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234" name="TextBox 2"/>
          <p:cNvSpPr txBox="1">
            <a:spLocks noGrp="1"/>
          </p:cNvSpPr>
          <p:nvPr>
            <p:ph type="body" sz="quarter" idx="26"/>
          </p:nvPr>
        </p:nvSpPr>
        <p:spPr>
          <a:xfrm>
            <a:off x="1098105" y="4831079"/>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235" name="TextBox 2"/>
          <p:cNvSpPr txBox="1">
            <a:spLocks noGrp="1"/>
          </p:cNvSpPr>
          <p:nvPr>
            <p:ph type="body" sz="quarter" idx="27"/>
          </p:nvPr>
        </p:nvSpPr>
        <p:spPr>
          <a:xfrm>
            <a:off x="1098105" y="7207520"/>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236"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spTree>
    <p:extLst>
      <p:ext uri="{BB962C8B-B14F-4D97-AF65-F5344CB8AC3E}">
        <p14:creationId xmlns:p14="http://schemas.microsoft.com/office/powerpoint/2010/main" val="1670810341"/>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Datos_04">
    <p:spTree>
      <p:nvGrpSpPr>
        <p:cNvPr id="1" name=""/>
        <p:cNvGrpSpPr/>
        <p:nvPr/>
      </p:nvGrpSpPr>
      <p:grpSpPr>
        <a:xfrm>
          <a:off x="0" y="0"/>
          <a:ext cx="0" cy="0"/>
          <a:chOff x="0" y="0"/>
          <a:chExt cx="0" cy="0"/>
        </a:xfrm>
      </p:grpSpPr>
      <p:sp>
        <p:nvSpPr>
          <p:cNvPr id="243" name="TextBox 11"/>
          <p:cNvSpPr txBox="1">
            <a:spLocks noGrp="1"/>
          </p:cNvSpPr>
          <p:nvPr>
            <p:ph type="body" sz="quarter" idx="21"/>
          </p:nvPr>
        </p:nvSpPr>
        <p:spPr>
          <a:xfrm>
            <a:off x="1689129" y="3427182"/>
            <a:ext cx="4160701" cy="1156991"/>
          </a:xfrm>
          <a:prstGeom prst="rect">
            <a:avLst/>
          </a:prstGeom>
        </p:spPr>
        <p:txBody>
          <a:bodyPr>
            <a:spAutoFit/>
          </a:bodyPr>
          <a:lstStyle/>
          <a:p>
            <a:pPr marL="0" indent="0" defTabSz="359999">
              <a:lnSpc>
                <a:spcPts val="2100"/>
              </a:lnSpc>
              <a:spcBef>
                <a:spcPts val="0"/>
              </a:spcBef>
              <a:buSzTx/>
              <a:buFontTx/>
              <a:buNone/>
              <a:defRPr sz="1400">
                <a:solidFill>
                  <a:srgbClr val="3F3F3F"/>
                </a:solidFill>
                <a:latin typeface="OpenSans"/>
                <a:ea typeface="OpenSans"/>
                <a:cs typeface="OpenSans"/>
                <a:sym typeface="OpenSans"/>
              </a:defRPr>
            </a:pPr>
            <a:r>
              <a:t>Lorem ipsum dolor sit amet, consectetur adipiscing elit, sed do eiusmod tempor incididunt ut labore et dolore incididu</a:t>
            </a:r>
          </a:p>
          <a:p>
            <a:pPr marL="0" indent="0" defTabSz="359999">
              <a:lnSpc>
                <a:spcPts val="2100"/>
              </a:lnSpc>
              <a:spcBef>
                <a:spcPts val="0"/>
              </a:spcBef>
              <a:buSzTx/>
              <a:buFontTx/>
              <a:buNone/>
              <a:defRPr sz="1400">
                <a:solidFill>
                  <a:srgbClr val="3F3F3F"/>
                </a:solidFill>
                <a:latin typeface="OpenSans"/>
                <a:ea typeface="OpenSans"/>
                <a:cs typeface="OpenSans"/>
                <a:sym typeface="OpenSans"/>
              </a:defRPr>
            </a:pPr>
            <a:r>
              <a:t>labore et dolore</a:t>
            </a:r>
          </a:p>
        </p:txBody>
      </p:sp>
      <p:sp>
        <p:nvSpPr>
          <p:cNvPr id="244" name="Freeform: Shape 110"/>
          <p:cNvSpPr/>
          <p:nvPr/>
        </p:nvSpPr>
        <p:spPr>
          <a:xfrm rot="10800000">
            <a:off x="1701799" y="5107830"/>
            <a:ext cx="508001" cy="508001"/>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sz="1900">
                <a:solidFill>
                  <a:srgbClr val="D9D9D9"/>
                </a:solidFill>
              </a:defRPr>
            </a:pPr>
            <a:endParaRPr dirty="0"/>
          </a:p>
        </p:txBody>
      </p:sp>
      <p:sp>
        <p:nvSpPr>
          <p:cNvPr id="245" name="Oval 45"/>
          <p:cNvSpPr/>
          <p:nvPr/>
        </p:nvSpPr>
        <p:spPr>
          <a:xfrm>
            <a:off x="1828799" y="5234830"/>
            <a:ext cx="254001" cy="254001"/>
          </a:xfrm>
          <a:prstGeom prst="ellipse">
            <a:avLst/>
          </a:prstGeom>
          <a:solidFill>
            <a:schemeClr val="accent3"/>
          </a:solidFill>
          <a:ln w="12700">
            <a:miter lim="400000"/>
          </a:ln>
        </p:spPr>
        <p:txBody>
          <a:bodyPr lIns="45719" rIns="45719" anchor="ctr"/>
          <a:lstStyle/>
          <a:p>
            <a:pPr algn="ctr">
              <a:defRPr>
                <a:solidFill>
                  <a:srgbClr val="3F3F3F"/>
                </a:solidFill>
              </a:defRPr>
            </a:pPr>
            <a:endParaRPr dirty="0"/>
          </a:p>
        </p:txBody>
      </p:sp>
      <p:pic>
        <p:nvPicPr>
          <p:cNvPr id="246" name="Imagen" descr="Imagen"/>
          <p:cNvPicPr>
            <a:picLocks noChangeAspect="1"/>
          </p:cNvPicPr>
          <p:nvPr/>
        </p:nvPicPr>
        <p:blipFill>
          <a:blip r:embed="rId2">
            <a:extLst/>
          </a:blip>
          <a:stretch>
            <a:fillRect/>
          </a:stretch>
        </p:blipFill>
        <p:spPr>
          <a:xfrm>
            <a:off x="527843" y="505104"/>
            <a:ext cx="1839914" cy="691592"/>
          </a:xfrm>
          <a:prstGeom prst="rect">
            <a:avLst/>
          </a:prstGeom>
          <a:ln w="12700">
            <a:miter lim="400000"/>
          </a:ln>
        </p:spPr>
      </p:pic>
      <p:sp>
        <p:nvSpPr>
          <p:cNvPr id="247" name="TextBox 2"/>
          <p:cNvSpPr txBox="1">
            <a:spLocks noGrp="1"/>
          </p:cNvSpPr>
          <p:nvPr>
            <p:ph type="body" sz="quarter" idx="22"/>
          </p:nvPr>
        </p:nvSpPr>
        <p:spPr>
          <a:xfrm>
            <a:off x="1707705" y="2888284"/>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248" name="Freeform: Shape 110"/>
          <p:cNvSpPr/>
          <p:nvPr/>
        </p:nvSpPr>
        <p:spPr>
          <a:xfrm rot="10800000">
            <a:off x="5727699" y="5107830"/>
            <a:ext cx="508001" cy="508001"/>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sz="1900">
                <a:solidFill>
                  <a:srgbClr val="D9D9D9"/>
                </a:solidFill>
              </a:defRPr>
            </a:pPr>
            <a:endParaRPr dirty="0"/>
          </a:p>
        </p:txBody>
      </p:sp>
      <p:sp>
        <p:nvSpPr>
          <p:cNvPr id="249" name="TextBox 11"/>
          <p:cNvSpPr txBox="1">
            <a:spLocks noGrp="1"/>
          </p:cNvSpPr>
          <p:nvPr>
            <p:ph type="body" sz="quarter" idx="23"/>
          </p:nvPr>
        </p:nvSpPr>
        <p:spPr>
          <a:xfrm>
            <a:off x="9677429" y="3719282"/>
            <a:ext cx="4160701" cy="890291"/>
          </a:xfrm>
          <a:prstGeom prst="rect">
            <a:avLst/>
          </a:prstGeom>
        </p:spPr>
        <p:txBody>
          <a:bodyPr>
            <a:spAutoFit/>
          </a:bodyPr>
          <a:lstStyle>
            <a:lvl1pPr marL="0" indent="0" defTabSz="359999">
              <a:lnSpc>
                <a:spcPts val="2100"/>
              </a:lnSpc>
              <a:spcBef>
                <a:spcPts val="0"/>
              </a:spcBef>
              <a:buSzTx/>
              <a:buFontTx/>
              <a:buNone/>
              <a:defRPr sz="1400">
                <a:solidFill>
                  <a:srgbClr val="3F3F3F"/>
                </a:solidFill>
                <a:latin typeface="OpenSans"/>
                <a:ea typeface="OpenSans"/>
                <a:cs typeface="OpenSans"/>
                <a:sym typeface="OpenSans"/>
              </a:defRPr>
            </a:lvl1pPr>
          </a:lstStyle>
          <a:p>
            <a:r>
              <a:t>Lorem ipsum dolor sit amet, consectetur adipiscing elit, sed do eiusmod tempor incididunt ut labore et dolore</a:t>
            </a:r>
          </a:p>
        </p:txBody>
      </p:sp>
      <p:sp>
        <p:nvSpPr>
          <p:cNvPr id="250" name="TextBox 2"/>
          <p:cNvSpPr txBox="1">
            <a:spLocks noGrp="1"/>
          </p:cNvSpPr>
          <p:nvPr>
            <p:ph type="body" sz="quarter" idx="24"/>
          </p:nvPr>
        </p:nvSpPr>
        <p:spPr>
          <a:xfrm>
            <a:off x="9696005" y="3180384"/>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251" name="TextBox 11"/>
          <p:cNvSpPr txBox="1">
            <a:spLocks noGrp="1"/>
          </p:cNvSpPr>
          <p:nvPr>
            <p:ph type="body" sz="quarter" idx="25"/>
          </p:nvPr>
        </p:nvSpPr>
        <p:spPr>
          <a:xfrm>
            <a:off x="5702329" y="6703782"/>
            <a:ext cx="3408325" cy="1423691"/>
          </a:xfrm>
          <a:prstGeom prst="rect">
            <a:avLst/>
          </a:prstGeom>
        </p:spPr>
        <p:txBody>
          <a:bodyPr>
            <a:spAutoFit/>
          </a:bodyPr>
          <a:lstStyle>
            <a:lvl1pPr marL="0" indent="0" defTabSz="359999">
              <a:lnSpc>
                <a:spcPts val="2100"/>
              </a:lnSpc>
              <a:spcBef>
                <a:spcPts val="0"/>
              </a:spcBef>
              <a:buSzTx/>
              <a:buFontTx/>
              <a:buNone/>
              <a:defRPr sz="1400">
                <a:solidFill>
                  <a:srgbClr val="3F3F3F"/>
                </a:solidFill>
                <a:latin typeface="OpenSans"/>
                <a:ea typeface="OpenSans"/>
                <a:cs typeface="OpenSans"/>
                <a:sym typeface="OpenSans"/>
              </a:defRPr>
            </a:lvl1pPr>
          </a:lstStyle>
          <a:p>
            <a:r>
              <a:t>Lorem ipsum dolor sit amet, consectetur adipiscing elit, sed do eiusmod tempor incididunt ut labore et dolore consecteturLorem incididunt ut labore et dolore</a:t>
            </a:r>
          </a:p>
        </p:txBody>
      </p:sp>
      <p:sp>
        <p:nvSpPr>
          <p:cNvPr id="252" name="TextBox 2"/>
          <p:cNvSpPr txBox="1">
            <a:spLocks noGrp="1"/>
          </p:cNvSpPr>
          <p:nvPr>
            <p:ph type="body" sz="quarter" idx="26"/>
          </p:nvPr>
        </p:nvSpPr>
        <p:spPr>
          <a:xfrm>
            <a:off x="5720905" y="6164884"/>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253" name="Línea"/>
          <p:cNvSpPr/>
          <p:nvPr/>
        </p:nvSpPr>
        <p:spPr>
          <a:xfrm flipH="1" flipV="1">
            <a:off x="2158999" y="5361830"/>
            <a:ext cx="3633740" cy="1"/>
          </a:xfrm>
          <a:prstGeom prst="line">
            <a:avLst/>
          </a:prstGeom>
          <a:ln w="50800">
            <a:solidFill>
              <a:schemeClr val="accent1"/>
            </a:solidFill>
            <a:miter/>
          </a:ln>
        </p:spPr>
        <p:txBody>
          <a:bodyPr lIns="45719" rIns="45719"/>
          <a:lstStyle/>
          <a:p>
            <a:endParaRPr dirty="0"/>
          </a:p>
        </p:txBody>
      </p:sp>
      <p:sp>
        <p:nvSpPr>
          <p:cNvPr id="254" name="Freeform: Shape 110"/>
          <p:cNvSpPr/>
          <p:nvPr/>
        </p:nvSpPr>
        <p:spPr>
          <a:xfrm rot="10800000">
            <a:off x="9753600" y="5107830"/>
            <a:ext cx="508001" cy="508001"/>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sz="1900">
                <a:solidFill>
                  <a:srgbClr val="D9D9D9"/>
                </a:solidFill>
              </a:defRPr>
            </a:pPr>
            <a:endParaRPr dirty="0"/>
          </a:p>
        </p:txBody>
      </p:sp>
      <p:sp>
        <p:nvSpPr>
          <p:cNvPr id="255" name="Línea"/>
          <p:cNvSpPr/>
          <p:nvPr/>
        </p:nvSpPr>
        <p:spPr>
          <a:xfrm flipH="1" flipV="1">
            <a:off x="6184899" y="5361830"/>
            <a:ext cx="3633740" cy="1"/>
          </a:xfrm>
          <a:prstGeom prst="line">
            <a:avLst/>
          </a:prstGeom>
          <a:ln w="50800">
            <a:solidFill>
              <a:schemeClr val="accent1"/>
            </a:solidFill>
            <a:miter/>
          </a:ln>
        </p:spPr>
        <p:txBody>
          <a:bodyPr lIns="45719" rIns="45719"/>
          <a:lstStyle/>
          <a:p>
            <a:endParaRPr dirty="0"/>
          </a:p>
        </p:txBody>
      </p:sp>
      <p:sp>
        <p:nvSpPr>
          <p:cNvPr id="256" name="Freeform: Shape 110"/>
          <p:cNvSpPr/>
          <p:nvPr/>
        </p:nvSpPr>
        <p:spPr>
          <a:xfrm rot="10800000">
            <a:off x="13779500" y="5107830"/>
            <a:ext cx="508001" cy="508001"/>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sz="1900">
                <a:solidFill>
                  <a:srgbClr val="D9D9D9"/>
                </a:solidFill>
              </a:defRPr>
            </a:pPr>
            <a:endParaRPr dirty="0"/>
          </a:p>
        </p:txBody>
      </p:sp>
      <p:sp>
        <p:nvSpPr>
          <p:cNvPr id="257" name="Línea"/>
          <p:cNvSpPr/>
          <p:nvPr/>
        </p:nvSpPr>
        <p:spPr>
          <a:xfrm flipH="1" flipV="1">
            <a:off x="10210799" y="5361830"/>
            <a:ext cx="3633740" cy="1"/>
          </a:xfrm>
          <a:prstGeom prst="line">
            <a:avLst/>
          </a:prstGeom>
          <a:ln w="50800">
            <a:solidFill>
              <a:schemeClr val="accent1"/>
            </a:solidFill>
            <a:miter/>
          </a:ln>
        </p:spPr>
        <p:txBody>
          <a:bodyPr lIns="45719" rIns="45719"/>
          <a:lstStyle/>
          <a:p>
            <a:endParaRPr dirty="0"/>
          </a:p>
        </p:txBody>
      </p:sp>
      <p:sp>
        <p:nvSpPr>
          <p:cNvPr id="258" name="TextBox 11"/>
          <p:cNvSpPr txBox="1">
            <a:spLocks noGrp="1"/>
          </p:cNvSpPr>
          <p:nvPr>
            <p:ph type="body" sz="quarter" idx="27"/>
          </p:nvPr>
        </p:nvSpPr>
        <p:spPr>
          <a:xfrm>
            <a:off x="13677929" y="6703782"/>
            <a:ext cx="3408325" cy="1423691"/>
          </a:xfrm>
          <a:prstGeom prst="rect">
            <a:avLst/>
          </a:prstGeom>
        </p:spPr>
        <p:txBody>
          <a:bodyPr>
            <a:spAutoFit/>
          </a:bodyPr>
          <a:lstStyle>
            <a:lvl1pPr marL="0" indent="0" defTabSz="359999">
              <a:lnSpc>
                <a:spcPts val="2100"/>
              </a:lnSpc>
              <a:spcBef>
                <a:spcPts val="0"/>
              </a:spcBef>
              <a:buSzTx/>
              <a:buFontTx/>
              <a:buNone/>
              <a:defRPr sz="1400">
                <a:solidFill>
                  <a:srgbClr val="3F3F3F"/>
                </a:solidFill>
                <a:latin typeface="OpenSans"/>
                <a:ea typeface="OpenSans"/>
                <a:cs typeface="OpenSans"/>
                <a:sym typeface="OpenSans"/>
              </a:defRPr>
            </a:lvl1pPr>
          </a:lstStyle>
          <a:p>
            <a:r>
              <a:t>Lorem ipsum dolor sit amet, consectetur adipiscing elit, sed do eiusmod tempor incididunt ut labore et dolore consecteturLorem incididunt ut labore et dolore</a:t>
            </a:r>
          </a:p>
        </p:txBody>
      </p:sp>
      <p:sp>
        <p:nvSpPr>
          <p:cNvPr id="259" name="TextBox 2"/>
          <p:cNvSpPr txBox="1">
            <a:spLocks noGrp="1"/>
          </p:cNvSpPr>
          <p:nvPr>
            <p:ph type="body" sz="quarter" idx="28"/>
          </p:nvPr>
        </p:nvSpPr>
        <p:spPr>
          <a:xfrm>
            <a:off x="13696505" y="6164884"/>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260"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spTree>
    <p:extLst>
      <p:ext uri="{BB962C8B-B14F-4D97-AF65-F5344CB8AC3E}">
        <p14:creationId xmlns:p14="http://schemas.microsoft.com/office/powerpoint/2010/main" val="3898588076"/>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reserve="1">
  <p:cSld name="2_Texto_04">
    <p:bg>
      <p:bgPr>
        <a:solidFill>
          <a:srgbClr val="00B050"/>
        </a:solidFill>
        <a:effectLst/>
      </p:bgPr>
    </p:bg>
    <p:spTree>
      <p:nvGrpSpPr>
        <p:cNvPr id="1" name=""/>
        <p:cNvGrpSpPr/>
        <p:nvPr/>
      </p:nvGrpSpPr>
      <p:grpSpPr>
        <a:xfrm>
          <a:off x="0" y="0"/>
          <a:ext cx="0" cy="0"/>
          <a:chOff x="0" y="0"/>
          <a:chExt cx="0" cy="0"/>
        </a:xfrm>
      </p:grpSpPr>
      <p:sp>
        <p:nvSpPr>
          <p:cNvPr id="153" name="TextBox 2"/>
          <p:cNvSpPr txBox="1">
            <a:spLocks noGrp="1"/>
          </p:cNvSpPr>
          <p:nvPr>
            <p:ph type="body" sz="quarter" idx="21"/>
          </p:nvPr>
        </p:nvSpPr>
        <p:spPr>
          <a:xfrm>
            <a:off x="3384898" y="4373879"/>
            <a:ext cx="11518204" cy="1539241"/>
          </a:xfrm>
          <a:prstGeom prst="rect">
            <a:avLst/>
          </a:prstGeom>
        </p:spPr>
        <p:txBody>
          <a:bodyPr>
            <a:spAutoFit/>
          </a:bodyPr>
          <a:lstStyle>
            <a:lvl1pPr marL="0" indent="0" algn="ctr" defTabSz="914400">
              <a:lnSpc>
                <a:spcPct val="100000"/>
              </a:lnSpc>
              <a:spcBef>
                <a:spcPts val="0"/>
              </a:spcBef>
              <a:buSzTx/>
              <a:buFontTx/>
              <a:buNone/>
              <a:defRPr sz="4600">
                <a:solidFill>
                  <a:schemeClr val="accent2">
                    <a:lumOff val="9019"/>
                  </a:schemeClr>
                </a:solidFill>
                <a:latin typeface="Montserrat Bold"/>
                <a:ea typeface="Montserrat Bold"/>
                <a:cs typeface="Montserrat Bold"/>
                <a:sym typeface="Montserrat Bold"/>
              </a:defRPr>
            </a:lvl1pPr>
          </a:lstStyle>
          <a:p>
            <a:r>
              <a:t>Título de párrafo: Lorem Ipsum dolor si ament adispiscing elit est.</a:t>
            </a:r>
          </a:p>
        </p:txBody>
      </p:sp>
      <p:sp>
        <p:nvSpPr>
          <p:cNvPr id="155"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pic>
        <p:nvPicPr>
          <p:cNvPr id="5" name="Imagen 4">
            <a:extLst>
              <a:ext uri="{FF2B5EF4-FFF2-40B4-BE49-F238E27FC236}">
                <a16:creationId xmlns:a16="http://schemas.microsoft.com/office/drawing/2014/main" id="{CB2A0A79-0518-4A99-BBB9-6FECD9E88FA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90434" y="478631"/>
            <a:ext cx="2589784" cy="737400"/>
          </a:xfrm>
          <a:prstGeom prst="rect">
            <a:avLst/>
          </a:prstGeom>
        </p:spPr>
      </p:pic>
    </p:spTree>
    <p:extLst>
      <p:ext uri="{BB962C8B-B14F-4D97-AF65-F5344CB8AC3E}">
        <p14:creationId xmlns:p14="http://schemas.microsoft.com/office/powerpoint/2010/main" val="3498733387"/>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Texto_05">
    <p:bg>
      <p:bgPr>
        <a:solidFill>
          <a:srgbClr val="081D3F"/>
        </a:solidFill>
        <a:effectLst/>
      </p:bgPr>
    </p:bg>
    <p:spTree>
      <p:nvGrpSpPr>
        <p:cNvPr id="1" name=""/>
        <p:cNvGrpSpPr/>
        <p:nvPr/>
      </p:nvGrpSpPr>
      <p:grpSpPr>
        <a:xfrm>
          <a:off x="0" y="0"/>
          <a:ext cx="0" cy="0"/>
          <a:chOff x="0" y="0"/>
          <a:chExt cx="0" cy="0"/>
        </a:xfrm>
      </p:grpSpPr>
      <p:sp>
        <p:nvSpPr>
          <p:cNvPr id="162" name="TextBox 2"/>
          <p:cNvSpPr txBox="1">
            <a:spLocks noGrp="1"/>
          </p:cNvSpPr>
          <p:nvPr>
            <p:ph type="body" sz="quarter" idx="21"/>
          </p:nvPr>
        </p:nvSpPr>
        <p:spPr>
          <a:xfrm>
            <a:off x="3384898" y="4373879"/>
            <a:ext cx="11518204" cy="1539241"/>
          </a:xfrm>
          <a:prstGeom prst="rect">
            <a:avLst/>
          </a:prstGeom>
        </p:spPr>
        <p:txBody>
          <a:bodyPr>
            <a:spAutoFit/>
          </a:bodyPr>
          <a:lstStyle>
            <a:lvl1pPr marL="0" indent="0" algn="ctr" defTabSz="914400">
              <a:lnSpc>
                <a:spcPct val="100000"/>
              </a:lnSpc>
              <a:spcBef>
                <a:spcPts val="0"/>
              </a:spcBef>
              <a:buSzTx/>
              <a:buFontTx/>
              <a:buNone/>
              <a:defRPr sz="4600">
                <a:solidFill>
                  <a:schemeClr val="accent2">
                    <a:lumOff val="9019"/>
                  </a:schemeClr>
                </a:solidFill>
                <a:latin typeface="Montserrat Bold"/>
                <a:ea typeface="Montserrat Bold"/>
                <a:cs typeface="Montserrat Bold"/>
                <a:sym typeface="Montserrat Bold"/>
              </a:defRPr>
            </a:lvl1pPr>
          </a:lstStyle>
          <a:p>
            <a:r>
              <a:t>Título de párrafo: Lorem Ipsum dolor si ament adispiscing elit est.</a:t>
            </a:r>
          </a:p>
        </p:txBody>
      </p:sp>
      <p:sp>
        <p:nvSpPr>
          <p:cNvPr id="164"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pic>
        <p:nvPicPr>
          <p:cNvPr id="6" name="Imagen 5">
            <a:extLst>
              <a:ext uri="{FF2B5EF4-FFF2-40B4-BE49-F238E27FC236}">
                <a16:creationId xmlns:a16="http://schemas.microsoft.com/office/drawing/2014/main" id="{B5FE0A47-F9E5-4D20-ABF8-7FD2DF653DB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90434" y="478631"/>
            <a:ext cx="2589784" cy="737400"/>
          </a:xfrm>
          <a:prstGeom prst="rect">
            <a:avLst/>
          </a:prstGeom>
        </p:spPr>
      </p:pic>
    </p:spTree>
    <p:extLst>
      <p:ext uri="{BB962C8B-B14F-4D97-AF65-F5344CB8AC3E}">
        <p14:creationId xmlns:p14="http://schemas.microsoft.com/office/powerpoint/2010/main" val="3814850535"/>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Texto_04">
    <p:spTree>
      <p:nvGrpSpPr>
        <p:cNvPr id="1" name=""/>
        <p:cNvGrpSpPr/>
        <p:nvPr/>
      </p:nvGrpSpPr>
      <p:grpSpPr>
        <a:xfrm>
          <a:off x="0" y="0"/>
          <a:ext cx="0" cy="0"/>
          <a:chOff x="0" y="0"/>
          <a:chExt cx="0" cy="0"/>
        </a:xfrm>
      </p:grpSpPr>
      <p:sp>
        <p:nvSpPr>
          <p:cNvPr id="171" name="Lorem ipsum dolor sit amet, consectetuer adipiscing elit. Aenean commodo ligula eget dolor. Aenean massa. Cum sociis natoque penatibus et magnis dis parturient montes, nascetur ridiculus mus."/>
          <p:cNvSpPr txBox="1">
            <a:spLocks noGrp="1"/>
          </p:cNvSpPr>
          <p:nvPr>
            <p:ph type="body" sz="quarter" idx="21"/>
          </p:nvPr>
        </p:nvSpPr>
        <p:spPr>
          <a:xfrm>
            <a:off x="495830" y="6229829"/>
            <a:ext cx="4267231" cy="1785621"/>
          </a:xfrm>
          <a:prstGeom prst="rect">
            <a:avLst/>
          </a:prstGeom>
        </p:spPr>
        <p:txBody>
          <a:bodyPr>
            <a:spAutoFit/>
          </a:bodyPr>
          <a:lstStyle>
            <a:lvl1pPr marL="0" indent="0" defTabSz="457200">
              <a:lnSpc>
                <a:spcPct val="120000"/>
              </a:lnSpc>
              <a:spcBef>
                <a:spcPts val="400"/>
              </a:spcBef>
              <a:buSzTx/>
              <a:buFontTx/>
              <a:buNone/>
              <a:defRPr sz="1700">
                <a:solidFill>
                  <a:srgbClr val="081D3F"/>
                </a:solidFill>
                <a:latin typeface="Open Sans Light"/>
                <a:ea typeface="Open Sans Light"/>
                <a:cs typeface="Open Sans Light"/>
                <a:sym typeface="Open Sans Light"/>
              </a:defRPr>
            </a:lvl1pPr>
          </a:lstStyle>
          <a:p>
            <a:r>
              <a:t>Lorem ipsum dolor sit amet, consectetuer adipiscing elit. Aenean commodo ligula eget dolor. Aenean massa. Cum sociis natoque penatibus et magnis dis parturient montes, nascetur ridiculus mus.</a:t>
            </a:r>
          </a:p>
        </p:txBody>
      </p:sp>
      <p:sp>
        <p:nvSpPr>
          <p:cNvPr id="172" name="TextBox 2"/>
          <p:cNvSpPr txBox="1">
            <a:spLocks noGrp="1"/>
          </p:cNvSpPr>
          <p:nvPr>
            <p:ph type="body" sz="quarter" idx="22"/>
          </p:nvPr>
        </p:nvSpPr>
        <p:spPr>
          <a:xfrm>
            <a:off x="530838" y="4952969"/>
            <a:ext cx="3734494" cy="586741"/>
          </a:xfrm>
          <a:prstGeom prst="rect">
            <a:avLst/>
          </a:prstGeom>
        </p:spPr>
        <p:txBody>
          <a:bodyPr>
            <a:spAutoFit/>
          </a:bodyPr>
          <a:lstStyle>
            <a:lvl1pPr marL="0" indent="0" defTabSz="914400">
              <a:lnSpc>
                <a:spcPct val="80000"/>
              </a:lnSpc>
              <a:spcBef>
                <a:spcPts val="0"/>
              </a:spcBef>
              <a:buSzTx/>
              <a:buFontTx/>
              <a:buNone/>
              <a:defRPr sz="3200">
                <a:solidFill>
                  <a:schemeClr val="accent3"/>
                </a:solidFill>
                <a:latin typeface="Montserrat Bold"/>
                <a:ea typeface="Montserrat Bold"/>
                <a:cs typeface="Montserrat Bold"/>
                <a:sym typeface="Montserrat Bold"/>
              </a:defRPr>
            </a:lvl1pPr>
          </a:lstStyle>
          <a:p>
            <a:r>
              <a:t>Título de párrafo</a:t>
            </a:r>
          </a:p>
        </p:txBody>
      </p:sp>
      <p:sp>
        <p:nvSpPr>
          <p:cNvPr id="174" name="TextBox 2"/>
          <p:cNvSpPr txBox="1">
            <a:spLocks noGrp="1"/>
          </p:cNvSpPr>
          <p:nvPr>
            <p:ph type="body" sz="quarter" idx="23"/>
          </p:nvPr>
        </p:nvSpPr>
        <p:spPr>
          <a:xfrm>
            <a:off x="530838" y="5489799"/>
            <a:ext cx="1833924" cy="434341"/>
          </a:xfrm>
          <a:prstGeom prst="rect">
            <a:avLst/>
          </a:prstGeom>
        </p:spPr>
        <p:txBody>
          <a:bodyPr>
            <a:spAutoFit/>
          </a:bodyPr>
          <a:lstStyle>
            <a:lvl1pPr marL="0" indent="0" defTabSz="914400">
              <a:lnSpc>
                <a:spcPct val="80000"/>
              </a:lnSpc>
              <a:spcBef>
                <a:spcPts val="0"/>
              </a:spcBef>
              <a:buSzTx/>
              <a:buFontTx/>
              <a:buNone/>
              <a:defRPr sz="2200">
                <a:solidFill>
                  <a:schemeClr val="accent3"/>
                </a:solidFill>
                <a:latin typeface="Montserrat Regular"/>
                <a:ea typeface="Montserrat Regular"/>
                <a:cs typeface="Montserrat Regular"/>
                <a:sym typeface="Montserrat Regular"/>
              </a:defRPr>
            </a:lvl1pPr>
          </a:lstStyle>
          <a:p>
            <a:r>
              <a:t>Subtítulo</a:t>
            </a:r>
          </a:p>
        </p:txBody>
      </p:sp>
      <p:sp>
        <p:nvSpPr>
          <p:cNvPr id="175" name="TextBox 2"/>
          <p:cNvSpPr txBox="1">
            <a:spLocks noGrp="1"/>
          </p:cNvSpPr>
          <p:nvPr>
            <p:ph type="body" sz="quarter" idx="24"/>
          </p:nvPr>
        </p:nvSpPr>
        <p:spPr>
          <a:xfrm>
            <a:off x="530838" y="2770477"/>
            <a:ext cx="9919923" cy="1247141"/>
          </a:xfrm>
          <a:prstGeom prst="rect">
            <a:avLst/>
          </a:prstGeom>
        </p:spPr>
        <p:txBody>
          <a:bodyPr>
            <a:spAutoFit/>
          </a:bodyPr>
          <a:lstStyle>
            <a:lvl1pPr marL="0" indent="0" defTabSz="914400">
              <a:lnSpc>
                <a:spcPct val="80000"/>
              </a:lnSpc>
              <a:spcBef>
                <a:spcPts val="0"/>
              </a:spcBef>
              <a:buSzTx/>
              <a:buFontTx/>
              <a:buNone/>
              <a:defRPr sz="7400">
                <a:solidFill>
                  <a:srgbClr val="081D3F"/>
                </a:solidFill>
                <a:latin typeface="Montserrat Bold"/>
                <a:ea typeface="Montserrat Bold"/>
                <a:cs typeface="Montserrat Bold"/>
                <a:sym typeface="Montserrat Bold"/>
              </a:defRPr>
            </a:lvl1pPr>
          </a:lstStyle>
          <a:p>
            <a:r>
              <a:t>TÍTULO</a:t>
            </a:r>
          </a:p>
        </p:txBody>
      </p:sp>
      <p:sp>
        <p:nvSpPr>
          <p:cNvPr id="179" name="Lorem ipsum dolor sit amet, consectetuer adipiscing elit. Aenean commodo ligula eget dolor. Aenean massa. Cum sociis natoque penatibus et magnis dis parturient montes, nascetur ridiculus mus."/>
          <p:cNvSpPr txBox="1">
            <a:spLocks noGrp="1"/>
          </p:cNvSpPr>
          <p:nvPr>
            <p:ph type="body" sz="quarter" idx="28"/>
          </p:nvPr>
        </p:nvSpPr>
        <p:spPr>
          <a:xfrm>
            <a:off x="9712960" y="6229829"/>
            <a:ext cx="4267230" cy="1785621"/>
          </a:xfrm>
          <a:prstGeom prst="rect">
            <a:avLst/>
          </a:prstGeom>
        </p:spPr>
        <p:txBody>
          <a:bodyPr>
            <a:spAutoFit/>
          </a:bodyPr>
          <a:lstStyle>
            <a:lvl1pPr marL="0" indent="0" defTabSz="457200">
              <a:lnSpc>
                <a:spcPct val="120000"/>
              </a:lnSpc>
              <a:spcBef>
                <a:spcPts val="400"/>
              </a:spcBef>
              <a:buSzTx/>
              <a:buFontTx/>
              <a:buNone/>
              <a:defRPr sz="1700">
                <a:solidFill>
                  <a:srgbClr val="081D3F"/>
                </a:solidFill>
                <a:latin typeface="Open Sans Light"/>
                <a:ea typeface="Open Sans Light"/>
                <a:cs typeface="Open Sans Light"/>
                <a:sym typeface="Open Sans Light"/>
              </a:defRPr>
            </a:lvl1pPr>
          </a:lstStyle>
          <a:p>
            <a:r>
              <a:rPr dirty="0"/>
              <a:t>Lorem ipsum dolor sit </a:t>
            </a:r>
            <a:r>
              <a:rPr dirty="0" err="1"/>
              <a:t>amet</a:t>
            </a:r>
            <a:r>
              <a:rPr dirty="0"/>
              <a:t>, </a:t>
            </a:r>
            <a:r>
              <a:rPr dirty="0" err="1"/>
              <a:t>consectetuer</a:t>
            </a:r>
            <a:r>
              <a:rPr dirty="0"/>
              <a:t> </a:t>
            </a:r>
            <a:r>
              <a:rPr dirty="0" err="1"/>
              <a:t>adipiscing</a:t>
            </a:r>
            <a:r>
              <a:rPr dirty="0"/>
              <a:t> </a:t>
            </a:r>
            <a:r>
              <a:rPr dirty="0" err="1"/>
              <a:t>elit</a:t>
            </a:r>
            <a:r>
              <a:rPr dirty="0"/>
              <a:t>. </a:t>
            </a:r>
            <a:r>
              <a:rPr dirty="0" err="1"/>
              <a:t>Aenean</a:t>
            </a:r>
            <a:r>
              <a:rPr dirty="0"/>
              <a:t> </a:t>
            </a:r>
            <a:r>
              <a:rPr dirty="0" err="1"/>
              <a:t>commodo</a:t>
            </a:r>
            <a:r>
              <a:rPr dirty="0"/>
              <a:t> ligula </a:t>
            </a:r>
            <a:r>
              <a:rPr dirty="0" err="1"/>
              <a:t>eget</a:t>
            </a:r>
            <a:r>
              <a:rPr dirty="0"/>
              <a:t> dolor. </a:t>
            </a:r>
            <a:r>
              <a:rPr dirty="0" err="1"/>
              <a:t>Aenean</a:t>
            </a:r>
            <a:r>
              <a:rPr dirty="0"/>
              <a:t> </a:t>
            </a:r>
            <a:r>
              <a:rPr dirty="0" err="1"/>
              <a:t>massa</a:t>
            </a:r>
            <a:r>
              <a:rPr dirty="0"/>
              <a:t>. Cum sociis </a:t>
            </a:r>
            <a:r>
              <a:rPr dirty="0" err="1"/>
              <a:t>natoque</a:t>
            </a:r>
            <a:r>
              <a:rPr dirty="0"/>
              <a:t> </a:t>
            </a:r>
            <a:r>
              <a:rPr dirty="0" err="1"/>
              <a:t>penatibus</a:t>
            </a:r>
            <a:r>
              <a:rPr dirty="0"/>
              <a:t> et </a:t>
            </a:r>
            <a:r>
              <a:rPr dirty="0" err="1"/>
              <a:t>magnis</a:t>
            </a:r>
            <a:r>
              <a:rPr dirty="0"/>
              <a:t> dis parturient </a:t>
            </a:r>
            <a:r>
              <a:rPr dirty="0" err="1"/>
              <a:t>montes</a:t>
            </a:r>
            <a:r>
              <a:rPr dirty="0"/>
              <a:t>, </a:t>
            </a:r>
            <a:r>
              <a:rPr dirty="0" err="1"/>
              <a:t>nascetur</a:t>
            </a:r>
            <a:r>
              <a:rPr dirty="0"/>
              <a:t> </a:t>
            </a:r>
            <a:r>
              <a:rPr dirty="0" err="1"/>
              <a:t>ridiculus</a:t>
            </a:r>
            <a:r>
              <a:rPr dirty="0"/>
              <a:t> mus.</a:t>
            </a:r>
          </a:p>
        </p:txBody>
      </p:sp>
      <p:sp>
        <p:nvSpPr>
          <p:cNvPr id="180" name="TextBox 2"/>
          <p:cNvSpPr txBox="1">
            <a:spLocks noGrp="1"/>
          </p:cNvSpPr>
          <p:nvPr>
            <p:ph type="body" sz="quarter" idx="29"/>
          </p:nvPr>
        </p:nvSpPr>
        <p:spPr>
          <a:xfrm>
            <a:off x="9747967" y="4952969"/>
            <a:ext cx="3734494" cy="586741"/>
          </a:xfrm>
          <a:prstGeom prst="rect">
            <a:avLst/>
          </a:prstGeom>
        </p:spPr>
        <p:txBody>
          <a:bodyPr>
            <a:spAutoFit/>
          </a:bodyPr>
          <a:lstStyle>
            <a:lvl1pPr marL="0" indent="0" defTabSz="914400">
              <a:lnSpc>
                <a:spcPct val="80000"/>
              </a:lnSpc>
              <a:spcBef>
                <a:spcPts val="0"/>
              </a:spcBef>
              <a:buSzTx/>
              <a:buFontTx/>
              <a:buNone/>
              <a:defRPr sz="3200">
                <a:solidFill>
                  <a:schemeClr val="accent3"/>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sp>
        <p:nvSpPr>
          <p:cNvPr id="181" name="TextBox 2"/>
          <p:cNvSpPr txBox="1">
            <a:spLocks noGrp="1"/>
          </p:cNvSpPr>
          <p:nvPr>
            <p:ph type="body" sz="quarter" idx="30"/>
          </p:nvPr>
        </p:nvSpPr>
        <p:spPr>
          <a:xfrm>
            <a:off x="9747967" y="5489799"/>
            <a:ext cx="1833925" cy="434341"/>
          </a:xfrm>
          <a:prstGeom prst="rect">
            <a:avLst/>
          </a:prstGeom>
        </p:spPr>
        <p:txBody>
          <a:bodyPr>
            <a:spAutoFit/>
          </a:bodyPr>
          <a:lstStyle>
            <a:lvl1pPr marL="0" indent="0" defTabSz="914400">
              <a:lnSpc>
                <a:spcPct val="80000"/>
              </a:lnSpc>
              <a:spcBef>
                <a:spcPts val="0"/>
              </a:spcBef>
              <a:buSzTx/>
              <a:buFontTx/>
              <a:buNone/>
              <a:defRPr sz="2200">
                <a:solidFill>
                  <a:schemeClr val="accent3"/>
                </a:solidFill>
                <a:latin typeface="Montserrat Regular"/>
                <a:ea typeface="Montserrat Regular"/>
                <a:cs typeface="Montserrat Regular"/>
                <a:sym typeface="Montserrat Regular"/>
              </a:defRPr>
            </a:lvl1pPr>
          </a:lstStyle>
          <a:p>
            <a:r>
              <a:t>Subtítulo</a:t>
            </a:r>
          </a:p>
        </p:txBody>
      </p:sp>
      <p:sp>
        <p:nvSpPr>
          <p:cNvPr id="182" name="Línea"/>
          <p:cNvSpPr/>
          <p:nvPr/>
        </p:nvSpPr>
        <p:spPr>
          <a:xfrm flipV="1">
            <a:off x="9212278" y="5143500"/>
            <a:ext cx="1" cy="2715923"/>
          </a:xfrm>
          <a:prstGeom prst="line">
            <a:avLst/>
          </a:prstGeom>
          <a:ln w="6350">
            <a:solidFill>
              <a:srgbClr val="808285"/>
            </a:solidFill>
            <a:miter/>
          </a:ln>
        </p:spPr>
        <p:txBody>
          <a:bodyPr lIns="45719" rIns="45719"/>
          <a:lstStyle/>
          <a:p>
            <a:endParaRPr dirty="0"/>
          </a:p>
        </p:txBody>
      </p:sp>
      <p:sp>
        <p:nvSpPr>
          <p:cNvPr id="184"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pic>
        <p:nvPicPr>
          <p:cNvPr id="13" name="Imagen 12">
            <a:extLst>
              <a:ext uri="{FF2B5EF4-FFF2-40B4-BE49-F238E27FC236}">
                <a16:creationId xmlns:a16="http://schemas.microsoft.com/office/drawing/2014/main" id="{CBA0F7A9-DB9C-4C21-90C8-34AEA7D15AF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90434" y="478631"/>
            <a:ext cx="2589784" cy="737400"/>
          </a:xfrm>
          <a:prstGeom prst="rect">
            <a:avLst/>
          </a:prstGeom>
        </p:spPr>
      </p:pic>
    </p:spTree>
    <p:extLst>
      <p:ext uri="{BB962C8B-B14F-4D97-AF65-F5344CB8AC3E}">
        <p14:creationId xmlns:p14="http://schemas.microsoft.com/office/powerpoint/2010/main" val="3486835211"/>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Combinado_03">
    <p:spTree>
      <p:nvGrpSpPr>
        <p:cNvPr id="1" name=""/>
        <p:cNvGrpSpPr/>
        <p:nvPr/>
      </p:nvGrpSpPr>
      <p:grpSpPr>
        <a:xfrm>
          <a:off x="0" y="0"/>
          <a:ext cx="0" cy="0"/>
          <a:chOff x="0" y="0"/>
          <a:chExt cx="0" cy="0"/>
        </a:xfrm>
      </p:grpSpPr>
      <p:sp>
        <p:nvSpPr>
          <p:cNvPr id="426" name="Número de diapositiva"/>
          <p:cNvSpPr txBox="1">
            <a:spLocks noGrp="1"/>
          </p:cNvSpPr>
          <p:nvPr>
            <p:ph type="sldNum" sz="quarter" idx="2"/>
          </p:nvPr>
        </p:nvSpPr>
        <p:spPr>
          <a:xfrm>
            <a:off x="17330690" y="9198395"/>
            <a:ext cx="188875" cy="292101"/>
          </a:xfrm>
          <a:prstGeom prst="rect">
            <a:avLst/>
          </a:prstGeom>
        </p:spPr>
        <p:txBody>
          <a:bodyPr anchor="t"/>
          <a:lstStyle>
            <a:lvl1pPr>
              <a:defRPr sz="1600">
                <a:latin typeface="Graphik XXXCond Regular"/>
                <a:ea typeface="Graphik XXXCond Regular"/>
                <a:cs typeface="Graphik XXXCond Regular"/>
                <a:sym typeface="Graphik XXXCond Regular"/>
              </a:defRPr>
            </a:lvl1pPr>
          </a:lstStyle>
          <a:p>
            <a:fld id="{86CB4B4D-7CA3-9044-876B-883B54F8677D}" type="slidenum">
              <a:t>‹Nº›</a:t>
            </a:fld>
            <a:endParaRPr dirty="0"/>
          </a:p>
        </p:txBody>
      </p:sp>
      <p:sp>
        <p:nvSpPr>
          <p:cNvPr id="427" name="Straight Connector 5"/>
          <p:cNvSpPr/>
          <p:nvPr/>
        </p:nvSpPr>
        <p:spPr>
          <a:xfrm flipV="1">
            <a:off x="17568332" y="9352284"/>
            <a:ext cx="719668" cy="15390"/>
          </a:xfrm>
          <a:prstGeom prst="line">
            <a:avLst/>
          </a:prstGeom>
          <a:ln w="15875">
            <a:solidFill>
              <a:schemeClr val="accent1"/>
            </a:solidFill>
            <a:miter/>
          </a:ln>
        </p:spPr>
        <p:txBody>
          <a:bodyPr lIns="45719" rIns="45719"/>
          <a:lstStyle/>
          <a:p>
            <a:endParaRPr dirty="0"/>
          </a:p>
        </p:txBody>
      </p:sp>
      <p:sp>
        <p:nvSpPr>
          <p:cNvPr id="428" name="Picture Placeholder 2"/>
          <p:cNvSpPr>
            <a:spLocks noGrp="1"/>
          </p:cNvSpPr>
          <p:nvPr>
            <p:ph type="pic" sz="quarter" idx="21"/>
          </p:nvPr>
        </p:nvSpPr>
        <p:spPr>
          <a:xfrm>
            <a:off x="8055743" y="5207792"/>
            <a:ext cx="5093823" cy="5080001"/>
          </a:xfrm>
          <a:prstGeom prst="rect">
            <a:avLst/>
          </a:prstGeom>
        </p:spPr>
        <p:txBody>
          <a:bodyPr lIns="91439" rIns="91439"/>
          <a:lstStyle/>
          <a:p>
            <a:endParaRPr dirty="0"/>
          </a:p>
        </p:txBody>
      </p:sp>
      <p:sp>
        <p:nvSpPr>
          <p:cNvPr id="429" name="Picture Placeholder 2"/>
          <p:cNvSpPr>
            <a:spLocks noGrp="1"/>
          </p:cNvSpPr>
          <p:nvPr>
            <p:ph type="pic" sz="quarter" idx="22"/>
          </p:nvPr>
        </p:nvSpPr>
        <p:spPr>
          <a:xfrm>
            <a:off x="8055743" y="792"/>
            <a:ext cx="5093823" cy="5080001"/>
          </a:xfrm>
          <a:prstGeom prst="rect">
            <a:avLst/>
          </a:prstGeom>
        </p:spPr>
        <p:txBody>
          <a:bodyPr lIns="91439" rIns="91439"/>
          <a:lstStyle/>
          <a:p>
            <a:endParaRPr dirty="0"/>
          </a:p>
        </p:txBody>
      </p:sp>
      <p:sp>
        <p:nvSpPr>
          <p:cNvPr id="430" name="Picture Placeholder 2"/>
          <p:cNvSpPr>
            <a:spLocks noGrp="1"/>
          </p:cNvSpPr>
          <p:nvPr>
            <p:ph type="pic" sz="quarter" idx="23"/>
          </p:nvPr>
        </p:nvSpPr>
        <p:spPr>
          <a:xfrm>
            <a:off x="13288143" y="5207792"/>
            <a:ext cx="5093823" cy="5080001"/>
          </a:xfrm>
          <a:prstGeom prst="rect">
            <a:avLst/>
          </a:prstGeom>
        </p:spPr>
        <p:txBody>
          <a:bodyPr lIns="91439" rIns="91439"/>
          <a:lstStyle/>
          <a:p>
            <a:endParaRPr dirty="0"/>
          </a:p>
        </p:txBody>
      </p:sp>
      <p:sp>
        <p:nvSpPr>
          <p:cNvPr id="431" name="Picture Placeholder 2"/>
          <p:cNvSpPr>
            <a:spLocks noGrp="1"/>
          </p:cNvSpPr>
          <p:nvPr>
            <p:ph type="pic" sz="quarter" idx="24"/>
          </p:nvPr>
        </p:nvSpPr>
        <p:spPr>
          <a:xfrm>
            <a:off x="13288143" y="792"/>
            <a:ext cx="5093823" cy="5080001"/>
          </a:xfrm>
          <a:prstGeom prst="rect">
            <a:avLst/>
          </a:prstGeom>
        </p:spPr>
        <p:txBody>
          <a:bodyPr lIns="91439" rIns="91439"/>
          <a:lstStyle/>
          <a:p>
            <a:endParaRPr dirty="0"/>
          </a:p>
        </p:txBody>
      </p:sp>
      <p:sp>
        <p:nvSpPr>
          <p:cNvPr id="432" name="TextBox 11"/>
          <p:cNvSpPr txBox="1">
            <a:spLocks noGrp="1"/>
          </p:cNvSpPr>
          <p:nvPr>
            <p:ph type="body" sz="quarter" idx="25"/>
          </p:nvPr>
        </p:nvSpPr>
        <p:spPr>
          <a:xfrm>
            <a:off x="1358929" y="2936115"/>
            <a:ext cx="4537534" cy="890291"/>
          </a:xfrm>
          <a:prstGeom prst="rect">
            <a:avLst/>
          </a:prstGeom>
        </p:spPr>
        <p:txBody>
          <a:bodyPr>
            <a:spAutoFit/>
          </a:bodyPr>
          <a:lstStyle>
            <a:lvl1pPr marL="0" indent="0" defTabSz="359999">
              <a:lnSpc>
                <a:spcPts val="2100"/>
              </a:lnSpc>
              <a:spcBef>
                <a:spcPts val="0"/>
              </a:spcBef>
              <a:buSzTx/>
              <a:buFontTx/>
              <a:buNone/>
              <a:defRPr sz="1400">
                <a:solidFill>
                  <a:srgbClr val="3F3F3F"/>
                </a:solidFill>
                <a:latin typeface="OpenSans"/>
                <a:ea typeface="OpenSans"/>
                <a:cs typeface="OpenSans"/>
                <a:sym typeface="OpenSans"/>
              </a:defRPr>
            </a:lvl1pPr>
          </a:lstStyle>
          <a:p>
            <a:r>
              <a:t>Lorem ipsum dolor sit amet, consectetur adipiscing elit, sed do eiusmod tempor incididunt ut labore et dolore consecteturLorem incididunt</a:t>
            </a:r>
          </a:p>
        </p:txBody>
      </p:sp>
      <p:sp>
        <p:nvSpPr>
          <p:cNvPr id="433" name="Freeform: Shape 110"/>
          <p:cNvSpPr/>
          <p:nvPr/>
        </p:nvSpPr>
        <p:spPr>
          <a:xfrm rot="10800000">
            <a:off x="570932" y="2525648"/>
            <a:ext cx="317501" cy="318040"/>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a:solidFill>
                  <a:srgbClr val="D9D9D9"/>
                </a:solidFill>
              </a:defRPr>
            </a:pPr>
            <a:endParaRPr dirty="0"/>
          </a:p>
        </p:txBody>
      </p:sp>
      <p:sp>
        <p:nvSpPr>
          <p:cNvPr id="434" name="Oval 45"/>
          <p:cNvSpPr/>
          <p:nvPr/>
        </p:nvSpPr>
        <p:spPr>
          <a:xfrm>
            <a:off x="656262" y="2611247"/>
            <a:ext cx="146845" cy="146846"/>
          </a:xfrm>
          <a:prstGeom prst="ellipse">
            <a:avLst/>
          </a:prstGeom>
          <a:solidFill>
            <a:schemeClr val="accent3"/>
          </a:solidFill>
          <a:ln w="12700">
            <a:miter lim="400000"/>
          </a:ln>
        </p:spPr>
        <p:txBody>
          <a:bodyPr lIns="45719" rIns="45719" anchor="ctr"/>
          <a:lstStyle/>
          <a:p>
            <a:pPr algn="ctr">
              <a:defRPr>
                <a:solidFill>
                  <a:srgbClr val="3F3F3F"/>
                </a:solidFill>
              </a:defRPr>
            </a:pPr>
            <a:endParaRPr dirty="0"/>
          </a:p>
        </p:txBody>
      </p:sp>
      <p:sp>
        <p:nvSpPr>
          <p:cNvPr id="435" name="Freeform: Shape 110"/>
          <p:cNvSpPr/>
          <p:nvPr/>
        </p:nvSpPr>
        <p:spPr>
          <a:xfrm rot="10800000">
            <a:off x="570932" y="4379418"/>
            <a:ext cx="317501" cy="318040"/>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a:solidFill>
                  <a:srgbClr val="D9D9D9"/>
                </a:solidFill>
              </a:defRPr>
            </a:pPr>
            <a:endParaRPr dirty="0"/>
          </a:p>
        </p:txBody>
      </p:sp>
      <p:sp>
        <p:nvSpPr>
          <p:cNvPr id="436" name="Freeform: Shape 110"/>
          <p:cNvSpPr/>
          <p:nvPr/>
        </p:nvSpPr>
        <p:spPr>
          <a:xfrm rot="10800000">
            <a:off x="562465" y="6227650"/>
            <a:ext cx="317501" cy="318040"/>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a:solidFill>
                  <a:srgbClr val="D9D9D9"/>
                </a:solidFill>
              </a:defRPr>
            </a:pPr>
            <a:endParaRPr dirty="0"/>
          </a:p>
        </p:txBody>
      </p:sp>
      <p:sp>
        <p:nvSpPr>
          <p:cNvPr id="437" name="Línea"/>
          <p:cNvSpPr/>
          <p:nvPr/>
        </p:nvSpPr>
        <p:spPr>
          <a:xfrm flipV="1">
            <a:off x="729682" y="2812651"/>
            <a:ext cx="1" cy="1613226"/>
          </a:xfrm>
          <a:prstGeom prst="line">
            <a:avLst/>
          </a:prstGeom>
          <a:ln w="50800">
            <a:solidFill>
              <a:schemeClr val="accent1"/>
            </a:solidFill>
            <a:miter/>
          </a:ln>
        </p:spPr>
        <p:txBody>
          <a:bodyPr lIns="45719" rIns="45719"/>
          <a:lstStyle/>
          <a:p>
            <a:endParaRPr dirty="0"/>
          </a:p>
        </p:txBody>
      </p:sp>
      <p:sp>
        <p:nvSpPr>
          <p:cNvPr id="438" name="TextBox 2"/>
          <p:cNvSpPr txBox="1">
            <a:spLocks noGrp="1"/>
          </p:cNvSpPr>
          <p:nvPr>
            <p:ph type="body" sz="quarter" idx="26"/>
          </p:nvPr>
        </p:nvSpPr>
        <p:spPr>
          <a:xfrm>
            <a:off x="1352105" y="2473418"/>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439" name="TextBox 11"/>
          <p:cNvSpPr txBox="1">
            <a:spLocks noGrp="1"/>
          </p:cNvSpPr>
          <p:nvPr>
            <p:ph type="body" sz="quarter" idx="27"/>
          </p:nvPr>
        </p:nvSpPr>
        <p:spPr>
          <a:xfrm>
            <a:off x="1358929" y="4764916"/>
            <a:ext cx="4537534" cy="890290"/>
          </a:xfrm>
          <a:prstGeom prst="rect">
            <a:avLst/>
          </a:prstGeom>
        </p:spPr>
        <p:txBody>
          <a:bodyPr>
            <a:spAutoFit/>
          </a:bodyPr>
          <a:lstStyle>
            <a:lvl1pPr marL="0" indent="0" defTabSz="359999">
              <a:lnSpc>
                <a:spcPts val="2100"/>
              </a:lnSpc>
              <a:spcBef>
                <a:spcPts val="0"/>
              </a:spcBef>
              <a:buSzTx/>
              <a:buFontTx/>
              <a:buNone/>
              <a:defRPr sz="1400">
                <a:solidFill>
                  <a:srgbClr val="3F3F3F"/>
                </a:solidFill>
                <a:latin typeface="OpenSans"/>
                <a:ea typeface="OpenSans"/>
                <a:cs typeface="OpenSans"/>
                <a:sym typeface="OpenSans"/>
              </a:defRPr>
            </a:lvl1pPr>
          </a:lstStyle>
          <a:p>
            <a:r>
              <a:t>Lorem ipsum dolor sit amet, consectetur adipiscing elit, sed do eiusmod tempor incididunt ut labore et dolore consecteturLorem incididunt</a:t>
            </a:r>
          </a:p>
        </p:txBody>
      </p:sp>
      <p:sp>
        <p:nvSpPr>
          <p:cNvPr id="440" name="TextBox 2"/>
          <p:cNvSpPr txBox="1">
            <a:spLocks noGrp="1"/>
          </p:cNvSpPr>
          <p:nvPr>
            <p:ph type="body" sz="quarter" idx="28"/>
          </p:nvPr>
        </p:nvSpPr>
        <p:spPr>
          <a:xfrm>
            <a:off x="1352105" y="4302218"/>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441" name="TextBox 11"/>
          <p:cNvSpPr txBox="1">
            <a:spLocks noGrp="1"/>
          </p:cNvSpPr>
          <p:nvPr>
            <p:ph type="body" sz="quarter" idx="29"/>
          </p:nvPr>
        </p:nvSpPr>
        <p:spPr>
          <a:xfrm>
            <a:off x="1358929" y="6617373"/>
            <a:ext cx="4537534" cy="890291"/>
          </a:xfrm>
          <a:prstGeom prst="rect">
            <a:avLst/>
          </a:prstGeom>
        </p:spPr>
        <p:txBody>
          <a:bodyPr>
            <a:spAutoFit/>
          </a:bodyPr>
          <a:lstStyle>
            <a:lvl1pPr marL="0" indent="0" defTabSz="359999">
              <a:lnSpc>
                <a:spcPts val="2100"/>
              </a:lnSpc>
              <a:spcBef>
                <a:spcPts val="0"/>
              </a:spcBef>
              <a:buSzTx/>
              <a:buFontTx/>
              <a:buNone/>
              <a:defRPr sz="1400">
                <a:solidFill>
                  <a:srgbClr val="3F3F3F"/>
                </a:solidFill>
                <a:latin typeface="OpenSans"/>
                <a:ea typeface="OpenSans"/>
                <a:cs typeface="OpenSans"/>
                <a:sym typeface="OpenSans"/>
              </a:defRPr>
            </a:lvl1pPr>
          </a:lstStyle>
          <a:p>
            <a:r>
              <a:t>Lorem ipsum dolor sit amet, consectetur adipiscing elit, sed do eiusmod tempor incididunt ut labore et dolore consecteturLorem incididunt</a:t>
            </a:r>
          </a:p>
        </p:txBody>
      </p:sp>
      <p:sp>
        <p:nvSpPr>
          <p:cNvPr id="442" name="TextBox 2"/>
          <p:cNvSpPr txBox="1">
            <a:spLocks noGrp="1"/>
          </p:cNvSpPr>
          <p:nvPr>
            <p:ph type="body" sz="quarter" idx="30"/>
          </p:nvPr>
        </p:nvSpPr>
        <p:spPr>
          <a:xfrm>
            <a:off x="1352105" y="6154675"/>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443" name="TextBox 11"/>
          <p:cNvSpPr txBox="1">
            <a:spLocks noGrp="1"/>
          </p:cNvSpPr>
          <p:nvPr>
            <p:ph type="body" sz="quarter" idx="31"/>
          </p:nvPr>
        </p:nvSpPr>
        <p:spPr>
          <a:xfrm>
            <a:off x="1358929" y="8446173"/>
            <a:ext cx="4537534" cy="890291"/>
          </a:xfrm>
          <a:prstGeom prst="rect">
            <a:avLst/>
          </a:prstGeom>
        </p:spPr>
        <p:txBody>
          <a:bodyPr>
            <a:spAutoFit/>
          </a:bodyPr>
          <a:lstStyle>
            <a:lvl1pPr marL="0" indent="0" defTabSz="359999">
              <a:lnSpc>
                <a:spcPts val="2100"/>
              </a:lnSpc>
              <a:spcBef>
                <a:spcPts val="0"/>
              </a:spcBef>
              <a:buSzTx/>
              <a:buFontTx/>
              <a:buNone/>
              <a:defRPr sz="1400">
                <a:solidFill>
                  <a:srgbClr val="3F3F3F"/>
                </a:solidFill>
                <a:latin typeface="OpenSans"/>
                <a:ea typeface="OpenSans"/>
                <a:cs typeface="OpenSans"/>
                <a:sym typeface="OpenSans"/>
              </a:defRPr>
            </a:lvl1pPr>
          </a:lstStyle>
          <a:p>
            <a:r>
              <a:t>Lorem ipsum dolor sit amet, consectetur adipiscing elit, sed do eiusmod tempor incididunt ut labore et dolore consecteturLorem incididunt</a:t>
            </a:r>
          </a:p>
        </p:txBody>
      </p:sp>
      <p:sp>
        <p:nvSpPr>
          <p:cNvPr id="444" name="TextBox 2"/>
          <p:cNvSpPr txBox="1">
            <a:spLocks noGrp="1"/>
          </p:cNvSpPr>
          <p:nvPr>
            <p:ph type="body" sz="quarter" idx="32"/>
          </p:nvPr>
        </p:nvSpPr>
        <p:spPr>
          <a:xfrm>
            <a:off x="1352105" y="7983475"/>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445" name="Línea"/>
          <p:cNvSpPr/>
          <p:nvPr/>
        </p:nvSpPr>
        <p:spPr>
          <a:xfrm flipV="1">
            <a:off x="729682" y="4675318"/>
            <a:ext cx="1" cy="1574472"/>
          </a:xfrm>
          <a:prstGeom prst="line">
            <a:avLst/>
          </a:prstGeom>
          <a:ln w="50800">
            <a:solidFill>
              <a:schemeClr val="accent1"/>
            </a:solidFill>
            <a:miter/>
          </a:ln>
        </p:spPr>
        <p:txBody>
          <a:bodyPr lIns="45719" rIns="45719"/>
          <a:lstStyle/>
          <a:p>
            <a:endParaRPr dirty="0"/>
          </a:p>
        </p:txBody>
      </p:sp>
      <p:sp>
        <p:nvSpPr>
          <p:cNvPr id="446" name="Freeform: Shape 110"/>
          <p:cNvSpPr/>
          <p:nvPr/>
        </p:nvSpPr>
        <p:spPr>
          <a:xfrm rot="10800000">
            <a:off x="562465" y="8043750"/>
            <a:ext cx="317501" cy="318040"/>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a:solidFill>
                  <a:srgbClr val="D9D9D9"/>
                </a:solidFill>
              </a:defRPr>
            </a:pPr>
            <a:endParaRPr dirty="0"/>
          </a:p>
        </p:txBody>
      </p:sp>
      <p:sp>
        <p:nvSpPr>
          <p:cNvPr id="447" name="Línea"/>
          <p:cNvSpPr/>
          <p:nvPr/>
        </p:nvSpPr>
        <p:spPr>
          <a:xfrm flipV="1">
            <a:off x="729682" y="6499230"/>
            <a:ext cx="1" cy="1574472"/>
          </a:xfrm>
          <a:prstGeom prst="line">
            <a:avLst/>
          </a:prstGeom>
          <a:ln w="50800">
            <a:solidFill>
              <a:schemeClr val="accent1"/>
            </a:solidFill>
            <a:miter/>
          </a:ln>
        </p:spPr>
        <p:txBody>
          <a:bodyPr lIns="45719" rIns="45719"/>
          <a:lstStyle/>
          <a:p>
            <a:endParaRPr dirty="0"/>
          </a:p>
        </p:txBody>
      </p:sp>
      <p:pic>
        <p:nvPicPr>
          <p:cNvPr id="26" name="Imagen 25">
            <a:extLst>
              <a:ext uri="{FF2B5EF4-FFF2-40B4-BE49-F238E27FC236}">
                <a16:creationId xmlns:a16="http://schemas.microsoft.com/office/drawing/2014/main" id="{3A61F8AE-947D-4C18-90AF-865C1467F6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90434" y="478631"/>
            <a:ext cx="2589784" cy="737400"/>
          </a:xfrm>
          <a:prstGeom prst="rect">
            <a:avLst/>
          </a:prstGeom>
        </p:spPr>
      </p:pic>
    </p:spTree>
    <p:extLst>
      <p:ext uri="{BB962C8B-B14F-4D97-AF65-F5344CB8AC3E}">
        <p14:creationId xmlns:p14="http://schemas.microsoft.com/office/powerpoint/2010/main" val="2549061398"/>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1_Combinado_03">
    <p:spTree>
      <p:nvGrpSpPr>
        <p:cNvPr id="1" name=""/>
        <p:cNvGrpSpPr/>
        <p:nvPr/>
      </p:nvGrpSpPr>
      <p:grpSpPr>
        <a:xfrm>
          <a:off x="0" y="0"/>
          <a:ext cx="0" cy="0"/>
          <a:chOff x="0" y="0"/>
          <a:chExt cx="0" cy="0"/>
        </a:xfrm>
      </p:grpSpPr>
      <p:sp>
        <p:nvSpPr>
          <p:cNvPr id="426" name="Número de diapositiva"/>
          <p:cNvSpPr txBox="1">
            <a:spLocks noGrp="1"/>
          </p:cNvSpPr>
          <p:nvPr>
            <p:ph type="sldNum" sz="quarter" idx="2"/>
          </p:nvPr>
        </p:nvSpPr>
        <p:spPr>
          <a:xfrm>
            <a:off x="17330690" y="9198395"/>
            <a:ext cx="188875" cy="292101"/>
          </a:xfrm>
          <a:prstGeom prst="rect">
            <a:avLst/>
          </a:prstGeom>
        </p:spPr>
        <p:txBody>
          <a:bodyPr anchor="t"/>
          <a:lstStyle>
            <a:lvl1pPr>
              <a:defRPr sz="1600">
                <a:latin typeface="Graphik XXXCond Regular"/>
                <a:ea typeface="Graphik XXXCond Regular"/>
                <a:cs typeface="Graphik XXXCond Regular"/>
                <a:sym typeface="Graphik XXXCond Regular"/>
              </a:defRPr>
            </a:lvl1pPr>
          </a:lstStyle>
          <a:p>
            <a:fld id="{86CB4B4D-7CA3-9044-876B-883B54F8677D}" type="slidenum">
              <a:t>‹Nº›</a:t>
            </a:fld>
            <a:endParaRPr dirty="0"/>
          </a:p>
        </p:txBody>
      </p:sp>
      <p:sp>
        <p:nvSpPr>
          <p:cNvPr id="427" name="Straight Connector 5"/>
          <p:cNvSpPr/>
          <p:nvPr/>
        </p:nvSpPr>
        <p:spPr>
          <a:xfrm flipV="1">
            <a:off x="17568332" y="9352284"/>
            <a:ext cx="719668" cy="15390"/>
          </a:xfrm>
          <a:prstGeom prst="line">
            <a:avLst/>
          </a:prstGeom>
          <a:ln w="15875">
            <a:solidFill>
              <a:schemeClr val="accent1"/>
            </a:solidFill>
            <a:miter/>
          </a:ln>
        </p:spPr>
        <p:txBody>
          <a:bodyPr lIns="45719" rIns="45719"/>
          <a:lstStyle/>
          <a:p>
            <a:endParaRPr dirty="0"/>
          </a:p>
        </p:txBody>
      </p:sp>
      <p:sp>
        <p:nvSpPr>
          <p:cNvPr id="434" name="Oval 45"/>
          <p:cNvSpPr/>
          <p:nvPr/>
        </p:nvSpPr>
        <p:spPr>
          <a:xfrm>
            <a:off x="1164262" y="2611247"/>
            <a:ext cx="146845" cy="146846"/>
          </a:xfrm>
          <a:prstGeom prst="ellipse">
            <a:avLst/>
          </a:prstGeom>
          <a:solidFill>
            <a:schemeClr val="accent3"/>
          </a:solidFill>
          <a:ln w="12700">
            <a:miter lim="400000"/>
          </a:ln>
        </p:spPr>
        <p:txBody>
          <a:bodyPr lIns="45719" rIns="45719" anchor="ctr"/>
          <a:lstStyle/>
          <a:p>
            <a:pPr algn="ctr">
              <a:defRPr>
                <a:solidFill>
                  <a:srgbClr val="3F3F3F"/>
                </a:solidFill>
              </a:defRPr>
            </a:pPr>
            <a:endParaRPr dirty="0"/>
          </a:p>
        </p:txBody>
      </p:sp>
      <p:sp>
        <p:nvSpPr>
          <p:cNvPr id="438" name="TextBox 2"/>
          <p:cNvSpPr txBox="1">
            <a:spLocks noGrp="1"/>
          </p:cNvSpPr>
          <p:nvPr>
            <p:ph type="body" sz="quarter" idx="26"/>
          </p:nvPr>
        </p:nvSpPr>
        <p:spPr>
          <a:xfrm>
            <a:off x="1860105" y="2564472"/>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440" name="TextBox 2"/>
          <p:cNvSpPr txBox="1">
            <a:spLocks noGrp="1"/>
          </p:cNvSpPr>
          <p:nvPr>
            <p:ph type="body" sz="quarter" idx="28"/>
          </p:nvPr>
        </p:nvSpPr>
        <p:spPr>
          <a:xfrm>
            <a:off x="1860105" y="4769008"/>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sp>
        <p:nvSpPr>
          <p:cNvPr id="442" name="TextBox 2"/>
          <p:cNvSpPr txBox="1">
            <a:spLocks noGrp="1"/>
          </p:cNvSpPr>
          <p:nvPr>
            <p:ph type="body" sz="quarter" idx="30"/>
          </p:nvPr>
        </p:nvSpPr>
        <p:spPr>
          <a:xfrm>
            <a:off x="1860105" y="5867803"/>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sp>
        <p:nvSpPr>
          <p:cNvPr id="444" name="TextBox 2"/>
          <p:cNvSpPr txBox="1">
            <a:spLocks noGrp="1"/>
          </p:cNvSpPr>
          <p:nvPr>
            <p:ph type="body" sz="quarter" idx="32"/>
          </p:nvPr>
        </p:nvSpPr>
        <p:spPr>
          <a:xfrm>
            <a:off x="1860105" y="8143486"/>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pic>
        <p:nvPicPr>
          <p:cNvPr id="26" name="Imagen 25">
            <a:extLst>
              <a:ext uri="{FF2B5EF4-FFF2-40B4-BE49-F238E27FC236}">
                <a16:creationId xmlns:a16="http://schemas.microsoft.com/office/drawing/2014/main" id="{3A61F8AE-947D-4C18-90AF-865C1467F6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90434" y="478631"/>
            <a:ext cx="2589784" cy="737400"/>
          </a:xfrm>
          <a:prstGeom prst="rect">
            <a:avLst/>
          </a:prstGeom>
        </p:spPr>
      </p:pic>
      <p:grpSp>
        <p:nvGrpSpPr>
          <p:cNvPr id="33" name="Grupo 32">
            <a:extLst>
              <a:ext uri="{FF2B5EF4-FFF2-40B4-BE49-F238E27FC236}">
                <a16:creationId xmlns:a16="http://schemas.microsoft.com/office/drawing/2014/main" id="{F310F6CB-D015-4359-976C-F0FAE2DB720A}"/>
              </a:ext>
            </a:extLst>
          </p:cNvPr>
          <p:cNvGrpSpPr/>
          <p:nvPr/>
        </p:nvGrpSpPr>
        <p:grpSpPr>
          <a:xfrm>
            <a:off x="827995" y="2546465"/>
            <a:ext cx="468918" cy="424748"/>
            <a:chOff x="600502" y="3398289"/>
            <a:chExt cx="259308" cy="291636"/>
          </a:xfrm>
        </p:grpSpPr>
        <p:sp>
          <p:nvSpPr>
            <p:cNvPr id="54" name="Elipse 53">
              <a:extLst>
                <a:ext uri="{FF2B5EF4-FFF2-40B4-BE49-F238E27FC236}">
                  <a16:creationId xmlns:a16="http://schemas.microsoft.com/office/drawing/2014/main" id="{82FEF8A9-CF58-44D4-A585-9B14981D48AD}"/>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55" name="Elipse 54">
              <a:extLst>
                <a:ext uri="{FF2B5EF4-FFF2-40B4-BE49-F238E27FC236}">
                  <a16:creationId xmlns:a16="http://schemas.microsoft.com/office/drawing/2014/main" id="{D7165C20-0470-407F-8D24-19934F0B2999}"/>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4" name="Grupo 33">
            <a:extLst>
              <a:ext uri="{FF2B5EF4-FFF2-40B4-BE49-F238E27FC236}">
                <a16:creationId xmlns:a16="http://schemas.microsoft.com/office/drawing/2014/main" id="{916E709E-2D83-407D-A277-1E8462C7E586}"/>
              </a:ext>
            </a:extLst>
          </p:cNvPr>
          <p:cNvGrpSpPr/>
          <p:nvPr/>
        </p:nvGrpSpPr>
        <p:grpSpPr>
          <a:xfrm>
            <a:off x="811472" y="8167333"/>
            <a:ext cx="468918" cy="424748"/>
            <a:chOff x="600502" y="3398289"/>
            <a:chExt cx="259308" cy="291636"/>
          </a:xfrm>
        </p:grpSpPr>
        <p:sp>
          <p:nvSpPr>
            <p:cNvPr id="52" name="Elipse 51">
              <a:extLst>
                <a:ext uri="{FF2B5EF4-FFF2-40B4-BE49-F238E27FC236}">
                  <a16:creationId xmlns:a16="http://schemas.microsoft.com/office/drawing/2014/main" id="{01BCD391-1886-4EC3-B4AC-0A48D9359DB0}"/>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53" name="Elipse 52">
              <a:extLst>
                <a:ext uri="{FF2B5EF4-FFF2-40B4-BE49-F238E27FC236}">
                  <a16:creationId xmlns:a16="http://schemas.microsoft.com/office/drawing/2014/main" id="{0E7DA899-99AB-49D1-BEFB-FC9A60BC97BE}"/>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5" name="Grupo 34">
            <a:extLst>
              <a:ext uri="{FF2B5EF4-FFF2-40B4-BE49-F238E27FC236}">
                <a16:creationId xmlns:a16="http://schemas.microsoft.com/office/drawing/2014/main" id="{1D2322A3-236F-43F7-965D-73BFBC72AA68}"/>
              </a:ext>
            </a:extLst>
          </p:cNvPr>
          <p:cNvGrpSpPr/>
          <p:nvPr/>
        </p:nvGrpSpPr>
        <p:grpSpPr>
          <a:xfrm>
            <a:off x="811473" y="3577045"/>
            <a:ext cx="468918" cy="424748"/>
            <a:chOff x="600502" y="3398289"/>
            <a:chExt cx="259308" cy="291636"/>
          </a:xfrm>
        </p:grpSpPr>
        <p:sp>
          <p:nvSpPr>
            <p:cNvPr id="50" name="Elipse 49">
              <a:extLst>
                <a:ext uri="{FF2B5EF4-FFF2-40B4-BE49-F238E27FC236}">
                  <a16:creationId xmlns:a16="http://schemas.microsoft.com/office/drawing/2014/main" id="{BA81A0A7-DEBF-429D-BA82-C8F6371724D8}"/>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51" name="Elipse 50">
              <a:extLst>
                <a:ext uri="{FF2B5EF4-FFF2-40B4-BE49-F238E27FC236}">
                  <a16:creationId xmlns:a16="http://schemas.microsoft.com/office/drawing/2014/main" id="{8F59E6B6-5600-4F6F-93A0-D6467C577199}"/>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6" name="Grupo 35">
            <a:extLst>
              <a:ext uri="{FF2B5EF4-FFF2-40B4-BE49-F238E27FC236}">
                <a16:creationId xmlns:a16="http://schemas.microsoft.com/office/drawing/2014/main" id="{46F02A43-3C88-412F-BC69-A6D8B4F5A118}"/>
              </a:ext>
            </a:extLst>
          </p:cNvPr>
          <p:cNvGrpSpPr/>
          <p:nvPr/>
        </p:nvGrpSpPr>
        <p:grpSpPr>
          <a:xfrm>
            <a:off x="802439" y="4693231"/>
            <a:ext cx="468918" cy="424748"/>
            <a:chOff x="600502" y="3398289"/>
            <a:chExt cx="259308" cy="291636"/>
          </a:xfrm>
        </p:grpSpPr>
        <p:sp>
          <p:nvSpPr>
            <p:cNvPr id="48" name="Elipse 47">
              <a:extLst>
                <a:ext uri="{FF2B5EF4-FFF2-40B4-BE49-F238E27FC236}">
                  <a16:creationId xmlns:a16="http://schemas.microsoft.com/office/drawing/2014/main" id="{2041CD81-0334-4EED-90D8-30A8CBC63D4A}"/>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49" name="Elipse 48">
              <a:extLst>
                <a:ext uri="{FF2B5EF4-FFF2-40B4-BE49-F238E27FC236}">
                  <a16:creationId xmlns:a16="http://schemas.microsoft.com/office/drawing/2014/main" id="{B8BAE012-AF5B-4524-B906-4112F3AC46E4}"/>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7" name="Grupo 36">
            <a:extLst>
              <a:ext uri="{FF2B5EF4-FFF2-40B4-BE49-F238E27FC236}">
                <a16:creationId xmlns:a16="http://schemas.microsoft.com/office/drawing/2014/main" id="{9E5A6199-0B00-4C96-BDBC-7E7C56E105EE}"/>
              </a:ext>
            </a:extLst>
          </p:cNvPr>
          <p:cNvGrpSpPr/>
          <p:nvPr/>
        </p:nvGrpSpPr>
        <p:grpSpPr>
          <a:xfrm>
            <a:off x="825964" y="5830222"/>
            <a:ext cx="468918" cy="424748"/>
            <a:chOff x="600502" y="3398289"/>
            <a:chExt cx="259308" cy="291636"/>
          </a:xfrm>
        </p:grpSpPr>
        <p:sp>
          <p:nvSpPr>
            <p:cNvPr id="46" name="Elipse 45">
              <a:extLst>
                <a:ext uri="{FF2B5EF4-FFF2-40B4-BE49-F238E27FC236}">
                  <a16:creationId xmlns:a16="http://schemas.microsoft.com/office/drawing/2014/main" id="{9D97F561-0294-494E-A46D-D9AB8842823E}"/>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47" name="Elipse 46">
              <a:extLst>
                <a:ext uri="{FF2B5EF4-FFF2-40B4-BE49-F238E27FC236}">
                  <a16:creationId xmlns:a16="http://schemas.microsoft.com/office/drawing/2014/main" id="{D3619E24-B65A-446E-AF5F-8609B250498B}"/>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8" name="Grupo 37">
            <a:extLst>
              <a:ext uri="{FF2B5EF4-FFF2-40B4-BE49-F238E27FC236}">
                <a16:creationId xmlns:a16="http://schemas.microsoft.com/office/drawing/2014/main" id="{1B32657C-5168-4788-AB0F-B0243315B17D}"/>
              </a:ext>
            </a:extLst>
          </p:cNvPr>
          <p:cNvGrpSpPr/>
          <p:nvPr/>
        </p:nvGrpSpPr>
        <p:grpSpPr>
          <a:xfrm>
            <a:off x="811473" y="7024224"/>
            <a:ext cx="468918" cy="424748"/>
            <a:chOff x="600502" y="3398289"/>
            <a:chExt cx="259308" cy="291636"/>
          </a:xfrm>
        </p:grpSpPr>
        <p:sp>
          <p:nvSpPr>
            <p:cNvPr id="44" name="Elipse 43">
              <a:extLst>
                <a:ext uri="{FF2B5EF4-FFF2-40B4-BE49-F238E27FC236}">
                  <a16:creationId xmlns:a16="http://schemas.microsoft.com/office/drawing/2014/main" id="{2199F924-2D60-4D17-84F2-AA69C1C23040}"/>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45" name="Elipse 44">
              <a:extLst>
                <a:ext uri="{FF2B5EF4-FFF2-40B4-BE49-F238E27FC236}">
                  <a16:creationId xmlns:a16="http://schemas.microsoft.com/office/drawing/2014/main" id="{87D983E7-E5D2-4748-87DD-E190835061DB}"/>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cxnSp>
        <p:nvCxnSpPr>
          <p:cNvPr id="39" name="Conector recto 38">
            <a:extLst>
              <a:ext uri="{FF2B5EF4-FFF2-40B4-BE49-F238E27FC236}">
                <a16:creationId xmlns:a16="http://schemas.microsoft.com/office/drawing/2014/main" id="{1F2B17A4-3204-4F74-9DAB-28B8A3F27DE2}"/>
              </a:ext>
            </a:extLst>
          </p:cNvPr>
          <p:cNvCxnSpPr>
            <a:cxnSpLocks/>
          </p:cNvCxnSpPr>
          <p:nvPr/>
        </p:nvCxnSpPr>
        <p:spPr>
          <a:xfrm flipH="1">
            <a:off x="1043900" y="2953194"/>
            <a:ext cx="2030" cy="592823"/>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0" name="Conector recto 39">
            <a:extLst>
              <a:ext uri="{FF2B5EF4-FFF2-40B4-BE49-F238E27FC236}">
                <a16:creationId xmlns:a16="http://schemas.microsoft.com/office/drawing/2014/main" id="{F8BB78BE-B563-4CF6-8A6D-E20F1FBCE532}"/>
              </a:ext>
            </a:extLst>
          </p:cNvPr>
          <p:cNvCxnSpPr>
            <a:cxnSpLocks/>
            <a:endCxn id="52" idx="0"/>
          </p:cNvCxnSpPr>
          <p:nvPr/>
        </p:nvCxnSpPr>
        <p:spPr>
          <a:xfrm flipH="1">
            <a:off x="1045932" y="7399448"/>
            <a:ext cx="1251" cy="76788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1" name="Conector recto 40">
            <a:extLst>
              <a:ext uri="{FF2B5EF4-FFF2-40B4-BE49-F238E27FC236}">
                <a16:creationId xmlns:a16="http://schemas.microsoft.com/office/drawing/2014/main" id="{FD93B6BC-1E32-4F7B-936E-7E32B12F9E03}"/>
              </a:ext>
            </a:extLst>
          </p:cNvPr>
          <p:cNvCxnSpPr>
            <a:cxnSpLocks/>
            <a:endCxn id="44" idx="0"/>
          </p:cNvCxnSpPr>
          <p:nvPr/>
        </p:nvCxnSpPr>
        <p:spPr>
          <a:xfrm>
            <a:off x="1043900" y="6247977"/>
            <a:ext cx="2033" cy="776251"/>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2" name="Conector recto 41">
            <a:extLst>
              <a:ext uri="{FF2B5EF4-FFF2-40B4-BE49-F238E27FC236}">
                <a16:creationId xmlns:a16="http://schemas.microsoft.com/office/drawing/2014/main" id="{822DB670-4E64-45BC-ADC0-79EDDB45F62B}"/>
              </a:ext>
            </a:extLst>
          </p:cNvPr>
          <p:cNvCxnSpPr>
            <a:cxnSpLocks/>
            <a:endCxn id="46" idx="0"/>
          </p:cNvCxnSpPr>
          <p:nvPr/>
        </p:nvCxnSpPr>
        <p:spPr>
          <a:xfrm flipH="1">
            <a:off x="1060423" y="5142237"/>
            <a:ext cx="2030" cy="68798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3" name="Conector recto 42">
            <a:extLst>
              <a:ext uri="{FF2B5EF4-FFF2-40B4-BE49-F238E27FC236}">
                <a16:creationId xmlns:a16="http://schemas.microsoft.com/office/drawing/2014/main" id="{5D6FBB05-C54F-4DBB-A861-DA127C374129}"/>
              </a:ext>
            </a:extLst>
          </p:cNvPr>
          <p:cNvCxnSpPr>
            <a:cxnSpLocks/>
          </p:cNvCxnSpPr>
          <p:nvPr/>
        </p:nvCxnSpPr>
        <p:spPr>
          <a:xfrm flipH="1">
            <a:off x="1043900" y="4026606"/>
            <a:ext cx="2030" cy="619727"/>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59" name="TextBox 2">
            <a:extLst>
              <a:ext uri="{FF2B5EF4-FFF2-40B4-BE49-F238E27FC236}">
                <a16:creationId xmlns:a16="http://schemas.microsoft.com/office/drawing/2014/main" id="{C2EE1B72-631F-446B-A763-C08D8799C868}"/>
              </a:ext>
            </a:extLst>
          </p:cNvPr>
          <p:cNvSpPr txBox="1">
            <a:spLocks noGrp="1"/>
          </p:cNvSpPr>
          <p:nvPr>
            <p:ph type="body" sz="quarter" idx="33"/>
          </p:nvPr>
        </p:nvSpPr>
        <p:spPr>
          <a:xfrm>
            <a:off x="1860105" y="3593554"/>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60" name="TextBox 2">
            <a:extLst>
              <a:ext uri="{FF2B5EF4-FFF2-40B4-BE49-F238E27FC236}">
                <a16:creationId xmlns:a16="http://schemas.microsoft.com/office/drawing/2014/main" id="{0963D901-194D-4A90-9AB0-596BE1842FEB}"/>
              </a:ext>
            </a:extLst>
          </p:cNvPr>
          <p:cNvSpPr txBox="1">
            <a:spLocks noGrp="1"/>
          </p:cNvSpPr>
          <p:nvPr>
            <p:ph type="body" sz="quarter" idx="34"/>
          </p:nvPr>
        </p:nvSpPr>
        <p:spPr>
          <a:xfrm>
            <a:off x="1860105" y="6966598"/>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sp>
        <p:nvSpPr>
          <p:cNvPr id="61" name="TextBox 2">
            <a:extLst>
              <a:ext uri="{FF2B5EF4-FFF2-40B4-BE49-F238E27FC236}">
                <a16:creationId xmlns:a16="http://schemas.microsoft.com/office/drawing/2014/main" id="{03A626F2-C98E-4B0C-BE46-30F252DF0FDF}"/>
              </a:ext>
            </a:extLst>
          </p:cNvPr>
          <p:cNvSpPr txBox="1">
            <a:spLocks noGrp="1"/>
          </p:cNvSpPr>
          <p:nvPr>
            <p:ph type="body" sz="quarter" idx="35"/>
          </p:nvPr>
        </p:nvSpPr>
        <p:spPr>
          <a:xfrm>
            <a:off x="616443" y="640425"/>
            <a:ext cx="10374646" cy="1010085"/>
          </a:xfrm>
          <a:prstGeom prst="rect">
            <a:avLst/>
          </a:prstGeom>
        </p:spPr>
        <p:txBody>
          <a:bodyPr wrap="square">
            <a:spAutoFit/>
          </a:bodyPr>
          <a:lstStyle>
            <a:lvl1pPr marL="0" indent="0" defTabSz="914400">
              <a:lnSpc>
                <a:spcPct val="80000"/>
              </a:lnSpc>
              <a:spcBef>
                <a:spcPts val="0"/>
              </a:spcBef>
              <a:buSzTx/>
              <a:buFontTx/>
              <a:buNone/>
              <a:defRPr kumimoji="0" sz="7400" b="0" i="0" u="none" strike="noStrike" cap="none" spc="0" normalizeH="0" baseline="0" dirty="0" err="1">
                <a:ln>
                  <a:noFill/>
                </a:ln>
                <a:solidFill>
                  <a:srgbClr val="081D3F"/>
                </a:solidFill>
                <a:effectLst/>
                <a:uFillTx/>
                <a:latin typeface="Montserrat Bold" panose="00000800000000000000" pitchFamily="2" charset="0"/>
                <a:ea typeface="Montserrat Bold"/>
                <a:cs typeface="Montserrat Bold"/>
                <a:sym typeface="Montserrat Bold"/>
              </a:defRPr>
            </a:lvl1pPr>
          </a:lstStyle>
          <a:p>
            <a:r>
              <a:rPr dirty="0" err="1"/>
              <a:t>Título</a:t>
            </a:r>
            <a:r>
              <a:rPr dirty="0"/>
              <a:t> de </a:t>
            </a:r>
            <a:r>
              <a:rPr dirty="0" err="1"/>
              <a:t>párrafo</a:t>
            </a:r>
            <a:endParaRPr dirty="0"/>
          </a:p>
        </p:txBody>
      </p:sp>
    </p:spTree>
    <p:extLst>
      <p:ext uri="{BB962C8B-B14F-4D97-AF65-F5344CB8AC3E}">
        <p14:creationId xmlns:p14="http://schemas.microsoft.com/office/powerpoint/2010/main" val="22163797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Off val="9019"/>
          </a:schemeClr>
        </a:solidFill>
        <a:effectLst/>
      </p:bgPr>
    </p:bg>
    <p:spTree>
      <p:nvGrpSpPr>
        <p:cNvPr id="1" name=""/>
        <p:cNvGrpSpPr/>
        <p:nvPr/>
      </p:nvGrpSpPr>
      <p:grpSpPr>
        <a:xfrm>
          <a:off x="0" y="0"/>
          <a:ext cx="0" cy="0"/>
          <a:chOff x="0" y="0"/>
          <a:chExt cx="0" cy="0"/>
        </a:xfrm>
      </p:grpSpPr>
      <p:pic>
        <p:nvPicPr>
          <p:cNvPr id="2" name="Imagen" descr="Imagen"/>
          <p:cNvPicPr>
            <a:picLocks noChangeAspect="1"/>
          </p:cNvPicPr>
          <p:nvPr/>
        </p:nvPicPr>
        <p:blipFill>
          <a:blip r:embed="rId6">
            <a:extLst/>
          </a:blip>
          <a:stretch>
            <a:fillRect/>
          </a:stretch>
        </p:blipFill>
        <p:spPr>
          <a:xfrm>
            <a:off x="527843" y="505104"/>
            <a:ext cx="1839914" cy="691592"/>
          </a:xfrm>
          <a:prstGeom prst="rect">
            <a:avLst/>
          </a:prstGeom>
          <a:ln w="12700">
            <a:miter lim="400000"/>
          </a:ln>
        </p:spPr>
      </p:pic>
      <p:sp>
        <p:nvSpPr>
          <p:cNvPr id="3" name="Rectángulo"/>
          <p:cNvSpPr/>
          <p:nvPr/>
        </p:nvSpPr>
        <p:spPr>
          <a:xfrm>
            <a:off x="12611231" y="5041348"/>
            <a:ext cx="4907956" cy="5296099"/>
          </a:xfrm>
          <a:prstGeom prst="rect">
            <a:avLst/>
          </a:prstGeom>
          <a:solidFill>
            <a:srgbClr val="F2F3F2"/>
          </a:solidFill>
          <a:ln w="12700">
            <a:miter lim="400000"/>
          </a:ln>
        </p:spPr>
        <p:txBody>
          <a:bodyPr lIns="45719" rIns="45719" anchor="ctr"/>
          <a:lstStyle/>
          <a:p>
            <a:endParaRPr dirty="0"/>
          </a:p>
        </p:txBody>
      </p:sp>
      <p:sp>
        <p:nvSpPr>
          <p:cNvPr id="4" name="Texto del título"/>
          <p:cNvSpPr txBox="1">
            <a:spLocks noGrp="1"/>
          </p:cNvSpPr>
          <p:nvPr>
            <p:ph type="title"/>
          </p:nvPr>
        </p:nvSpPr>
        <p:spPr>
          <a:xfrm>
            <a:off x="914400" y="138112"/>
            <a:ext cx="16459200" cy="22621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lstStyle/>
          <a:p>
            <a:r>
              <a:t>Texto del título</a:t>
            </a:r>
          </a:p>
        </p:txBody>
      </p:sp>
      <p:sp>
        <p:nvSpPr>
          <p:cNvPr id="5" name="Nivel de texto 1…"/>
          <p:cNvSpPr txBox="1">
            <a:spLocks noGrp="1"/>
          </p:cNvSpPr>
          <p:nvPr>
            <p:ph type="body" idx="1"/>
          </p:nvPr>
        </p:nvSpPr>
        <p:spPr>
          <a:xfrm>
            <a:off x="914400" y="2400300"/>
            <a:ext cx="16459200" cy="78867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lstStyle/>
          <a:p>
            <a:r>
              <a:t>Nivel de texto 1</a:t>
            </a:r>
          </a:p>
          <a:p>
            <a:pPr lvl="1"/>
            <a:r>
              <a:t>Nivel de texto 2</a:t>
            </a:r>
          </a:p>
          <a:p>
            <a:pPr lvl="2"/>
            <a:r>
              <a:t>Nivel de texto 3</a:t>
            </a:r>
          </a:p>
          <a:p>
            <a:pPr lvl="3"/>
            <a:r>
              <a:t>Nivel de texto 4</a:t>
            </a:r>
          </a:p>
          <a:p>
            <a:pPr lvl="4"/>
            <a:r>
              <a:t>Nivel de texto 5</a:t>
            </a:r>
          </a:p>
        </p:txBody>
      </p:sp>
      <p:sp>
        <p:nvSpPr>
          <p:cNvPr id="6" name="Número de diapositiva"/>
          <p:cNvSpPr txBox="1">
            <a:spLocks noGrp="1"/>
          </p:cNvSpPr>
          <p:nvPr>
            <p:ph type="sldNum" sz="quarter" idx="2"/>
          </p:nvPr>
        </p:nvSpPr>
        <p:spPr>
          <a:xfrm>
            <a:off x="8839200" y="9260681"/>
            <a:ext cx="4267200" cy="547688"/>
          </a:xfrm>
          <a:prstGeom prst="rect">
            <a:avLst/>
          </a:prstGeom>
          <a:ln w="12700">
            <a:miter lim="400000"/>
          </a:ln>
        </p:spPr>
        <p:txBody>
          <a:bodyPr wrap="none" lIns="45719" rIns="45719" anchor="ctr">
            <a:spAutoFit/>
          </a:bodyPr>
          <a:lstStyle>
            <a:lvl1pPr algn="r">
              <a:defRPr sz="1200"/>
            </a:lvl1pPr>
          </a:lstStyle>
          <a:p>
            <a:fld id="{86CB4B4D-7CA3-9044-876B-883B54F8677D}" type="slidenum">
              <a:t>‹Nº›</a:t>
            </a:fld>
            <a:endParaRPr dirty="0"/>
          </a:p>
        </p:txBody>
      </p:sp>
    </p:spTree>
  </p:cSld>
  <p:clrMap bg1="lt1" tx1="dk1" bg2="lt2" tx2="dk2" accent1="accent1" accent2="accent2" accent3="accent3" accent4="accent4" accent5="accent5" accent6="accent6" hlink="hlink" folHlink="folHlink"/>
  <p:sldLayoutIdLst>
    <p:sldLayoutId id="2147483652" r:id="rId1"/>
    <p:sldLayoutId id="2147483698" r:id="rId2"/>
    <p:sldLayoutId id="2147483707" r:id="rId3"/>
    <p:sldLayoutId id="2147483709" r:id="rId4"/>
  </p:sldLayoutIdLst>
  <p:transition spd="med"/>
  <p:txStyles>
    <p:titleStyle>
      <a:lvl1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1pPr>
      <a:lvl2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2pPr>
      <a:lvl3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3pPr>
      <a:lvl4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4pPr>
      <a:lvl5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5pPr>
      <a:lvl6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6pPr>
      <a:lvl7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7pPr>
      <a:lvl8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8pPr>
      <a:lvl9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9pPr>
    </p:titleStyle>
    <p:bodyStyle>
      <a:lvl1pPr marL="342900" marR="0" indent="-3429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687616"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1375234"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2062851"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2750469"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3438085"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4125702"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481332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5500937"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accent2">
            <a:lumOff val="9019"/>
          </a:schemeClr>
        </a:solidFill>
        <a:effectLst/>
      </p:bgPr>
    </p:bg>
    <p:spTree>
      <p:nvGrpSpPr>
        <p:cNvPr id="1" name=""/>
        <p:cNvGrpSpPr/>
        <p:nvPr/>
      </p:nvGrpSpPr>
      <p:grpSpPr>
        <a:xfrm>
          <a:off x="0" y="0"/>
          <a:ext cx="0" cy="0"/>
          <a:chOff x="0" y="0"/>
          <a:chExt cx="0" cy="0"/>
        </a:xfrm>
      </p:grpSpPr>
      <p:sp>
        <p:nvSpPr>
          <p:cNvPr id="3" name="Rectángulo"/>
          <p:cNvSpPr/>
          <p:nvPr/>
        </p:nvSpPr>
        <p:spPr>
          <a:xfrm>
            <a:off x="12611231" y="5041348"/>
            <a:ext cx="4907956" cy="5296099"/>
          </a:xfrm>
          <a:prstGeom prst="rect">
            <a:avLst/>
          </a:prstGeom>
          <a:solidFill>
            <a:srgbClr val="F2F3F2"/>
          </a:solidFill>
          <a:ln w="12700">
            <a:miter lim="400000"/>
          </a:ln>
        </p:spPr>
        <p:txBody>
          <a:bodyPr lIns="45719" rIns="45719" anchor="ctr"/>
          <a:lstStyle/>
          <a:p>
            <a:endParaRPr dirty="0"/>
          </a:p>
        </p:txBody>
      </p:sp>
      <p:sp>
        <p:nvSpPr>
          <p:cNvPr id="4" name="Texto del título"/>
          <p:cNvSpPr txBox="1">
            <a:spLocks noGrp="1"/>
          </p:cNvSpPr>
          <p:nvPr>
            <p:ph type="title"/>
          </p:nvPr>
        </p:nvSpPr>
        <p:spPr>
          <a:xfrm>
            <a:off x="914400" y="138112"/>
            <a:ext cx="16459200" cy="22621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lstStyle/>
          <a:p>
            <a:r>
              <a:t>Texto del título</a:t>
            </a:r>
          </a:p>
        </p:txBody>
      </p:sp>
      <p:sp>
        <p:nvSpPr>
          <p:cNvPr id="5" name="Nivel de texto 1…"/>
          <p:cNvSpPr txBox="1">
            <a:spLocks noGrp="1"/>
          </p:cNvSpPr>
          <p:nvPr>
            <p:ph type="body" idx="1"/>
          </p:nvPr>
        </p:nvSpPr>
        <p:spPr>
          <a:xfrm>
            <a:off x="914400" y="2400300"/>
            <a:ext cx="16459200" cy="78867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lstStyle/>
          <a:p>
            <a:r>
              <a:t>Nivel de texto 1</a:t>
            </a:r>
          </a:p>
          <a:p>
            <a:pPr lvl="1"/>
            <a:r>
              <a:t>Nivel de texto 2</a:t>
            </a:r>
          </a:p>
          <a:p>
            <a:pPr lvl="2"/>
            <a:r>
              <a:t>Nivel de texto 3</a:t>
            </a:r>
          </a:p>
          <a:p>
            <a:pPr lvl="3"/>
            <a:r>
              <a:t>Nivel de texto 4</a:t>
            </a:r>
          </a:p>
          <a:p>
            <a:pPr lvl="4"/>
            <a:r>
              <a:t>Nivel de texto 5</a:t>
            </a:r>
          </a:p>
        </p:txBody>
      </p:sp>
      <p:sp>
        <p:nvSpPr>
          <p:cNvPr id="6" name="Número de diapositiva"/>
          <p:cNvSpPr txBox="1">
            <a:spLocks noGrp="1"/>
          </p:cNvSpPr>
          <p:nvPr>
            <p:ph type="sldNum" sz="quarter" idx="2"/>
          </p:nvPr>
        </p:nvSpPr>
        <p:spPr>
          <a:xfrm>
            <a:off x="8839200" y="9260681"/>
            <a:ext cx="4267200" cy="547688"/>
          </a:xfrm>
          <a:prstGeom prst="rect">
            <a:avLst/>
          </a:prstGeom>
          <a:ln w="12700">
            <a:miter lim="400000"/>
          </a:ln>
        </p:spPr>
        <p:txBody>
          <a:bodyPr wrap="none" lIns="45719" rIns="45719" anchor="ctr">
            <a:spAutoFit/>
          </a:bodyPr>
          <a:lstStyle>
            <a:lvl1pPr algn="r">
              <a:defRPr sz="1200"/>
            </a:lvl1pPr>
          </a:lstStyle>
          <a:p>
            <a:fld id="{86CB4B4D-7CA3-9044-876B-883B54F8677D}" type="slidenum">
              <a:t>‹Nº›</a:t>
            </a:fld>
            <a:endParaRPr dirty="0"/>
          </a:p>
        </p:txBody>
      </p:sp>
    </p:spTree>
    <p:extLst>
      <p:ext uri="{BB962C8B-B14F-4D97-AF65-F5344CB8AC3E}">
        <p14:creationId xmlns:p14="http://schemas.microsoft.com/office/powerpoint/2010/main" val="1046471434"/>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Lst>
  <p:transition spd="med"/>
  <p:txStyles>
    <p:titleStyle>
      <a:lvl1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1pPr>
      <a:lvl2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2pPr>
      <a:lvl3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3pPr>
      <a:lvl4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4pPr>
      <a:lvl5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5pPr>
      <a:lvl6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6pPr>
      <a:lvl7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7pPr>
      <a:lvl8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8pPr>
      <a:lvl9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9pPr>
    </p:titleStyle>
    <p:bodyStyle>
      <a:lvl1pPr marL="342900" marR="0" indent="-3429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687616"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1375234"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2062851"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2750469"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3438085"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4125702"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481332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5500937"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1.png"/><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1.xml"/><Relationship Id="rId1" Type="http://schemas.openxmlformats.org/officeDocument/2006/relationships/vmlDrawing" Target="../drawings/vmlDrawing1.vml"/><Relationship Id="rId6" Type="http://schemas.openxmlformats.org/officeDocument/2006/relationships/image" Target="../media/image5.png"/><Relationship Id="rId5" Type="http://schemas.openxmlformats.org/officeDocument/2006/relationships/image" Target="../media/image6.emf"/><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7" Type="http://schemas.microsoft.com/office/2007/relationships/hdphoto" Target="../media/hdphoto1.wdp"/><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 name="TextBox 18"/>
          <p:cNvSpPr txBox="1">
            <a:spLocks noGrp="1"/>
          </p:cNvSpPr>
          <p:nvPr>
            <p:ph type="body" idx="21"/>
          </p:nvPr>
        </p:nvSpPr>
        <p:spPr>
          <a:xfrm>
            <a:off x="12437232" y="9036862"/>
            <a:ext cx="5107819" cy="459741"/>
          </a:xfrm>
          <a:prstGeom prst="rect">
            <a:avLst/>
          </a:prstGeom>
        </p:spPr>
        <p:txBody>
          <a:bodyPr/>
          <a:lstStyle/>
          <a:p>
            <a:r>
              <a:rPr lang="es-ES" dirty="0"/>
              <a:t>20 </a:t>
            </a:r>
            <a:r>
              <a:rPr lang="es-ES" dirty="0" err="1"/>
              <a:t>November</a:t>
            </a:r>
            <a:r>
              <a:rPr lang="es-ES" dirty="0"/>
              <a:t> </a:t>
            </a:r>
            <a:r>
              <a:rPr dirty="0"/>
              <a:t>202</a:t>
            </a:r>
            <a:r>
              <a:rPr lang="es-ES" dirty="0"/>
              <a:t>3</a:t>
            </a:r>
            <a:endParaRPr dirty="0"/>
          </a:p>
        </p:txBody>
      </p:sp>
      <p:sp>
        <p:nvSpPr>
          <p:cNvPr id="535" name="Title 3"/>
          <p:cNvSpPr txBox="1">
            <a:spLocks noGrp="1"/>
          </p:cNvSpPr>
          <p:nvPr>
            <p:ph type="body" idx="22"/>
          </p:nvPr>
        </p:nvSpPr>
        <p:spPr>
          <a:xfrm>
            <a:off x="11115675" y="3890596"/>
            <a:ext cx="6429376" cy="3402898"/>
          </a:xfrm>
          <a:prstGeom prst="rect">
            <a:avLst/>
          </a:prstGeom>
        </p:spPr>
        <p:txBody>
          <a:bodyPr>
            <a:normAutofit/>
          </a:bodyPr>
          <a:lstStyle/>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r>
              <a:rPr lang="en-GB" sz="6000" dirty="0"/>
              <a:t>URCS Activation Points</a:t>
            </a:r>
          </a:p>
          <a:p>
            <a:pPr marL="0" indent="0" algn="r" defTabSz="1234439">
              <a:lnSpc>
                <a:spcPct val="120000"/>
              </a:lnSpc>
              <a:spcBef>
                <a:spcPts val="0"/>
              </a:spcBef>
              <a:spcAft>
                <a:spcPts val="200"/>
              </a:spcAft>
              <a:buSzTx/>
              <a:buNone/>
              <a:defRPr sz="5940">
                <a:solidFill>
                  <a:schemeClr val="accent3"/>
                </a:solidFill>
                <a:latin typeface="Montserrat Bold"/>
                <a:ea typeface="Montserrat Bold"/>
                <a:cs typeface="Montserrat Bold"/>
                <a:sym typeface="Montserrat Bold"/>
              </a:defRPr>
            </a:pPr>
            <a:r>
              <a:rPr lang="en-US" sz="2800" i="1" dirty="0">
                <a:solidFill>
                  <a:srgbClr val="081D3F"/>
                </a:solidFill>
                <a:latin typeface="Open Sans Light"/>
                <a:ea typeface="Open Sans Light"/>
                <a:cs typeface="Open Sans Light"/>
                <a:sym typeface="Montserrat Bold"/>
              </a:rPr>
              <a:t>Support to protection, recovery </a:t>
            </a:r>
          </a:p>
          <a:p>
            <a:pPr marL="0" indent="0" algn="r" defTabSz="1234439">
              <a:lnSpc>
                <a:spcPct val="120000"/>
              </a:lnSpc>
              <a:spcBef>
                <a:spcPts val="0"/>
              </a:spcBef>
              <a:spcAft>
                <a:spcPts val="200"/>
              </a:spcAft>
              <a:buSzTx/>
              <a:buNone/>
              <a:defRPr sz="5940">
                <a:solidFill>
                  <a:schemeClr val="accent3"/>
                </a:solidFill>
                <a:latin typeface="Montserrat Bold"/>
                <a:ea typeface="Montserrat Bold"/>
                <a:cs typeface="Montserrat Bold"/>
                <a:sym typeface="Montserrat Bold"/>
              </a:defRPr>
            </a:pPr>
            <a:r>
              <a:rPr lang="en-US" sz="2800" i="1" dirty="0">
                <a:solidFill>
                  <a:srgbClr val="081D3F"/>
                </a:solidFill>
                <a:latin typeface="Open Sans Light"/>
                <a:ea typeface="Open Sans Light"/>
                <a:cs typeface="Open Sans Light"/>
                <a:sym typeface="Montserrat Bold"/>
              </a:rPr>
              <a:t>and restoring livelihoods</a:t>
            </a:r>
            <a:endParaRPr lang="en-US" sz="2800" dirty="0"/>
          </a:p>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endParaRPr lang="en-GB" sz="6000" dirty="0"/>
          </a:p>
        </p:txBody>
      </p:sp>
      <p:pic>
        <p:nvPicPr>
          <p:cNvPr id="5" name="Imagen 4">
            <a:extLst>
              <a:ext uri="{FF2B5EF4-FFF2-40B4-BE49-F238E27FC236}">
                <a16:creationId xmlns:a16="http://schemas.microsoft.com/office/drawing/2014/main" id="{2AC8BFA4-15B0-4C0B-AECE-195C3ABA73CC}"/>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15543114" y="614756"/>
            <a:ext cx="1533600" cy="1532472"/>
          </a:xfrm>
          <a:prstGeom prst="rect">
            <a:avLst/>
          </a:prstGeom>
        </p:spPr>
      </p:pic>
      <p:sp>
        <p:nvSpPr>
          <p:cNvPr id="6" name="Title 3">
            <a:extLst>
              <a:ext uri="{FF2B5EF4-FFF2-40B4-BE49-F238E27FC236}">
                <a16:creationId xmlns:a16="http://schemas.microsoft.com/office/drawing/2014/main" id="{8DB09D9B-C6CF-40C2-A00B-52B9238C03A1}"/>
              </a:ext>
            </a:extLst>
          </p:cNvPr>
          <p:cNvSpPr txBox="1">
            <a:spLocks/>
          </p:cNvSpPr>
          <p:nvPr/>
        </p:nvSpPr>
        <p:spPr>
          <a:xfrm>
            <a:off x="10077453" y="6606784"/>
            <a:ext cx="7510462" cy="340289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lvl1pPr marL="342900" marR="0" indent="-3429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marL="0" indent="0" algn="r" defTabSz="1234439" hangingPunct="1">
              <a:lnSpc>
                <a:spcPct val="80000"/>
              </a:lnSpc>
              <a:spcBef>
                <a:spcPts val="0"/>
              </a:spcBef>
              <a:buSzTx/>
              <a:buFontTx/>
              <a:buNone/>
              <a:defRPr sz="5940">
                <a:solidFill>
                  <a:schemeClr val="accent3"/>
                </a:solidFill>
                <a:latin typeface="Montserrat Bold"/>
                <a:ea typeface="Montserrat Bold"/>
                <a:cs typeface="Montserrat Bold"/>
                <a:sym typeface="Montserrat Bold"/>
              </a:defRPr>
            </a:pPr>
            <a:r>
              <a:rPr lang="en-GB" sz="6500" dirty="0">
                <a:solidFill>
                  <a:schemeClr val="accent3"/>
                </a:solidFill>
                <a:latin typeface="Montserrat Bold"/>
                <a:ea typeface="Montserrat Bold"/>
                <a:cs typeface="Montserrat Bold"/>
                <a:sym typeface="Montserrat Bold"/>
              </a:rPr>
              <a:t> </a:t>
            </a:r>
          </a:p>
          <a:p>
            <a:pPr marL="0" indent="0" algn="r" defTabSz="1234439" hangingPunct="1">
              <a:lnSpc>
                <a:spcPct val="80000"/>
              </a:lnSpc>
              <a:spcBef>
                <a:spcPts val="0"/>
              </a:spcBef>
              <a:buSzTx/>
              <a:buFontTx/>
              <a:buNone/>
              <a:defRPr sz="5940">
                <a:solidFill>
                  <a:schemeClr val="accent3"/>
                </a:solidFill>
                <a:latin typeface="Montserrat Bold"/>
                <a:ea typeface="Montserrat Bold"/>
                <a:cs typeface="Montserrat Bold"/>
                <a:sym typeface="Montserrat Bold"/>
              </a:defRPr>
            </a:pPr>
            <a:r>
              <a:rPr lang="en-GB" sz="6500" dirty="0">
                <a:solidFill>
                  <a:schemeClr val="accent3"/>
                </a:solidFill>
                <a:latin typeface="Montserrat Bold"/>
                <a:ea typeface="Montserrat Bold"/>
                <a:cs typeface="Montserrat Bold"/>
                <a:sym typeface="Montserrat Bold"/>
              </a:rPr>
              <a:t>Training</a:t>
            </a:r>
          </a:p>
          <a:p>
            <a:pPr marL="0" indent="0" algn="r" defTabSz="1234439" hangingPunct="1">
              <a:lnSpc>
                <a:spcPct val="80000"/>
              </a:lnSpc>
              <a:spcBef>
                <a:spcPts val="0"/>
              </a:spcBef>
              <a:buSzTx/>
              <a:buFontTx/>
              <a:buNone/>
              <a:defRPr sz="5940">
                <a:solidFill>
                  <a:schemeClr val="accent3"/>
                </a:solidFill>
                <a:latin typeface="Montserrat Bold"/>
                <a:ea typeface="Montserrat Bold"/>
                <a:cs typeface="Montserrat Bold"/>
                <a:sym typeface="Montserrat Bold"/>
              </a:defRPr>
            </a:pPr>
            <a:r>
              <a:rPr lang="en-GB" sz="6500" dirty="0">
                <a:solidFill>
                  <a:schemeClr val="accent3"/>
                </a:solidFill>
                <a:latin typeface="Montserrat Bold"/>
                <a:ea typeface="Montserrat Bold"/>
                <a:cs typeface="Montserrat Bold"/>
                <a:sym typeface="Montserrat Bold"/>
              </a:rPr>
              <a:t>Employment</a:t>
            </a:r>
          </a:p>
        </p:txBody>
      </p:sp>
      <p:sp>
        <p:nvSpPr>
          <p:cNvPr id="7" name="TextBox 18">
            <a:extLst>
              <a:ext uri="{FF2B5EF4-FFF2-40B4-BE49-F238E27FC236}">
                <a16:creationId xmlns:a16="http://schemas.microsoft.com/office/drawing/2014/main" id="{A9B8C032-22AB-41CC-A5BA-B0AAE6A9F58A}"/>
              </a:ext>
            </a:extLst>
          </p:cNvPr>
          <p:cNvSpPr txBox="1">
            <a:spLocks/>
          </p:cNvSpPr>
          <p:nvPr/>
        </p:nvSpPr>
        <p:spPr>
          <a:xfrm>
            <a:off x="1786584" y="3248739"/>
            <a:ext cx="4957116" cy="440120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r" defTabSz="914400" rtl="0" latinLnBrk="0">
              <a:lnSpc>
                <a:spcPct val="100000"/>
              </a:lnSpc>
              <a:spcBef>
                <a:spcPts val="0"/>
              </a:spcBef>
              <a:spcAft>
                <a:spcPts val="0"/>
              </a:spcAft>
              <a:buClrTx/>
              <a:buSzTx/>
              <a:buFontTx/>
              <a:buNone/>
              <a:tabLst/>
              <a:defRPr sz="2400" b="1" i="0" u="none" strike="noStrike" cap="none" spc="0" baseline="0">
                <a:solidFill>
                  <a:srgbClr val="011E41"/>
                </a:solidFill>
                <a:uFillTx/>
                <a:latin typeface="Montserrat SemiBold"/>
                <a:ea typeface="Montserrat SemiBold"/>
                <a:cs typeface="Montserrat SemiBold"/>
                <a:sym typeface="Montserrat Semi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ctr" hangingPunct="1"/>
            <a:r>
              <a:rPr lang="en-GB" sz="4000" dirty="0">
                <a:solidFill>
                  <a:schemeClr val="bg1"/>
                </a:solidFill>
              </a:rPr>
              <a:t>MODULE 2</a:t>
            </a:r>
          </a:p>
          <a:p>
            <a:pPr algn="ctr" hangingPunct="1"/>
            <a:r>
              <a:rPr lang="en-GB" sz="4000" dirty="0">
                <a:solidFill>
                  <a:schemeClr val="bg1"/>
                </a:solidFill>
              </a:rPr>
              <a:t>WORK METHODOLOGY</a:t>
            </a:r>
          </a:p>
          <a:p>
            <a:pPr algn="ctr" hangingPunct="1"/>
            <a:r>
              <a:rPr lang="en-GB" sz="4000" dirty="0">
                <a:solidFill>
                  <a:schemeClr val="bg1"/>
                </a:solidFill>
              </a:rPr>
              <a:t>(1 &amp; 2)</a:t>
            </a:r>
          </a:p>
          <a:p>
            <a:pPr algn="ctr" hangingPunct="1"/>
            <a:endParaRPr lang="en-GB" sz="4000" dirty="0">
              <a:solidFill>
                <a:schemeClr val="bg1"/>
              </a:solidFill>
            </a:endParaRPr>
          </a:p>
          <a:p>
            <a:pPr algn="ctr" hangingPunct="1"/>
            <a:r>
              <a:rPr lang="en-GB" sz="4000" dirty="0">
                <a:solidFill>
                  <a:schemeClr val="bg1"/>
                </a:solidFill>
              </a:rPr>
              <a:t>Feedback to case studies</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76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400" dirty="0" err="1">
                <a:solidFill>
                  <a:schemeClr val="accent3"/>
                </a:solidFill>
                <a:latin typeface="Montserrat Bold"/>
                <a:sym typeface="Montserrat Bold"/>
              </a:rPr>
              <a:t>Work</a:t>
            </a:r>
            <a:r>
              <a:rPr lang="es-ES" sz="4400" dirty="0">
                <a:solidFill>
                  <a:schemeClr val="accent3"/>
                </a:solidFill>
                <a:latin typeface="Montserrat Bold"/>
                <a:sym typeface="Montserrat Bold"/>
              </a:rPr>
              <a:t> </a:t>
            </a:r>
            <a:r>
              <a:rPr lang="es-ES" sz="4400" dirty="0" err="1">
                <a:solidFill>
                  <a:schemeClr val="accent3"/>
                </a:solidFill>
                <a:latin typeface="Montserrat Bold"/>
                <a:sym typeface="Montserrat Bold"/>
              </a:rPr>
              <a:t>methodology</a:t>
            </a:r>
            <a:r>
              <a:rPr lang="es-ES" sz="4400" dirty="0">
                <a:solidFill>
                  <a:schemeClr val="accent3"/>
                </a:solidFill>
                <a:latin typeface="Montserrat Bold"/>
                <a:sym typeface="Montserrat Bold"/>
              </a:rPr>
              <a:t> | </a:t>
            </a:r>
            <a:r>
              <a:rPr lang="es-ES" sz="3200" dirty="0" err="1">
                <a:solidFill>
                  <a:srgbClr val="002060"/>
                </a:solidFill>
                <a:latin typeface="Montserrat Bold"/>
                <a:sym typeface="Montserrat Bold"/>
              </a:rPr>
              <a:t>Activity</a:t>
            </a:r>
            <a:endParaRPr lang="es-ES" sz="3200" dirty="0">
              <a:solidFill>
                <a:srgbClr val="002060"/>
              </a:solidFill>
              <a:latin typeface="Montserrat Bold"/>
              <a:sym typeface="Montserrat Bold"/>
            </a:endParaRP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7" name="Rectángulo 6">
            <a:extLst>
              <a:ext uri="{FF2B5EF4-FFF2-40B4-BE49-F238E27FC236}">
                <a16:creationId xmlns:a16="http://schemas.microsoft.com/office/drawing/2014/main" id="{1E449C0A-6B87-4450-BB99-B0EDCA9A7271}"/>
              </a:ext>
            </a:extLst>
          </p:cNvPr>
          <p:cNvSpPr/>
          <p:nvPr/>
        </p:nvSpPr>
        <p:spPr>
          <a:xfrm>
            <a:off x="2221590" y="1033791"/>
            <a:ext cx="13844819" cy="669799"/>
          </a:xfrm>
          <a:prstGeom prst="rect">
            <a:avLst/>
          </a:prstGeom>
        </p:spPr>
        <p:txBody>
          <a:bodyPr wrap="square">
            <a:spAutoFit/>
          </a:bodyPr>
          <a:lstStyle/>
          <a:p>
            <a:pPr fontAlgn="base">
              <a:lnSpc>
                <a:spcPct val="150000"/>
              </a:lnSpc>
            </a:pPr>
            <a:r>
              <a:rPr lang="en-US" sz="2800" b="1" dirty="0">
                <a:latin typeface="Open Sans" panose="020B0606030504020204" pitchFamily="34" charset="0"/>
                <a:ea typeface="Open Sans" panose="020B0606030504020204" pitchFamily="34" charset="0"/>
                <a:cs typeface="Open Sans" panose="020B0606030504020204" pitchFamily="34" charset="0"/>
              </a:rPr>
              <a:t>Activity 3.3. CASE STUDIES | </a:t>
            </a:r>
            <a:r>
              <a:rPr lang="en-U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CASE STUDY 3    </a:t>
            </a:r>
            <a:r>
              <a:rPr lang="en-US" sz="2800" b="1" dirty="0">
                <a:solidFill>
                  <a:srgbClr val="002060"/>
                </a:solidFill>
                <a:latin typeface="Open Sans" panose="020B0606030504020204" pitchFamily="34" charset="0"/>
                <a:ea typeface="Open Sans" panose="020B0606030504020204" pitchFamily="34" charset="0"/>
                <a:cs typeface="Open Sans" panose="020B0606030504020204" pitchFamily="34" charset="0"/>
              </a:rPr>
              <a:t>(GROUP 4)</a:t>
            </a:r>
          </a:p>
        </p:txBody>
      </p:sp>
      <p:pic>
        <p:nvPicPr>
          <p:cNvPr id="8" name="11 Marcador de contenido">
            <a:extLst>
              <a:ext uri="{FF2B5EF4-FFF2-40B4-BE49-F238E27FC236}">
                <a16:creationId xmlns:a16="http://schemas.microsoft.com/office/drawing/2014/main" id="{4C12B027-27B8-4078-B8E2-B156A37B2A6B}"/>
              </a:ext>
            </a:extLst>
          </p:cNvPr>
          <p:cNvPicPr>
            <a:picLocks/>
          </p:cNvPicPr>
          <p:nvPr/>
        </p:nvPicPr>
        <p:blipFill>
          <a:blip r:embed="rId5">
            <a:grayscl/>
          </a:blip>
          <a:stretch>
            <a:fillRect/>
          </a:stretch>
        </p:blipFill>
        <p:spPr>
          <a:xfrm>
            <a:off x="1035462" y="1033791"/>
            <a:ext cx="962741" cy="830997"/>
          </a:xfrm>
          <a:prstGeom prst="rect">
            <a:avLst/>
          </a:prstGeom>
          <a:ln>
            <a:solidFill>
              <a:schemeClr val="bg2">
                <a:lumMod val="10000"/>
              </a:schemeClr>
            </a:solidFill>
          </a:ln>
        </p:spPr>
      </p:pic>
      <p:sp>
        <p:nvSpPr>
          <p:cNvPr id="9" name="Rectángulo 8">
            <a:extLst>
              <a:ext uri="{FF2B5EF4-FFF2-40B4-BE49-F238E27FC236}">
                <a16:creationId xmlns:a16="http://schemas.microsoft.com/office/drawing/2014/main" id="{4F7615DB-9854-49AD-A4C4-054DA62B300C}"/>
              </a:ext>
            </a:extLst>
          </p:cNvPr>
          <p:cNvSpPr/>
          <p:nvPr/>
        </p:nvSpPr>
        <p:spPr>
          <a:xfrm>
            <a:off x="536213" y="2642482"/>
            <a:ext cx="8252945" cy="669799"/>
          </a:xfrm>
          <a:prstGeom prst="rect">
            <a:avLst/>
          </a:prstGeom>
        </p:spPr>
        <p:txBody>
          <a:bodyPr wrap="square">
            <a:spAutoFit/>
          </a:bodyPr>
          <a:lstStyle/>
          <a:p>
            <a:pPr>
              <a:lnSpc>
                <a:spcPct val="150000"/>
              </a:lnSpc>
            </a:pPr>
            <a:endParaRPr lang="en-US" sz="28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Rectángulo 2">
            <a:extLst>
              <a:ext uri="{FF2B5EF4-FFF2-40B4-BE49-F238E27FC236}">
                <a16:creationId xmlns:a16="http://schemas.microsoft.com/office/drawing/2014/main" id="{36AD593A-39A2-4CFB-973D-D5DC42C59D83}"/>
              </a:ext>
            </a:extLst>
          </p:cNvPr>
          <p:cNvSpPr/>
          <p:nvPr/>
        </p:nvSpPr>
        <p:spPr>
          <a:xfrm>
            <a:off x="515750" y="3157460"/>
            <a:ext cx="7961802" cy="4752135"/>
          </a:xfrm>
          <a:prstGeom prst="rect">
            <a:avLst/>
          </a:prstGeom>
        </p:spPr>
        <p:txBody>
          <a:bodyPr wrap="square">
            <a:spAutoFit/>
          </a:bodyPr>
          <a:lstStyle/>
          <a:p>
            <a:pPr>
              <a:lnSpc>
                <a:spcPct val="150000"/>
              </a:lnSpc>
            </a:pPr>
            <a:r>
              <a:rPr lang="en-US" sz="2000" dirty="0">
                <a:solidFill>
                  <a:srgbClr val="0070C0"/>
                </a:solidFill>
                <a:latin typeface="Open Sans" panose="020B0606030504020204" pitchFamily="34" charset="0"/>
                <a:ea typeface="Open Sans" panose="020B0606030504020204" pitchFamily="34" charset="0"/>
                <a:cs typeface="Open Sans" panose="020B0606030504020204" pitchFamily="34" charset="0"/>
              </a:rPr>
              <a:t>38-year-old</a:t>
            </a: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 woman, IDP from the Donetsk region, husband serves in the Armed Forces, </a:t>
            </a:r>
            <a:r>
              <a:rPr lang="en-US" sz="2000" dirty="0">
                <a:solidFill>
                  <a:srgbClr val="0070C0"/>
                </a:solidFill>
                <a:latin typeface="Open Sans" panose="020B0606030504020204" pitchFamily="34" charset="0"/>
                <a:ea typeface="Open Sans" panose="020B0606030504020204" pitchFamily="34" charset="0"/>
                <a:cs typeface="Open Sans" panose="020B0606030504020204" pitchFamily="34" charset="0"/>
              </a:rPr>
              <a:t>3 children</a:t>
            </a: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a:t>
            </a:r>
          </a:p>
          <a:p>
            <a:pPr>
              <a:lnSpc>
                <a:spcPct val="150000"/>
              </a:lnSpc>
            </a:pPr>
            <a:endParaRPr lang="en-US" sz="8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a:lnSpc>
                <a:spcPct val="150000"/>
              </a:lnSpc>
            </a:pP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A </a:t>
            </a:r>
            <a:r>
              <a:rPr lang="en-US" sz="2000" b="1" dirty="0">
                <a:solidFill>
                  <a:srgbClr val="0070C0"/>
                </a:solidFill>
                <a:latin typeface="Open Sans" panose="020B0606030504020204" pitchFamily="34" charset="0"/>
                <a:ea typeface="Open Sans" panose="020B0606030504020204" pitchFamily="34" charset="0"/>
                <a:cs typeface="Open Sans" panose="020B0606030504020204" pitchFamily="34" charset="0"/>
              </a:rPr>
              <a:t>doctor</a:t>
            </a: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 by profession, she is looking for a job indirectly, because the </a:t>
            </a:r>
            <a:r>
              <a:rPr lang="en-US" sz="2000" dirty="0">
                <a:solidFill>
                  <a:srgbClr val="0070C0"/>
                </a:solidFill>
                <a:latin typeface="Open Sans" panose="020B0606030504020204" pitchFamily="34" charset="0"/>
                <a:ea typeface="Open Sans" panose="020B0606030504020204" pitchFamily="34" charset="0"/>
                <a:cs typeface="Open Sans" panose="020B0606030504020204" pitchFamily="34" charset="0"/>
              </a:rPr>
              <a:t>child is not taken to kindergarten</a:t>
            </a: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 because only children from working parents are taken to kindergarten.</a:t>
            </a:r>
          </a:p>
          <a:p>
            <a:pPr>
              <a:lnSpc>
                <a:spcPct val="150000"/>
              </a:lnSpc>
            </a:pPr>
            <a:endParaRPr lang="en-US" sz="8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a:lnSpc>
                <a:spcPct val="150000"/>
              </a:lnSpc>
            </a:pP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She faced a </a:t>
            </a:r>
            <a:r>
              <a:rPr lang="en-US" sz="2000" dirty="0">
                <a:solidFill>
                  <a:srgbClr val="0070C0"/>
                </a:solidFill>
                <a:latin typeface="Open Sans" panose="020B0606030504020204" pitchFamily="34" charset="0"/>
                <a:ea typeface="Open Sans" panose="020B0606030504020204" pitchFamily="34" charset="0"/>
                <a:cs typeface="Open Sans" panose="020B0606030504020204" pitchFamily="34" charset="0"/>
              </a:rPr>
              <a:t>lack of understanding of where to start </a:t>
            </a: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the search and where to look.</a:t>
            </a:r>
          </a:p>
          <a:p>
            <a:pPr>
              <a:lnSpc>
                <a:spcPct val="150000"/>
              </a:lnSpc>
            </a:pPr>
            <a:endParaRPr lang="en-US" sz="8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a:lnSpc>
                <a:spcPct val="150000"/>
              </a:lnSpc>
            </a:pP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She regrets that social security assistance for IDPs only covers apartment rent, so she will go to work anyway.</a:t>
            </a:r>
          </a:p>
        </p:txBody>
      </p:sp>
      <p:sp>
        <p:nvSpPr>
          <p:cNvPr id="10" name="Rectángulo 9">
            <a:extLst>
              <a:ext uri="{FF2B5EF4-FFF2-40B4-BE49-F238E27FC236}">
                <a16:creationId xmlns:a16="http://schemas.microsoft.com/office/drawing/2014/main" id="{E6566B4B-C2F2-452E-90FA-D78966EA08CD}"/>
              </a:ext>
            </a:extLst>
          </p:cNvPr>
          <p:cNvSpPr/>
          <p:nvPr/>
        </p:nvSpPr>
        <p:spPr>
          <a:xfrm>
            <a:off x="8809621" y="2424336"/>
            <a:ext cx="8942166" cy="5218736"/>
          </a:xfrm>
          <a:prstGeom prst="rect">
            <a:avLst/>
          </a:prstGeom>
        </p:spPr>
        <p:txBody>
          <a:bodyPr wrap="square">
            <a:spAutoFit/>
          </a:bodyPr>
          <a:lstStyle/>
          <a:p>
            <a:pPr>
              <a:lnSpc>
                <a:spcPct val="150000"/>
              </a:lnSpc>
            </a:pPr>
            <a:r>
              <a:rPr lang="en-US" b="1" dirty="0">
                <a:solidFill>
                  <a:srgbClr val="333333"/>
                </a:solidFill>
                <a:latin typeface="Open Sans" panose="020B0606030504020204" pitchFamily="34" charset="0"/>
                <a:ea typeface="Open Sans" panose="020B0606030504020204" pitchFamily="34" charset="0"/>
                <a:cs typeface="Open Sans" panose="020B0606030504020204" pitchFamily="34" charset="0"/>
              </a:rPr>
              <a:t>VULNERABILITY PROFILE  </a:t>
            </a:r>
            <a:r>
              <a:rPr lang="en-US" dirty="0">
                <a:solidFill>
                  <a:srgbClr val="FF0000"/>
                </a:solidFill>
                <a:latin typeface="Open Sans" panose="020B0606030504020204" pitchFamily="34" charset="0"/>
                <a:ea typeface="Open Sans" panose="020B0606030504020204" pitchFamily="34" charset="0"/>
                <a:cs typeface="Open Sans" panose="020B0606030504020204" pitchFamily="34" charset="0"/>
              </a:rPr>
              <a:t>?????</a:t>
            </a:r>
          </a:p>
          <a:p>
            <a:endParaRPr lang="en-US" sz="800" dirty="0">
              <a:solidFill>
                <a:srgbClr val="FF0000"/>
              </a:solidFill>
              <a:latin typeface="Open Sans" panose="020B0606030504020204" pitchFamily="34" charset="0"/>
              <a:ea typeface="Open Sans" panose="020B0606030504020204" pitchFamily="34" charset="0"/>
              <a:cs typeface="Open Sans" panose="020B0606030504020204" pitchFamily="34" charset="0"/>
            </a:endParaRPr>
          </a:p>
          <a:p>
            <a:pPr marL="285750" indent="-285750">
              <a:lnSpc>
                <a:spcPct val="150000"/>
              </a:lnSpc>
              <a:buFont typeface="Wingdings" panose="05000000000000000000" pitchFamily="2" charset="2"/>
              <a:buChar char="q"/>
            </a:pP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Information session on the local labor market and available local resources.</a:t>
            </a:r>
          </a:p>
          <a:p>
            <a:pPr marL="285750" indent="-285750">
              <a:lnSpc>
                <a:spcPct val="150000"/>
              </a:lnSpc>
              <a:buFont typeface="Wingdings" panose="05000000000000000000" pitchFamily="2" charset="2"/>
              <a:buChar char="q"/>
            </a:pP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Workshop on job search tools and techniques (CV, Registration in local job listings) </a:t>
            </a:r>
            <a:r>
              <a:rPr lang="en-US" dirty="0">
                <a:solidFill>
                  <a:srgbClr val="FF0000"/>
                </a:solidFill>
                <a:latin typeface="Open Sans" panose="020B0606030504020204" pitchFamily="34" charset="0"/>
                <a:ea typeface="Open Sans" panose="020B0606030504020204" pitchFamily="34" charset="0"/>
                <a:cs typeface="Open Sans" panose="020B0606030504020204" pitchFamily="34" charset="0"/>
              </a:rPr>
              <a:t>Why not also on Job interview simulation and Motivation letter?</a:t>
            </a:r>
          </a:p>
          <a:p>
            <a:pPr marL="285750" indent="-285750">
              <a:lnSpc>
                <a:spcPct val="150000"/>
              </a:lnSpc>
              <a:buFont typeface="Wingdings" panose="05000000000000000000" pitchFamily="2" charset="2"/>
              <a:buChar char="q"/>
            </a:pPr>
            <a:r>
              <a:rPr lang="en-US" u="sng" dirty="0">
                <a:solidFill>
                  <a:srgbClr val="333333"/>
                </a:solidFill>
                <a:latin typeface="Open Sans" panose="020B0606030504020204" pitchFamily="34" charset="0"/>
                <a:ea typeface="Open Sans" panose="020B0606030504020204" pitchFamily="34" charset="0"/>
                <a:cs typeface="Open Sans" panose="020B0606030504020204" pitchFamily="34" charset="0"/>
              </a:rPr>
              <a:t>Basic skills</a:t>
            </a: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 self-confidence. </a:t>
            </a:r>
            <a:r>
              <a:rPr lang="en-US" dirty="0">
                <a:solidFill>
                  <a:srgbClr val="FF0000"/>
                </a:solidFill>
                <a:latin typeface="Open Sans" panose="020B0606030504020204" pitchFamily="34" charset="0"/>
                <a:ea typeface="Open Sans" panose="020B0606030504020204" pitchFamily="34" charset="0"/>
                <a:cs typeface="Open Sans" panose="020B0606030504020204" pitchFamily="34" charset="0"/>
              </a:rPr>
              <a:t>Why?</a:t>
            </a:r>
          </a:p>
          <a:p>
            <a:pPr marL="285750" indent="-285750">
              <a:lnSpc>
                <a:spcPct val="150000"/>
              </a:lnSpc>
              <a:buFont typeface="Wingdings" panose="05000000000000000000" pitchFamily="2" charset="2"/>
              <a:buChar char="q"/>
            </a:pPr>
            <a:r>
              <a:rPr lang="en-US" u="sng" dirty="0">
                <a:solidFill>
                  <a:srgbClr val="333333"/>
                </a:solidFill>
                <a:latin typeface="Open Sans" panose="020B0606030504020204" pitchFamily="34" charset="0"/>
                <a:ea typeface="Open Sans" panose="020B0606030504020204" pitchFamily="34" charset="0"/>
                <a:cs typeface="Open Sans" panose="020B0606030504020204" pitchFamily="34" charset="0"/>
              </a:rPr>
              <a:t>Transversal skills</a:t>
            </a: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 Flexibility, tolerance to frustration, initiative and decision-making, self-organization, analysis and problem solving: </a:t>
            </a:r>
            <a:r>
              <a:rPr lang="en-US" dirty="0">
                <a:solidFill>
                  <a:srgbClr val="FF0000"/>
                </a:solidFill>
                <a:latin typeface="Open Sans" panose="020B0606030504020204" pitchFamily="34" charset="0"/>
                <a:ea typeface="Open Sans" panose="020B0606030504020204" pitchFamily="34" charset="0"/>
                <a:cs typeface="Open Sans" panose="020B0606030504020204" pitchFamily="34" charset="0"/>
              </a:rPr>
              <a:t>First two maybe, but why the other skills?</a:t>
            </a:r>
          </a:p>
          <a:p>
            <a:pPr marL="285750" indent="-285750">
              <a:lnSpc>
                <a:spcPct val="150000"/>
              </a:lnSpc>
              <a:buFont typeface="Wingdings" panose="05000000000000000000" pitchFamily="2" charset="2"/>
              <a:buChar char="q"/>
            </a:pP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Other measures: consultation of a psychologist, a lawyer, help in placing children in kindergarten.</a:t>
            </a:r>
          </a:p>
          <a:p>
            <a:pPr>
              <a:lnSpc>
                <a:spcPct val="150000"/>
              </a:lnSpc>
            </a:pP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The person's profile is professional, </a:t>
            </a:r>
            <a:r>
              <a:rPr lang="en-US" dirty="0">
                <a:solidFill>
                  <a:srgbClr val="0070C0"/>
                </a:solidFill>
                <a:latin typeface="Open Sans" panose="020B0606030504020204" pitchFamily="34" charset="0"/>
                <a:ea typeface="Open Sans" panose="020B0606030504020204" pitchFamily="34" charset="0"/>
                <a:cs typeface="Open Sans" panose="020B0606030504020204" pitchFamily="34" charset="0"/>
              </a:rPr>
              <a:t>part-time</a:t>
            </a: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 employee, telecommuting.</a:t>
            </a:r>
          </a:p>
          <a:p>
            <a:pPr>
              <a:lnSpc>
                <a:spcPct val="150000"/>
              </a:lnSpc>
            </a:pPr>
            <a:endPar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Rectángulo 1">
            <a:extLst>
              <a:ext uri="{FF2B5EF4-FFF2-40B4-BE49-F238E27FC236}">
                <a16:creationId xmlns:a16="http://schemas.microsoft.com/office/drawing/2014/main" id="{FB9AE56D-5C2A-4B60-BAFE-A067F88CA612}"/>
              </a:ext>
            </a:extLst>
          </p:cNvPr>
          <p:cNvSpPr/>
          <p:nvPr/>
        </p:nvSpPr>
        <p:spPr>
          <a:xfrm>
            <a:off x="8789158" y="8122267"/>
            <a:ext cx="8942166" cy="1294585"/>
          </a:xfrm>
          <a:prstGeom prst="rect">
            <a:avLst/>
          </a:prstGeom>
        </p:spPr>
        <p:txBody>
          <a:bodyPr wrap="square">
            <a:spAutoFit/>
          </a:bodyPr>
          <a:lstStyle/>
          <a:p>
            <a:pPr>
              <a:lnSpc>
                <a:spcPct val="150000"/>
              </a:lnSpc>
            </a:pPr>
            <a:r>
              <a:rPr lang="en-US" b="1" dirty="0">
                <a:solidFill>
                  <a:srgbClr val="C00000"/>
                </a:solidFill>
                <a:latin typeface="Open Sans" panose="020B0606030504020204" pitchFamily="34" charset="0"/>
                <a:ea typeface="Open Sans" panose="020B0606030504020204" pitchFamily="34" charset="0"/>
                <a:cs typeface="Open Sans" panose="020B0606030504020204" pitchFamily="34" charset="0"/>
              </a:rPr>
              <a:t>STRENGTHS:</a:t>
            </a: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 higher education, motivation, perseverance. </a:t>
            </a:r>
          </a:p>
          <a:p>
            <a:pPr>
              <a:lnSpc>
                <a:spcPct val="150000"/>
              </a:lnSpc>
            </a:pPr>
            <a:r>
              <a:rPr lang="en-US" b="1" dirty="0">
                <a:solidFill>
                  <a:srgbClr val="C00000"/>
                </a:solidFill>
                <a:latin typeface="Open Sans" panose="020B0606030504020204" pitchFamily="34" charset="0"/>
                <a:ea typeface="Open Sans" panose="020B0606030504020204" pitchFamily="34" charset="0"/>
                <a:cs typeface="Open Sans" panose="020B0606030504020204" pitchFamily="34" charset="0"/>
              </a:rPr>
              <a:t>WEAKNESS</a:t>
            </a: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 insufficient income, inability to send a child to kindergarten, lack of knowledge of job search resources.</a:t>
            </a:r>
          </a:p>
        </p:txBody>
      </p:sp>
      <p:sp>
        <p:nvSpPr>
          <p:cNvPr id="4" name="Rectángulo 3">
            <a:extLst>
              <a:ext uri="{FF2B5EF4-FFF2-40B4-BE49-F238E27FC236}">
                <a16:creationId xmlns:a16="http://schemas.microsoft.com/office/drawing/2014/main" id="{D8FE0714-6BC4-4E5B-B604-1677C56EF00B}"/>
              </a:ext>
            </a:extLst>
          </p:cNvPr>
          <p:cNvSpPr/>
          <p:nvPr/>
        </p:nvSpPr>
        <p:spPr>
          <a:xfrm>
            <a:off x="515750" y="8122267"/>
            <a:ext cx="7961802" cy="1710084"/>
          </a:xfrm>
          <a:prstGeom prst="rect">
            <a:avLst/>
          </a:prstGeom>
        </p:spPr>
        <p:txBody>
          <a:bodyPr wrap="square">
            <a:spAutoFit/>
          </a:bodyPr>
          <a:lstStyle/>
          <a:p>
            <a:pPr>
              <a:lnSpc>
                <a:spcPct val="150000"/>
              </a:lnSpc>
            </a:pPr>
            <a:r>
              <a:rPr lang="en-US" b="1" dirty="0">
                <a:solidFill>
                  <a:srgbClr val="C00000"/>
                </a:solidFill>
                <a:latin typeface="Open Sans" panose="020B0606030504020204" pitchFamily="34" charset="0"/>
                <a:ea typeface="Open Sans" panose="020B0606030504020204" pitchFamily="34" charset="0"/>
                <a:cs typeface="Open Sans" panose="020B0606030504020204" pitchFamily="34" charset="0"/>
              </a:rPr>
              <a:t>Additional information needed: </a:t>
            </a:r>
          </a:p>
          <a:p>
            <a:pPr>
              <a:lnSpc>
                <a:spcPct val="150000"/>
              </a:lnSpc>
            </a:pP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What is the medical profile? Experience. Desire to work in a specialty. What vacancies are she interested in? Desired income level. Has got a driving license?.</a:t>
            </a:r>
          </a:p>
        </p:txBody>
      </p:sp>
    </p:spTree>
    <p:extLst>
      <p:ext uri="{BB962C8B-B14F-4D97-AF65-F5344CB8AC3E}">
        <p14:creationId xmlns:p14="http://schemas.microsoft.com/office/powerpoint/2010/main" val="198464674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76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400" dirty="0" err="1">
                <a:solidFill>
                  <a:schemeClr val="accent3"/>
                </a:solidFill>
                <a:latin typeface="Montserrat Bold"/>
                <a:sym typeface="Montserrat Bold"/>
              </a:rPr>
              <a:t>Work</a:t>
            </a:r>
            <a:r>
              <a:rPr lang="es-ES" sz="4400" dirty="0">
                <a:solidFill>
                  <a:schemeClr val="accent3"/>
                </a:solidFill>
                <a:latin typeface="Montserrat Bold"/>
                <a:sym typeface="Montserrat Bold"/>
              </a:rPr>
              <a:t> </a:t>
            </a:r>
            <a:r>
              <a:rPr lang="es-ES" sz="4400" dirty="0" err="1">
                <a:solidFill>
                  <a:schemeClr val="accent3"/>
                </a:solidFill>
                <a:latin typeface="Montserrat Bold"/>
                <a:sym typeface="Montserrat Bold"/>
              </a:rPr>
              <a:t>methodology</a:t>
            </a:r>
            <a:r>
              <a:rPr lang="es-ES" sz="4400" dirty="0">
                <a:solidFill>
                  <a:schemeClr val="accent3"/>
                </a:solidFill>
                <a:latin typeface="Montserrat Bold"/>
                <a:sym typeface="Montserrat Bold"/>
              </a:rPr>
              <a:t> | </a:t>
            </a:r>
            <a:r>
              <a:rPr lang="es-ES" sz="3200" dirty="0" err="1">
                <a:solidFill>
                  <a:srgbClr val="002060"/>
                </a:solidFill>
                <a:latin typeface="Montserrat Bold"/>
                <a:sym typeface="Montserrat Bold"/>
              </a:rPr>
              <a:t>Activity</a:t>
            </a:r>
            <a:endParaRPr lang="es-ES" sz="3200" dirty="0">
              <a:solidFill>
                <a:srgbClr val="002060"/>
              </a:solidFill>
              <a:latin typeface="Montserrat Bold"/>
              <a:sym typeface="Montserrat Bold"/>
            </a:endParaRP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7" name="Rectángulo 6">
            <a:extLst>
              <a:ext uri="{FF2B5EF4-FFF2-40B4-BE49-F238E27FC236}">
                <a16:creationId xmlns:a16="http://schemas.microsoft.com/office/drawing/2014/main" id="{1E449C0A-6B87-4450-BB99-B0EDCA9A7271}"/>
              </a:ext>
            </a:extLst>
          </p:cNvPr>
          <p:cNvSpPr/>
          <p:nvPr/>
        </p:nvSpPr>
        <p:spPr>
          <a:xfrm>
            <a:off x="2221590" y="1033791"/>
            <a:ext cx="13844819" cy="669799"/>
          </a:xfrm>
          <a:prstGeom prst="rect">
            <a:avLst/>
          </a:prstGeom>
        </p:spPr>
        <p:txBody>
          <a:bodyPr wrap="square">
            <a:spAutoFit/>
          </a:bodyPr>
          <a:lstStyle/>
          <a:p>
            <a:pPr fontAlgn="base">
              <a:lnSpc>
                <a:spcPct val="150000"/>
              </a:lnSpc>
            </a:pPr>
            <a:r>
              <a:rPr lang="en-US" sz="2800" b="1" dirty="0">
                <a:latin typeface="Open Sans" panose="020B0606030504020204" pitchFamily="34" charset="0"/>
                <a:ea typeface="Open Sans" panose="020B0606030504020204" pitchFamily="34" charset="0"/>
                <a:cs typeface="Open Sans" panose="020B0606030504020204" pitchFamily="34" charset="0"/>
              </a:rPr>
              <a:t>Activity 3.3. CASE STUDIES | </a:t>
            </a:r>
            <a:r>
              <a:rPr lang="en-U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CASE STUDY 4    </a:t>
            </a:r>
            <a:r>
              <a:rPr lang="en-US" sz="2800" b="1" dirty="0">
                <a:solidFill>
                  <a:srgbClr val="002060"/>
                </a:solidFill>
                <a:latin typeface="Open Sans" panose="020B0606030504020204" pitchFamily="34" charset="0"/>
                <a:ea typeface="Open Sans" panose="020B0606030504020204" pitchFamily="34" charset="0"/>
                <a:cs typeface="Open Sans" panose="020B0606030504020204" pitchFamily="34" charset="0"/>
              </a:rPr>
              <a:t>(GROUP 2)</a:t>
            </a:r>
          </a:p>
        </p:txBody>
      </p:sp>
      <p:pic>
        <p:nvPicPr>
          <p:cNvPr id="8" name="11 Marcador de contenido">
            <a:extLst>
              <a:ext uri="{FF2B5EF4-FFF2-40B4-BE49-F238E27FC236}">
                <a16:creationId xmlns:a16="http://schemas.microsoft.com/office/drawing/2014/main" id="{4C12B027-27B8-4078-B8E2-B156A37B2A6B}"/>
              </a:ext>
            </a:extLst>
          </p:cNvPr>
          <p:cNvPicPr>
            <a:picLocks/>
          </p:cNvPicPr>
          <p:nvPr/>
        </p:nvPicPr>
        <p:blipFill>
          <a:blip r:embed="rId5">
            <a:grayscl/>
          </a:blip>
          <a:stretch>
            <a:fillRect/>
          </a:stretch>
        </p:blipFill>
        <p:spPr>
          <a:xfrm>
            <a:off x="1035462" y="1033791"/>
            <a:ext cx="962741" cy="830997"/>
          </a:xfrm>
          <a:prstGeom prst="rect">
            <a:avLst/>
          </a:prstGeom>
          <a:ln>
            <a:solidFill>
              <a:schemeClr val="bg2">
                <a:lumMod val="10000"/>
              </a:schemeClr>
            </a:solidFill>
          </a:ln>
        </p:spPr>
      </p:pic>
      <p:sp>
        <p:nvSpPr>
          <p:cNvPr id="9" name="Rectángulo 8">
            <a:extLst>
              <a:ext uri="{FF2B5EF4-FFF2-40B4-BE49-F238E27FC236}">
                <a16:creationId xmlns:a16="http://schemas.microsoft.com/office/drawing/2014/main" id="{4F7615DB-9854-49AD-A4C4-054DA62B300C}"/>
              </a:ext>
            </a:extLst>
          </p:cNvPr>
          <p:cNvSpPr/>
          <p:nvPr/>
        </p:nvSpPr>
        <p:spPr>
          <a:xfrm>
            <a:off x="536213" y="2642482"/>
            <a:ext cx="8252945" cy="669799"/>
          </a:xfrm>
          <a:prstGeom prst="rect">
            <a:avLst/>
          </a:prstGeom>
        </p:spPr>
        <p:txBody>
          <a:bodyPr wrap="square">
            <a:spAutoFit/>
          </a:bodyPr>
          <a:lstStyle/>
          <a:p>
            <a:pPr>
              <a:lnSpc>
                <a:spcPct val="150000"/>
              </a:lnSpc>
            </a:pPr>
            <a:endParaRPr lang="en-US" sz="28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Rectángulo 2">
            <a:extLst>
              <a:ext uri="{FF2B5EF4-FFF2-40B4-BE49-F238E27FC236}">
                <a16:creationId xmlns:a16="http://schemas.microsoft.com/office/drawing/2014/main" id="{36AD593A-39A2-4CFB-973D-D5DC42C59D83}"/>
              </a:ext>
            </a:extLst>
          </p:cNvPr>
          <p:cNvSpPr/>
          <p:nvPr/>
        </p:nvSpPr>
        <p:spPr>
          <a:xfrm>
            <a:off x="295094" y="2719636"/>
            <a:ext cx="7961802" cy="5583131"/>
          </a:xfrm>
          <a:prstGeom prst="rect">
            <a:avLst/>
          </a:prstGeom>
        </p:spPr>
        <p:txBody>
          <a:bodyPr wrap="square">
            <a:spAutoFit/>
          </a:bodyPr>
          <a:lstStyle/>
          <a:p>
            <a:pPr>
              <a:lnSpc>
                <a:spcPct val="150000"/>
              </a:lnSpc>
            </a:pP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A </a:t>
            </a:r>
            <a:r>
              <a:rPr lang="en-US" sz="2000" dirty="0">
                <a:solidFill>
                  <a:srgbClr val="0070C0"/>
                </a:solidFill>
                <a:latin typeface="Open Sans" panose="020B0606030504020204" pitchFamily="34" charset="0"/>
                <a:ea typeface="Open Sans" panose="020B0606030504020204" pitchFamily="34" charset="0"/>
                <a:cs typeface="Open Sans" panose="020B0606030504020204" pitchFamily="34" charset="0"/>
              </a:rPr>
              <a:t>27-year-old</a:t>
            </a: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 woman, an IDP with </a:t>
            </a:r>
            <a:r>
              <a:rPr lang="en-US" sz="2000" dirty="0">
                <a:solidFill>
                  <a:srgbClr val="0070C0"/>
                </a:solidFill>
                <a:latin typeface="Open Sans" panose="020B0606030504020204" pitchFamily="34" charset="0"/>
                <a:ea typeface="Open Sans" panose="020B0606030504020204" pitchFamily="34" charset="0"/>
                <a:cs typeface="Open Sans" panose="020B0606030504020204" pitchFamily="34" charset="0"/>
              </a:rPr>
              <a:t>a small child and a 15-year-old minor brother</a:t>
            </a: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 left the occupied territory of the Kherson region.</a:t>
            </a:r>
          </a:p>
          <a:p>
            <a:pPr>
              <a:lnSpc>
                <a:spcPct val="150000"/>
              </a:lnSpc>
            </a:pP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The mother remained in the occupied territory. They </a:t>
            </a:r>
            <a:r>
              <a:rPr lang="en-US" sz="2000" dirty="0">
                <a:solidFill>
                  <a:srgbClr val="0070C0"/>
                </a:solidFill>
                <a:latin typeface="Open Sans" panose="020B0606030504020204" pitchFamily="34" charset="0"/>
                <a:ea typeface="Open Sans" panose="020B0606030504020204" pitchFamily="34" charset="0"/>
                <a:cs typeface="Open Sans" panose="020B0606030504020204" pitchFamily="34" charset="0"/>
              </a:rPr>
              <a:t>live in a rented apartment </a:t>
            </a: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in Mykolaiv.</a:t>
            </a:r>
          </a:p>
          <a:p>
            <a:pPr>
              <a:lnSpc>
                <a:spcPct val="150000"/>
              </a:lnSpc>
            </a:pP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Looking for work.</a:t>
            </a:r>
          </a:p>
          <a:p>
            <a:pPr>
              <a:lnSpc>
                <a:spcPct val="150000"/>
              </a:lnSpc>
            </a:pPr>
            <a:endPar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a:lnSpc>
                <a:spcPct val="150000"/>
              </a:lnSpc>
            </a:pP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Additional information obtained for the exercise:</a:t>
            </a:r>
          </a:p>
          <a:p>
            <a:pPr>
              <a:lnSpc>
                <a:spcPct val="150000"/>
              </a:lnSpc>
            </a:pP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Education: bachelor, specialty: </a:t>
            </a:r>
            <a:r>
              <a:rPr lang="en-US" sz="2000" dirty="0">
                <a:solidFill>
                  <a:srgbClr val="0070C0"/>
                </a:solidFill>
                <a:latin typeface="Open Sans" panose="020B0606030504020204" pitchFamily="34" charset="0"/>
                <a:ea typeface="Open Sans" panose="020B0606030504020204" pitchFamily="34" charset="0"/>
                <a:cs typeface="Open Sans" panose="020B0606030504020204" pitchFamily="34" charset="0"/>
              </a:rPr>
              <a:t>commodity expert</a:t>
            </a: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 work experience: </a:t>
            </a:r>
            <a:r>
              <a:rPr lang="en-US" sz="2000" b="1" dirty="0">
                <a:solidFill>
                  <a:srgbClr val="0070C0"/>
                </a:solidFill>
                <a:latin typeface="Open Sans" panose="020B0606030504020204" pitchFamily="34" charset="0"/>
                <a:ea typeface="Open Sans" panose="020B0606030504020204" pitchFamily="34" charset="0"/>
                <a:cs typeface="Open Sans" panose="020B0606030504020204" pitchFamily="34" charset="0"/>
              </a:rPr>
              <a:t>operator of PJSC "</a:t>
            </a:r>
            <a:r>
              <a:rPr lang="en-US" sz="2000" b="1" dirty="0" err="1">
                <a:solidFill>
                  <a:srgbClr val="0070C0"/>
                </a:solidFill>
                <a:latin typeface="Open Sans" panose="020B0606030504020204" pitchFamily="34" charset="0"/>
                <a:ea typeface="Open Sans" panose="020B0606030504020204" pitchFamily="34" charset="0"/>
                <a:cs typeface="Open Sans" panose="020B0606030504020204" pitchFamily="34" charset="0"/>
              </a:rPr>
              <a:t>Ukrtelecom</a:t>
            </a:r>
            <a:r>
              <a:rPr lang="en-US" sz="2000" b="1" dirty="0">
                <a:solidFill>
                  <a:srgbClr val="333333"/>
                </a:solidFill>
                <a:latin typeface="Open Sans" panose="020B0606030504020204" pitchFamily="34" charset="0"/>
                <a:ea typeface="Open Sans" panose="020B0606030504020204" pitchFamily="34" charset="0"/>
                <a:cs typeface="Open Sans" panose="020B0606030504020204" pitchFamily="34" charset="0"/>
              </a:rPr>
              <a:t>"</a:t>
            </a: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 Wants to work in the </a:t>
            </a:r>
            <a:r>
              <a:rPr lang="en-US" sz="2000" b="1" dirty="0">
                <a:solidFill>
                  <a:srgbClr val="0070C0"/>
                </a:solidFill>
                <a:latin typeface="Open Sans" panose="020B0606030504020204" pitchFamily="34" charset="0"/>
                <a:ea typeface="Open Sans" panose="020B0606030504020204" pitchFamily="34" charset="0"/>
                <a:cs typeface="Open Sans" panose="020B0606030504020204" pitchFamily="34" charset="0"/>
              </a:rPr>
              <a:t>beauty industry</a:t>
            </a: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 She has completed "depilation" courses and is interested in "eyelash extension" courses. </a:t>
            </a:r>
          </a:p>
          <a:p>
            <a:pPr>
              <a:lnSpc>
                <a:spcPct val="150000"/>
              </a:lnSpc>
            </a:pP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Plans to open a FOP in the future.</a:t>
            </a:r>
          </a:p>
        </p:txBody>
      </p:sp>
      <p:sp>
        <p:nvSpPr>
          <p:cNvPr id="10" name="Rectángulo 9">
            <a:extLst>
              <a:ext uri="{FF2B5EF4-FFF2-40B4-BE49-F238E27FC236}">
                <a16:creationId xmlns:a16="http://schemas.microsoft.com/office/drawing/2014/main" id="{E6566B4B-C2F2-452E-90FA-D78966EA08CD}"/>
              </a:ext>
            </a:extLst>
          </p:cNvPr>
          <p:cNvSpPr/>
          <p:nvPr/>
        </p:nvSpPr>
        <p:spPr>
          <a:xfrm>
            <a:off x="8809621" y="2719636"/>
            <a:ext cx="8942166" cy="5034070"/>
          </a:xfrm>
          <a:prstGeom prst="rect">
            <a:avLst/>
          </a:prstGeom>
        </p:spPr>
        <p:txBody>
          <a:bodyPr wrap="square">
            <a:spAutoFit/>
          </a:bodyPr>
          <a:lstStyle/>
          <a:p>
            <a:pPr>
              <a:lnSpc>
                <a:spcPct val="150000"/>
              </a:lnSpc>
            </a:pPr>
            <a:r>
              <a:rPr lang="en-US" b="1" dirty="0">
                <a:solidFill>
                  <a:srgbClr val="333333"/>
                </a:solidFill>
                <a:latin typeface="Open Sans" panose="020B0606030504020204" pitchFamily="34" charset="0"/>
                <a:ea typeface="Open Sans" panose="020B0606030504020204" pitchFamily="34" charset="0"/>
                <a:cs typeface="Open Sans" panose="020B0606030504020204" pitchFamily="34" charset="0"/>
              </a:rPr>
              <a:t>VULNERABILITY PROFILE  </a:t>
            </a:r>
            <a:r>
              <a:rPr lang="en-US" dirty="0">
                <a:solidFill>
                  <a:srgbClr val="FF0000"/>
                </a:solidFill>
                <a:latin typeface="Open Sans" panose="020B0606030504020204" pitchFamily="34" charset="0"/>
                <a:ea typeface="Open Sans" panose="020B0606030504020204" pitchFamily="34" charset="0"/>
                <a:cs typeface="Open Sans" panose="020B0606030504020204" pitchFamily="34" charset="0"/>
              </a:rPr>
              <a:t>?????</a:t>
            </a:r>
          </a:p>
          <a:p>
            <a:pPr>
              <a:lnSpc>
                <a:spcPct val="150000"/>
              </a:lnSpc>
            </a:pPr>
            <a:endParaRPr lang="en-US" dirty="0">
              <a:solidFill>
                <a:srgbClr val="FF0000"/>
              </a:solidFill>
              <a:latin typeface="Open Sans" panose="020B0606030504020204" pitchFamily="34" charset="0"/>
              <a:ea typeface="Open Sans" panose="020B0606030504020204" pitchFamily="34" charset="0"/>
              <a:cs typeface="Open Sans" panose="020B0606030504020204" pitchFamily="34" charset="0"/>
            </a:endParaRPr>
          </a:p>
          <a:p>
            <a:pPr marL="285750" indent="-285750">
              <a:lnSpc>
                <a:spcPct val="150000"/>
              </a:lnSpc>
              <a:buFont typeface="Wingdings" panose="05000000000000000000" pitchFamily="2" charset="2"/>
              <a:buChar char="q"/>
            </a:pP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Motivation and empowerment sessions</a:t>
            </a:r>
          </a:p>
          <a:p>
            <a:pPr marL="285750" indent="-285750">
              <a:lnSpc>
                <a:spcPct val="150000"/>
              </a:lnSpc>
              <a:buFont typeface="Wingdings" panose="05000000000000000000" pitchFamily="2" charset="2"/>
              <a:buChar char="q"/>
            </a:pP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Information session about the local labor market and available local resources.</a:t>
            </a:r>
          </a:p>
          <a:p>
            <a:pPr marL="285750" indent="-285750">
              <a:lnSpc>
                <a:spcPct val="150000"/>
              </a:lnSpc>
              <a:buFont typeface="Wingdings" panose="05000000000000000000" pitchFamily="2" charset="2"/>
              <a:buChar char="q"/>
            </a:pPr>
            <a:r>
              <a:rPr lang="en-US" u="sng" dirty="0">
                <a:solidFill>
                  <a:srgbClr val="333333"/>
                </a:solidFill>
                <a:latin typeface="Open Sans" panose="020B0606030504020204" pitchFamily="34" charset="0"/>
                <a:ea typeface="Open Sans" panose="020B0606030504020204" pitchFamily="34" charset="0"/>
                <a:cs typeface="Open Sans" panose="020B0606030504020204" pitchFamily="34" charset="0"/>
              </a:rPr>
              <a:t>Basic skills</a:t>
            </a: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 self-confidence </a:t>
            </a:r>
            <a:r>
              <a:rPr lang="en-US" dirty="0">
                <a:solidFill>
                  <a:srgbClr val="FF0000"/>
                </a:solidFill>
                <a:latin typeface="Open Sans" panose="020B0606030504020204" pitchFamily="34" charset="0"/>
                <a:ea typeface="Open Sans" panose="020B0606030504020204" pitchFamily="34" charset="0"/>
                <a:cs typeface="Open Sans" panose="020B0606030504020204" pitchFamily="34" charset="0"/>
              </a:rPr>
              <a:t>Why?</a:t>
            </a: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 communication.</a:t>
            </a:r>
          </a:p>
          <a:p>
            <a:pPr marL="285750" indent="-285750">
              <a:lnSpc>
                <a:spcPct val="150000"/>
              </a:lnSpc>
              <a:buFont typeface="Wingdings" panose="05000000000000000000" pitchFamily="2" charset="2"/>
              <a:buChar char="q"/>
            </a:pPr>
            <a:r>
              <a:rPr lang="en-US" u="sng" dirty="0">
                <a:solidFill>
                  <a:srgbClr val="333333"/>
                </a:solidFill>
                <a:latin typeface="Open Sans" panose="020B0606030504020204" pitchFamily="34" charset="0"/>
                <a:ea typeface="Open Sans" panose="020B0606030504020204" pitchFamily="34" charset="0"/>
                <a:cs typeface="Open Sans" panose="020B0606030504020204" pitchFamily="34" charset="0"/>
              </a:rPr>
              <a:t>Transversal skills</a:t>
            </a: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 IT orientation, relationships skills, customer orientation, quality of work, orientation to success, creativity and innovation.</a:t>
            </a:r>
          </a:p>
          <a:p>
            <a:pPr marL="285750" indent="-285750">
              <a:lnSpc>
                <a:spcPct val="150000"/>
              </a:lnSpc>
              <a:buFont typeface="Wingdings" panose="05000000000000000000" pitchFamily="2" charset="2"/>
              <a:buChar char="q"/>
            </a:pP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Training on new technologies (use of Word and e-mail).</a:t>
            </a:r>
          </a:p>
          <a:p>
            <a:pPr marL="285750" indent="-285750">
              <a:lnSpc>
                <a:spcPct val="150000"/>
              </a:lnSpc>
              <a:buFont typeface="Wingdings" panose="05000000000000000000" pitchFamily="2" charset="2"/>
              <a:buChar char="q"/>
            </a:pP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Other activities for professional training ("eyelash extension courses")</a:t>
            </a:r>
          </a:p>
          <a:p>
            <a:pPr marL="285750" indent="-285750">
              <a:lnSpc>
                <a:spcPct val="150000"/>
              </a:lnSpc>
              <a:buFont typeface="Wingdings" panose="05000000000000000000" pitchFamily="2" charset="2"/>
              <a:buChar char="q"/>
            </a:pP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Support in starting your own business initiative (self-employment)</a:t>
            </a:r>
          </a:p>
          <a:p>
            <a:pPr marL="285750" indent="-285750">
              <a:lnSpc>
                <a:spcPct val="150000"/>
              </a:lnSpc>
              <a:buFont typeface="Wingdings" panose="05000000000000000000" pitchFamily="2" charset="2"/>
              <a:buChar char="q"/>
            </a:pP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Other measures: </a:t>
            </a:r>
            <a:r>
              <a:rPr lang="en-US" b="1" dirty="0">
                <a:solidFill>
                  <a:srgbClr val="C00000"/>
                </a:solidFill>
                <a:latin typeface="Open Sans" panose="020B0606030504020204" pitchFamily="34" charset="0"/>
                <a:ea typeface="Open Sans" panose="020B0606030504020204" pitchFamily="34" charset="0"/>
                <a:cs typeface="Open Sans" panose="020B0606030504020204" pitchFamily="34" charset="0"/>
              </a:rPr>
              <a:t>Provision of targeted cash assistance for child care for the period of study.</a:t>
            </a:r>
          </a:p>
        </p:txBody>
      </p:sp>
    </p:spTree>
    <p:extLst>
      <p:ext uri="{BB962C8B-B14F-4D97-AF65-F5344CB8AC3E}">
        <p14:creationId xmlns:p14="http://schemas.microsoft.com/office/powerpoint/2010/main" val="2108729406"/>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76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400" dirty="0" err="1">
                <a:solidFill>
                  <a:schemeClr val="accent3"/>
                </a:solidFill>
                <a:latin typeface="Montserrat Bold"/>
                <a:sym typeface="Montserrat Bold"/>
              </a:rPr>
              <a:t>Work</a:t>
            </a:r>
            <a:r>
              <a:rPr lang="es-ES" sz="4400" dirty="0">
                <a:solidFill>
                  <a:schemeClr val="accent3"/>
                </a:solidFill>
                <a:latin typeface="Montserrat Bold"/>
                <a:sym typeface="Montserrat Bold"/>
              </a:rPr>
              <a:t> </a:t>
            </a:r>
            <a:r>
              <a:rPr lang="es-ES" sz="4400" dirty="0" err="1">
                <a:solidFill>
                  <a:schemeClr val="accent3"/>
                </a:solidFill>
                <a:latin typeface="Montserrat Bold"/>
                <a:sym typeface="Montserrat Bold"/>
              </a:rPr>
              <a:t>methodology</a:t>
            </a:r>
            <a:r>
              <a:rPr lang="es-ES" sz="4400" dirty="0">
                <a:solidFill>
                  <a:schemeClr val="accent3"/>
                </a:solidFill>
                <a:latin typeface="Montserrat Bold"/>
                <a:sym typeface="Montserrat Bold"/>
              </a:rPr>
              <a:t> | </a:t>
            </a:r>
            <a:r>
              <a:rPr lang="es-ES" sz="3200" dirty="0" err="1">
                <a:solidFill>
                  <a:srgbClr val="002060"/>
                </a:solidFill>
                <a:latin typeface="Montserrat Bold"/>
                <a:sym typeface="Montserrat Bold"/>
              </a:rPr>
              <a:t>Activity</a:t>
            </a:r>
            <a:endParaRPr lang="es-ES" sz="3200" dirty="0">
              <a:solidFill>
                <a:srgbClr val="002060"/>
              </a:solidFill>
              <a:latin typeface="Montserrat Bold"/>
              <a:sym typeface="Montserrat Bold"/>
            </a:endParaRP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7" name="Rectángulo 6">
            <a:extLst>
              <a:ext uri="{FF2B5EF4-FFF2-40B4-BE49-F238E27FC236}">
                <a16:creationId xmlns:a16="http://schemas.microsoft.com/office/drawing/2014/main" id="{1E449C0A-6B87-4450-BB99-B0EDCA9A7271}"/>
              </a:ext>
            </a:extLst>
          </p:cNvPr>
          <p:cNvSpPr/>
          <p:nvPr/>
        </p:nvSpPr>
        <p:spPr>
          <a:xfrm>
            <a:off x="2221590" y="1033791"/>
            <a:ext cx="13844819" cy="669799"/>
          </a:xfrm>
          <a:prstGeom prst="rect">
            <a:avLst/>
          </a:prstGeom>
        </p:spPr>
        <p:txBody>
          <a:bodyPr wrap="square">
            <a:spAutoFit/>
          </a:bodyPr>
          <a:lstStyle/>
          <a:p>
            <a:pPr fontAlgn="base">
              <a:lnSpc>
                <a:spcPct val="150000"/>
              </a:lnSpc>
            </a:pPr>
            <a:r>
              <a:rPr lang="en-US" sz="2800" b="1" dirty="0">
                <a:latin typeface="Open Sans" panose="020B0606030504020204" pitchFamily="34" charset="0"/>
                <a:ea typeface="Open Sans" panose="020B0606030504020204" pitchFamily="34" charset="0"/>
                <a:cs typeface="Open Sans" panose="020B0606030504020204" pitchFamily="34" charset="0"/>
              </a:rPr>
              <a:t>Activity 3.3. CASE STUDIES | </a:t>
            </a:r>
            <a:r>
              <a:rPr lang="en-U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CASE STUDY 5    </a:t>
            </a:r>
            <a:r>
              <a:rPr lang="en-US" sz="2800" b="1" dirty="0">
                <a:solidFill>
                  <a:srgbClr val="002060"/>
                </a:solidFill>
                <a:latin typeface="Open Sans" panose="020B0606030504020204" pitchFamily="34" charset="0"/>
                <a:ea typeface="Open Sans" panose="020B0606030504020204" pitchFamily="34" charset="0"/>
                <a:cs typeface="Open Sans" panose="020B0606030504020204" pitchFamily="34" charset="0"/>
              </a:rPr>
              <a:t>(GROUP 1)</a:t>
            </a:r>
          </a:p>
        </p:txBody>
      </p:sp>
      <p:pic>
        <p:nvPicPr>
          <p:cNvPr id="8" name="11 Marcador de contenido">
            <a:extLst>
              <a:ext uri="{FF2B5EF4-FFF2-40B4-BE49-F238E27FC236}">
                <a16:creationId xmlns:a16="http://schemas.microsoft.com/office/drawing/2014/main" id="{4C12B027-27B8-4078-B8E2-B156A37B2A6B}"/>
              </a:ext>
            </a:extLst>
          </p:cNvPr>
          <p:cNvPicPr>
            <a:picLocks/>
          </p:cNvPicPr>
          <p:nvPr/>
        </p:nvPicPr>
        <p:blipFill>
          <a:blip r:embed="rId5">
            <a:grayscl/>
          </a:blip>
          <a:stretch>
            <a:fillRect/>
          </a:stretch>
        </p:blipFill>
        <p:spPr>
          <a:xfrm>
            <a:off x="1035462" y="1033791"/>
            <a:ext cx="962741" cy="830997"/>
          </a:xfrm>
          <a:prstGeom prst="rect">
            <a:avLst/>
          </a:prstGeom>
          <a:ln>
            <a:solidFill>
              <a:schemeClr val="bg2">
                <a:lumMod val="10000"/>
              </a:schemeClr>
            </a:solidFill>
          </a:ln>
        </p:spPr>
      </p:pic>
      <p:sp>
        <p:nvSpPr>
          <p:cNvPr id="9" name="Rectángulo 8">
            <a:extLst>
              <a:ext uri="{FF2B5EF4-FFF2-40B4-BE49-F238E27FC236}">
                <a16:creationId xmlns:a16="http://schemas.microsoft.com/office/drawing/2014/main" id="{4F7615DB-9854-49AD-A4C4-054DA62B300C}"/>
              </a:ext>
            </a:extLst>
          </p:cNvPr>
          <p:cNvSpPr/>
          <p:nvPr/>
        </p:nvSpPr>
        <p:spPr>
          <a:xfrm>
            <a:off x="536213" y="2642482"/>
            <a:ext cx="8252945" cy="669799"/>
          </a:xfrm>
          <a:prstGeom prst="rect">
            <a:avLst/>
          </a:prstGeom>
        </p:spPr>
        <p:txBody>
          <a:bodyPr wrap="square">
            <a:spAutoFit/>
          </a:bodyPr>
          <a:lstStyle/>
          <a:p>
            <a:pPr>
              <a:lnSpc>
                <a:spcPct val="150000"/>
              </a:lnSpc>
            </a:pPr>
            <a:endParaRPr lang="en-US" sz="28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Rectángulo 2">
            <a:extLst>
              <a:ext uri="{FF2B5EF4-FFF2-40B4-BE49-F238E27FC236}">
                <a16:creationId xmlns:a16="http://schemas.microsoft.com/office/drawing/2014/main" id="{36AD593A-39A2-4CFB-973D-D5DC42C59D83}"/>
              </a:ext>
            </a:extLst>
          </p:cNvPr>
          <p:cNvSpPr/>
          <p:nvPr/>
        </p:nvSpPr>
        <p:spPr>
          <a:xfrm>
            <a:off x="295094" y="2406347"/>
            <a:ext cx="7961802" cy="7706790"/>
          </a:xfrm>
          <a:prstGeom prst="rect">
            <a:avLst/>
          </a:prstGeom>
        </p:spPr>
        <p:txBody>
          <a:bodyPr wrap="square">
            <a:spAutoFit/>
          </a:bodyPr>
          <a:lstStyle/>
          <a:p>
            <a:pPr>
              <a:lnSpc>
                <a:spcPct val="150000"/>
              </a:lnSpc>
            </a:pPr>
            <a:r>
              <a:rPr lang="en-US" sz="2000" dirty="0">
                <a:solidFill>
                  <a:srgbClr val="0070C0"/>
                </a:solidFill>
                <a:latin typeface="Open Sans" panose="020B0606030504020204" pitchFamily="34" charset="0"/>
                <a:ea typeface="Open Sans" panose="020B0606030504020204" pitchFamily="34" charset="0"/>
                <a:cs typeface="Open Sans" panose="020B0606030504020204" pitchFamily="34" charset="0"/>
              </a:rPr>
              <a:t>Military</a:t>
            </a: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 </a:t>
            </a:r>
            <a:r>
              <a:rPr lang="en-US" sz="2000" dirty="0">
                <a:solidFill>
                  <a:srgbClr val="0070C0"/>
                </a:solidFill>
                <a:latin typeface="Open Sans" panose="020B0606030504020204" pitchFamily="34" charset="0"/>
                <a:ea typeface="Open Sans" panose="020B0606030504020204" pitchFamily="34" charset="0"/>
                <a:cs typeface="Open Sans" panose="020B0606030504020204" pitchFamily="34" charset="0"/>
              </a:rPr>
              <a:t>51 years old</a:t>
            </a: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 dismissed for family reasons (taking care of a </a:t>
            </a:r>
            <a:r>
              <a:rPr lang="en-US" sz="2000" dirty="0">
                <a:solidFill>
                  <a:srgbClr val="0070C0"/>
                </a:solidFill>
                <a:latin typeface="Open Sans" panose="020B0606030504020204" pitchFamily="34" charset="0"/>
                <a:ea typeface="Open Sans" panose="020B0606030504020204" pitchFamily="34" charset="0"/>
                <a:cs typeface="Open Sans" panose="020B0606030504020204" pitchFamily="34" charset="0"/>
              </a:rPr>
              <a:t>sick wife</a:t>
            </a: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 </a:t>
            </a:r>
            <a:r>
              <a:rPr lang="en-US" sz="2000" b="1" dirty="0">
                <a:solidFill>
                  <a:srgbClr val="0070C0"/>
                </a:solidFill>
                <a:latin typeface="Open Sans" panose="020B0606030504020204" pitchFamily="34" charset="0"/>
                <a:ea typeface="Open Sans" panose="020B0606030504020204" pitchFamily="34" charset="0"/>
                <a:cs typeface="Open Sans" panose="020B0606030504020204" pitchFamily="34" charset="0"/>
              </a:rPr>
              <a:t>engineer-sapper</a:t>
            </a: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 has a </a:t>
            </a:r>
            <a:r>
              <a:rPr lang="en-US" sz="2000" dirty="0">
                <a:solidFill>
                  <a:srgbClr val="0070C0"/>
                </a:solidFill>
                <a:latin typeface="Open Sans" panose="020B0606030504020204" pitchFamily="34" charset="0"/>
                <a:ea typeface="Open Sans" panose="020B0606030504020204" pitchFamily="34" charset="0"/>
                <a:cs typeface="Open Sans" panose="020B0606030504020204" pitchFamily="34" charset="0"/>
              </a:rPr>
              <a:t>construction specialty</a:t>
            </a: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 work may be connected with a business trip.</a:t>
            </a:r>
          </a:p>
          <a:p>
            <a:pPr>
              <a:lnSpc>
                <a:spcPct val="150000"/>
              </a:lnSpc>
            </a:pPr>
            <a:endParaRPr lang="en-US" sz="8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a:lnSpc>
                <a:spcPct val="150000"/>
              </a:lnSpc>
            </a:pPr>
            <a:r>
              <a:rPr lang="en-US" sz="2000" dirty="0">
                <a:solidFill>
                  <a:srgbClr val="0070C0"/>
                </a:solidFill>
                <a:latin typeface="Open Sans" panose="020B0606030504020204" pitchFamily="34" charset="0"/>
                <a:ea typeface="Open Sans" panose="020B0606030504020204" pitchFamily="34" charset="0"/>
                <a:cs typeface="Open Sans" panose="020B0606030504020204" pitchFamily="34" charset="0"/>
              </a:rPr>
              <a:t>2 children </a:t>
            </a: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a:t>
            </a:r>
            <a:r>
              <a:rPr lang="en-US" sz="2000" dirty="0">
                <a:solidFill>
                  <a:srgbClr val="0070C0"/>
                </a:solidFill>
                <a:latin typeface="Open Sans" panose="020B0606030504020204" pitchFamily="34" charset="0"/>
                <a:ea typeface="Open Sans" panose="020B0606030504020204" pitchFamily="34" charset="0"/>
                <a:cs typeface="Open Sans" panose="020B0606030504020204" pitchFamily="34" charset="0"/>
              </a:rPr>
              <a:t>one</a:t>
            </a: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 child under 18 </a:t>
            </a:r>
            <a:r>
              <a:rPr lang="en-US" sz="2000" dirty="0">
                <a:solidFill>
                  <a:srgbClr val="0070C0"/>
                </a:solidFill>
                <a:latin typeface="Open Sans" panose="020B0606030504020204" pitchFamily="34" charset="0"/>
                <a:ea typeface="Open Sans" panose="020B0606030504020204" pitchFamily="34" charset="0"/>
                <a:cs typeface="Open Sans" panose="020B0606030504020204" pitchFamily="34" charset="0"/>
              </a:rPr>
              <a:t>with a disability</a:t>
            </a: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a:t>
            </a:r>
          </a:p>
          <a:p>
            <a:pPr>
              <a:lnSpc>
                <a:spcPct val="150000"/>
              </a:lnSpc>
            </a:pPr>
            <a:endParaRPr lang="en-US" sz="8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a:lnSpc>
                <a:spcPct val="150000"/>
              </a:lnSpc>
            </a:pP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Looking for work.</a:t>
            </a:r>
          </a:p>
          <a:p>
            <a:pPr>
              <a:lnSpc>
                <a:spcPct val="150000"/>
              </a:lnSpc>
            </a:pPr>
            <a:endPar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a:lnSpc>
                <a:spcPct val="150000"/>
              </a:lnSpc>
            </a:pPr>
            <a:r>
              <a:rPr lang="en-US" sz="20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Additional information: </a:t>
            </a:r>
          </a:p>
          <a:p>
            <a:pPr>
              <a:lnSpc>
                <a:spcPct val="150000"/>
              </a:lnSpc>
            </a:pP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Applied to the State Emergency Service - did not pass due to age.</a:t>
            </a:r>
          </a:p>
          <a:p>
            <a:pPr>
              <a:lnSpc>
                <a:spcPct val="150000"/>
              </a:lnSpc>
            </a:pPr>
            <a:endParaRPr lang="en-US" sz="8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a:lnSpc>
                <a:spcPct val="150000"/>
              </a:lnSpc>
            </a:pP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Applied to the State Employment Service (SES), no suitable vacancies were offered.</a:t>
            </a:r>
          </a:p>
          <a:p>
            <a:pPr>
              <a:lnSpc>
                <a:spcPct val="150000"/>
              </a:lnSpc>
            </a:pPr>
            <a:endParaRPr lang="en-US" sz="8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a:lnSpc>
                <a:spcPct val="150000"/>
              </a:lnSpc>
            </a:pP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Not familiar with modern job search methods.</a:t>
            </a:r>
          </a:p>
          <a:p>
            <a:pPr>
              <a:lnSpc>
                <a:spcPct val="150000"/>
              </a:lnSpc>
            </a:pPr>
            <a:endParaRPr lang="en-US" sz="8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a:lnSpc>
                <a:spcPct val="150000"/>
              </a:lnSpc>
            </a:pP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In the course of the conversation, he looked at vacancies on the Unified Job Portal of the Ministry of Labor and Social Affairs - found a vacancy. It was directed to apply for contact information.</a:t>
            </a:r>
          </a:p>
        </p:txBody>
      </p:sp>
      <p:sp>
        <p:nvSpPr>
          <p:cNvPr id="10" name="Rectángulo 9">
            <a:extLst>
              <a:ext uri="{FF2B5EF4-FFF2-40B4-BE49-F238E27FC236}">
                <a16:creationId xmlns:a16="http://schemas.microsoft.com/office/drawing/2014/main" id="{E6566B4B-C2F2-452E-90FA-D78966EA08CD}"/>
              </a:ext>
            </a:extLst>
          </p:cNvPr>
          <p:cNvSpPr/>
          <p:nvPr/>
        </p:nvSpPr>
        <p:spPr>
          <a:xfrm>
            <a:off x="8809620" y="2424336"/>
            <a:ext cx="9478379" cy="7429791"/>
          </a:xfrm>
          <a:prstGeom prst="rect">
            <a:avLst/>
          </a:prstGeom>
        </p:spPr>
        <p:txBody>
          <a:bodyPr wrap="square">
            <a:spAutoFit/>
          </a:bodyPr>
          <a:lstStyle/>
          <a:p>
            <a:pPr>
              <a:lnSpc>
                <a:spcPct val="150000"/>
              </a:lnSpc>
            </a:pPr>
            <a:r>
              <a:rPr lang="en-US" b="1" dirty="0">
                <a:solidFill>
                  <a:srgbClr val="333333"/>
                </a:solidFill>
                <a:latin typeface="Open Sans" panose="020B0606030504020204" pitchFamily="34" charset="0"/>
                <a:ea typeface="Open Sans" panose="020B0606030504020204" pitchFamily="34" charset="0"/>
                <a:cs typeface="Open Sans" panose="020B0606030504020204" pitchFamily="34" charset="0"/>
              </a:rPr>
              <a:t>VULNERABILITY PROFILE </a:t>
            </a:r>
            <a:r>
              <a:rPr lang="en-US" b="1" dirty="0">
                <a:solidFill>
                  <a:srgbClr val="FF0000"/>
                </a:solidFill>
                <a:latin typeface="Open Sans" panose="020B0606030504020204" pitchFamily="34" charset="0"/>
                <a:ea typeface="Open Sans" panose="020B0606030504020204" pitchFamily="34" charset="0"/>
                <a:cs typeface="Open Sans" panose="020B0606030504020204" pitchFamily="34" charset="0"/>
              </a:rPr>
              <a:t>????????</a:t>
            </a:r>
            <a:endParaRPr lang="en-US" dirty="0">
              <a:solidFill>
                <a:srgbClr val="FF0000"/>
              </a:solidFill>
              <a:latin typeface="Open Sans" panose="020B0606030504020204" pitchFamily="34" charset="0"/>
              <a:ea typeface="Open Sans" panose="020B0606030504020204" pitchFamily="34" charset="0"/>
              <a:cs typeface="Open Sans" panose="020B0606030504020204" pitchFamily="34" charset="0"/>
            </a:endParaRPr>
          </a:p>
          <a:p>
            <a:pPr>
              <a:lnSpc>
                <a:spcPct val="150000"/>
              </a:lnSpc>
            </a:pPr>
            <a:r>
              <a:rPr lang="en-US" b="1" dirty="0">
                <a:solidFill>
                  <a:srgbClr val="C00000"/>
                </a:solidFill>
                <a:latin typeface="Open Sans" panose="020B0606030504020204" pitchFamily="34" charset="0"/>
                <a:ea typeface="Open Sans" panose="020B0606030504020204" pitchFamily="34" charset="0"/>
                <a:cs typeface="Open Sans" panose="020B0606030504020204" pitchFamily="34" charset="0"/>
              </a:rPr>
              <a:t>Possible barriers:</a:t>
            </a:r>
          </a:p>
          <a:p>
            <a:pPr>
              <a:lnSpc>
                <a:spcPct val="150000"/>
              </a:lnSpc>
            </a:pPr>
            <a:r>
              <a:rPr lang="en-US" i="1" dirty="0">
                <a:solidFill>
                  <a:srgbClr val="333333"/>
                </a:solidFill>
                <a:latin typeface="Open Sans" panose="020B0606030504020204" pitchFamily="34" charset="0"/>
                <a:ea typeface="Open Sans" panose="020B0606030504020204" pitchFamily="34" charset="0"/>
                <a:cs typeface="Open Sans" panose="020B0606030504020204" pitchFamily="34" charset="0"/>
              </a:rPr>
              <a:t>• Individual </a:t>
            </a: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 age, skills in modern methods of job search.</a:t>
            </a:r>
          </a:p>
          <a:p>
            <a:pPr>
              <a:lnSpc>
                <a:spcPct val="150000"/>
              </a:lnSpc>
            </a:pP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 </a:t>
            </a:r>
            <a:r>
              <a:rPr lang="en-US" i="1" dirty="0">
                <a:solidFill>
                  <a:srgbClr val="333333"/>
                </a:solidFill>
                <a:latin typeface="Open Sans" panose="020B0606030504020204" pitchFamily="34" charset="0"/>
                <a:ea typeface="Open Sans" panose="020B0606030504020204" pitchFamily="34" charset="0"/>
                <a:cs typeface="Open Sans" panose="020B0606030504020204" pitchFamily="34" charset="0"/>
              </a:rPr>
              <a:t>Family</a:t>
            </a: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 - care for the child and wife is required.</a:t>
            </a:r>
          </a:p>
          <a:p>
            <a:pPr>
              <a:lnSpc>
                <a:spcPct val="150000"/>
              </a:lnSpc>
            </a:pP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 </a:t>
            </a:r>
            <a:r>
              <a:rPr lang="en-US" i="1" dirty="0">
                <a:solidFill>
                  <a:srgbClr val="333333"/>
                </a:solidFill>
                <a:latin typeface="Open Sans" panose="020B0606030504020204" pitchFamily="34" charset="0"/>
                <a:ea typeface="Open Sans" panose="020B0606030504020204" pitchFamily="34" charset="0"/>
                <a:cs typeface="Open Sans" panose="020B0606030504020204" pitchFamily="34" charset="0"/>
              </a:rPr>
              <a:t>Society (Community)</a:t>
            </a: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 - offer support for psychologists of OO URCS.</a:t>
            </a:r>
          </a:p>
          <a:p>
            <a:pPr>
              <a:lnSpc>
                <a:spcPct val="150000"/>
              </a:lnSpc>
            </a:pP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 </a:t>
            </a:r>
            <a:r>
              <a:rPr lang="en-US" i="1" dirty="0">
                <a:solidFill>
                  <a:srgbClr val="333333"/>
                </a:solidFill>
                <a:latin typeface="Open Sans" panose="020B0606030504020204" pitchFamily="34" charset="0"/>
                <a:ea typeface="Open Sans" panose="020B0606030504020204" pitchFamily="34" charset="0"/>
                <a:cs typeface="Open Sans" panose="020B0606030504020204" pitchFamily="34" charset="0"/>
              </a:rPr>
              <a:t>Social</a:t>
            </a: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 - contact the Social Department. protection, CHODA</a:t>
            </a:r>
          </a:p>
          <a:p>
            <a:pPr>
              <a:lnSpc>
                <a:spcPct val="150000"/>
              </a:lnSpc>
            </a:pPr>
            <a:endParaRPr lang="en-US" sz="8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marL="285750" indent="-285750">
              <a:lnSpc>
                <a:spcPct val="150000"/>
              </a:lnSpc>
              <a:buFont typeface="Wingdings" panose="05000000000000000000" pitchFamily="2" charset="2"/>
              <a:buChar char="q"/>
            </a:pP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Information session about the local labor market and available local resources.</a:t>
            </a:r>
          </a:p>
          <a:p>
            <a:pPr marL="285750" indent="-285750">
              <a:lnSpc>
                <a:spcPct val="150000"/>
              </a:lnSpc>
              <a:buFont typeface="Wingdings" panose="05000000000000000000" pitchFamily="2" charset="2"/>
              <a:buChar char="q"/>
            </a:pP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Workshop on job search tools and techniques (CV, Motivation letter, job interview simulation, workshop on new job search technologies, registration in local job listings)</a:t>
            </a:r>
          </a:p>
          <a:p>
            <a:pPr marL="285750" indent="-285750">
              <a:lnSpc>
                <a:spcPct val="150000"/>
              </a:lnSpc>
              <a:buFont typeface="Wingdings" panose="05000000000000000000" pitchFamily="2" charset="2"/>
              <a:buChar char="q"/>
            </a:pPr>
            <a:r>
              <a:rPr lang="en-US" u="sng" dirty="0">
                <a:solidFill>
                  <a:srgbClr val="333333"/>
                </a:solidFill>
                <a:latin typeface="Open Sans" panose="020B0606030504020204" pitchFamily="34" charset="0"/>
                <a:ea typeface="Open Sans" panose="020B0606030504020204" pitchFamily="34" charset="0"/>
                <a:cs typeface="Open Sans" panose="020B0606030504020204" pitchFamily="34" charset="0"/>
              </a:rPr>
              <a:t>Transversal skills</a:t>
            </a: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 Tolerance to frustration</a:t>
            </a:r>
          </a:p>
          <a:p>
            <a:pPr marL="285750" indent="-285750">
              <a:lnSpc>
                <a:spcPct val="150000"/>
              </a:lnSpc>
              <a:buFont typeface="Wingdings" panose="05000000000000000000" pitchFamily="2" charset="2"/>
              <a:buChar char="q"/>
            </a:pPr>
            <a:r>
              <a:rPr lang="en-US" u="sng" dirty="0">
                <a:solidFill>
                  <a:srgbClr val="333333"/>
                </a:solidFill>
                <a:latin typeface="Open Sans" panose="020B0606030504020204" pitchFamily="34" charset="0"/>
                <a:ea typeface="Open Sans" panose="020B0606030504020204" pitchFamily="34" charset="0"/>
                <a:cs typeface="Open Sans" panose="020B0606030504020204" pitchFamily="34" charset="0"/>
              </a:rPr>
              <a:t>Technical skills</a:t>
            </a: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 Driving license</a:t>
            </a:r>
          </a:p>
          <a:p>
            <a:pPr marL="285750" indent="-285750">
              <a:lnSpc>
                <a:spcPct val="150000"/>
              </a:lnSpc>
              <a:buFont typeface="Wingdings" panose="05000000000000000000" pitchFamily="2" charset="2"/>
              <a:buChar char="q"/>
            </a:pP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Visiting companies to get acquainted with various professional profiles </a:t>
            </a:r>
          </a:p>
          <a:p>
            <a:pPr>
              <a:lnSpc>
                <a:spcPct val="150000"/>
              </a:lnSpc>
            </a:pPr>
            <a:endPar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a:lnSpc>
                <a:spcPct val="150000"/>
              </a:lnSpc>
            </a:pPr>
            <a:r>
              <a:rPr lang="en-US" sz="20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Pathway towards employment: </a:t>
            </a:r>
          </a:p>
          <a:p>
            <a:pPr marL="342900" indent="-342900">
              <a:lnSpc>
                <a:spcPct val="150000"/>
              </a:lnSpc>
              <a:buFont typeface="Arial" panose="020B0604020202020204" pitchFamily="34" charset="0"/>
              <a:buChar char="•"/>
            </a:pPr>
            <a:r>
              <a:rPr lang="en-US" sz="20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civilian demining</a:t>
            </a:r>
          </a:p>
          <a:p>
            <a:pPr marL="342900" indent="-342900">
              <a:lnSpc>
                <a:spcPct val="150000"/>
              </a:lnSpc>
              <a:buFont typeface="Arial" panose="020B0604020202020204" pitchFamily="34" charset="0"/>
              <a:buChar char="•"/>
            </a:pPr>
            <a:r>
              <a:rPr lang="en-US" sz="20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mine safety in URCS</a:t>
            </a:r>
          </a:p>
        </p:txBody>
      </p:sp>
    </p:spTree>
    <p:extLst>
      <p:ext uri="{BB962C8B-B14F-4D97-AF65-F5344CB8AC3E}">
        <p14:creationId xmlns:p14="http://schemas.microsoft.com/office/powerpoint/2010/main" val="3819911623"/>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76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400" dirty="0" err="1">
                <a:solidFill>
                  <a:schemeClr val="accent3"/>
                </a:solidFill>
                <a:latin typeface="Montserrat Bold"/>
                <a:sym typeface="Montserrat Bold"/>
              </a:rPr>
              <a:t>Work</a:t>
            </a:r>
            <a:r>
              <a:rPr lang="es-ES" sz="4400" dirty="0">
                <a:solidFill>
                  <a:schemeClr val="accent3"/>
                </a:solidFill>
                <a:latin typeface="Montserrat Bold"/>
                <a:sym typeface="Montserrat Bold"/>
              </a:rPr>
              <a:t> </a:t>
            </a:r>
            <a:r>
              <a:rPr lang="es-ES" sz="4400" dirty="0" err="1">
                <a:solidFill>
                  <a:schemeClr val="accent3"/>
                </a:solidFill>
                <a:latin typeface="Montserrat Bold"/>
                <a:sym typeface="Montserrat Bold"/>
              </a:rPr>
              <a:t>methodology</a:t>
            </a:r>
            <a:r>
              <a:rPr lang="es-ES" sz="4400" dirty="0">
                <a:solidFill>
                  <a:schemeClr val="accent3"/>
                </a:solidFill>
                <a:latin typeface="Montserrat Bold"/>
                <a:sym typeface="Montserrat Bold"/>
              </a:rPr>
              <a:t> | </a:t>
            </a:r>
            <a:r>
              <a:rPr lang="es-ES" sz="3200" dirty="0" err="1">
                <a:solidFill>
                  <a:srgbClr val="002060"/>
                </a:solidFill>
                <a:latin typeface="Montserrat Bold"/>
                <a:sym typeface="Montserrat Bold"/>
              </a:rPr>
              <a:t>Activity</a:t>
            </a:r>
            <a:endParaRPr lang="es-ES" sz="3200" dirty="0">
              <a:solidFill>
                <a:srgbClr val="002060"/>
              </a:solidFill>
              <a:latin typeface="Montserrat Bold"/>
              <a:sym typeface="Montserrat Bold"/>
            </a:endParaRP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7" name="Rectángulo 6">
            <a:extLst>
              <a:ext uri="{FF2B5EF4-FFF2-40B4-BE49-F238E27FC236}">
                <a16:creationId xmlns:a16="http://schemas.microsoft.com/office/drawing/2014/main" id="{1E449C0A-6B87-4450-BB99-B0EDCA9A7271}"/>
              </a:ext>
            </a:extLst>
          </p:cNvPr>
          <p:cNvSpPr/>
          <p:nvPr/>
        </p:nvSpPr>
        <p:spPr>
          <a:xfrm>
            <a:off x="2221590" y="1033791"/>
            <a:ext cx="13844819" cy="669799"/>
          </a:xfrm>
          <a:prstGeom prst="rect">
            <a:avLst/>
          </a:prstGeom>
        </p:spPr>
        <p:txBody>
          <a:bodyPr wrap="square">
            <a:spAutoFit/>
          </a:bodyPr>
          <a:lstStyle/>
          <a:p>
            <a:pPr fontAlgn="base">
              <a:lnSpc>
                <a:spcPct val="150000"/>
              </a:lnSpc>
            </a:pPr>
            <a:r>
              <a:rPr lang="en-US" sz="2800" b="1" dirty="0">
                <a:latin typeface="Open Sans" panose="020B0606030504020204" pitchFamily="34" charset="0"/>
                <a:ea typeface="Open Sans" panose="020B0606030504020204" pitchFamily="34" charset="0"/>
                <a:cs typeface="Open Sans" panose="020B0606030504020204" pitchFamily="34" charset="0"/>
              </a:rPr>
              <a:t>Activity 3.3. CASE STUDIES | </a:t>
            </a:r>
            <a:r>
              <a:rPr lang="en-U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CASE STUDY 6    </a:t>
            </a:r>
            <a:r>
              <a:rPr lang="en-US" sz="2800" b="1" dirty="0">
                <a:solidFill>
                  <a:srgbClr val="002060"/>
                </a:solidFill>
                <a:latin typeface="Open Sans" panose="020B0606030504020204" pitchFamily="34" charset="0"/>
                <a:ea typeface="Open Sans" panose="020B0606030504020204" pitchFamily="34" charset="0"/>
                <a:cs typeface="Open Sans" panose="020B0606030504020204" pitchFamily="34" charset="0"/>
              </a:rPr>
              <a:t>(GROUP 3)</a:t>
            </a:r>
          </a:p>
        </p:txBody>
      </p:sp>
      <p:pic>
        <p:nvPicPr>
          <p:cNvPr id="8" name="11 Marcador de contenido">
            <a:extLst>
              <a:ext uri="{FF2B5EF4-FFF2-40B4-BE49-F238E27FC236}">
                <a16:creationId xmlns:a16="http://schemas.microsoft.com/office/drawing/2014/main" id="{4C12B027-27B8-4078-B8E2-B156A37B2A6B}"/>
              </a:ext>
            </a:extLst>
          </p:cNvPr>
          <p:cNvPicPr>
            <a:picLocks/>
          </p:cNvPicPr>
          <p:nvPr/>
        </p:nvPicPr>
        <p:blipFill>
          <a:blip r:embed="rId5">
            <a:grayscl/>
          </a:blip>
          <a:stretch>
            <a:fillRect/>
          </a:stretch>
        </p:blipFill>
        <p:spPr>
          <a:xfrm>
            <a:off x="1035462" y="1033791"/>
            <a:ext cx="962741" cy="830997"/>
          </a:xfrm>
          <a:prstGeom prst="rect">
            <a:avLst/>
          </a:prstGeom>
          <a:ln>
            <a:solidFill>
              <a:schemeClr val="bg2">
                <a:lumMod val="10000"/>
              </a:schemeClr>
            </a:solidFill>
          </a:ln>
        </p:spPr>
      </p:pic>
      <p:sp>
        <p:nvSpPr>
          <p:cNvPr id="9" name="Rectángulo 8">
            <a:extLst>
              <a:ext uri="{FF2B5EF4-FFF2-40B4-BE49-F238E27FC236}">
                <a16:creationId xmlns:a16="http://schemas.microsoft.com/office/drawing/2014/main" id="{4F7615DB-9854-49AD-A4C4-054DA62B300C}"/>
              </a:ext>
            </a:extLst>
          </p:cNvPr>
          <p:cNvSpPr/>
          <p:nvPr/>
        </p:nvSpPr>
        <p:spPr>
          <a:xfrm>
            <a:off x="536213" y="2642482"/>
            <a:ext cx="8252945" cy="669799"/>
          </a:xfrm>
          <a:prstGeom prst="rect">
            <a:avLst/>
          </a:prstGeom>
        </p:spPr>
        <p:txBody>
          <a:bodyPr wrap="square">
            <a:spAutoFit/>
          </a:bodyPr>
          <a:lstStyle/>
          <a:p>
            <a:pPr>
              <a:lnSpc>
                <a:spcPct val="150000"/>
              </a:lnSpc>
            </a:pPr>
            <a:endParaRPr lang="en-US" sz="28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Rectángulo 2">
            <a:extLst>
              <a:ext uri="{FF2B5EF4-FFF2-40B4-BE49-F238E27FC236}">
                <a16:creationId xmlns:a16="http://schemas.microsoft.com/office/drawing/2014/main" id="{36AD593A-39A2-4CFB-973D-D5DC42C59D83}"/>
              </a:ext>
            </a:extLst>
          </p:cNvPr>
          <p:cNvSpPr/>
          <p:nvPr/>
        </p:nvSpPr>
        <p:spPr>
          <a:xfrm>
            <a:off x="536213" y="4033502"/>
            <a:ext cx="7961802" cy="3274807"/>
          </a:xfrm>
          <a:prstGeom prst="rect">
            <a:avLst/>
          </a:prstGeom>
        </p:spPr>
        <p:txBody>
          <a:bodyPr wrap="square">
            <a:spAutoFit/>
          </a:bodyPr>
          <a:lstStyle/>
          <a:p>
            <a:pPr>
              <a:lnSpc>
                <a:spcPct val="150000"/>
              </a:lnSpc>
            </a:pPr>
            <a:r>
              <a:rPr lang="en-US" sz="2000" dirty="0">
                <a:solidFill>
                  <a:srgbClr val="0070C0"/>
                </a:solidFill>
                <a:latin typeface="Open Sans" panose="020B0606030504020204" pitchFamily="34" charset="0"/>
                <a:ea typeface="Open Sans" panose="020B0606030504020204" pitchFamily="34" charset="0"/>
                <a:cs typeface="Open Sans" panose="020B0606030504020204" pitchFamily="34" charset="0"/>
              </a:rPr>
              <a:t>32-year-old woman</a:t>
            </a: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 IDP, with a </a:t>
            </a:r>
            <a:r>
              <a:rPr lang="en-US" sz="2000" dirty="0">
                <a:solidFill>
                  <a:srgbClr val="0070C0"/>
                </a:solidFill>
                <a:latin typeface="Open Sans" panose="020B0606030504020204" pitchFamily="34" charset="0"/>
                <a:ea typeface="Open Sans" panose="020B0606030504020204" pitchFamily="34" charset="0"/>
                <a:cs typeface="Open Sans" panose="020B0606030504020204" pitchFamily="34" charset="0"/>
              </a:rPr>
              <a:t>9-year-old child</a:t>
            </a: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a:t>
            </a:r>
          </a:p>
          <a:p>
            <a:pPr>
              <a:lnSpc>
                <a:spcPct val="150000"/>
              </a:lnSpc>
            </a:pP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She moved from the frontline zone to another city. </a:t>
            </a:r>
          </a:p>
          <a:p>
            <a:pPr>
              <a:lnSpc>
                <a:spcPct val="150000"/>
              </a:lnSpc>
            </a:pP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Looking for a job, paying rent. </a:t>
            </a:r>
          </a:p>
          <a:p>
            <a:pPr>
              <a:lnSpc>
                <a:spcPct val="150000"/>
              </a:lnSpc>
            </a:pP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There is </a:t>
            </a:r>
            <a:r>
              <a:rPr lang="en-US" sz="2000" dirty="0">
                <a:solidFill>
                  <a:srgbClr val="0070C0"/>
                </a:solidFill>
                <a:latin typeface="Open Sans" panose="020B0606030504020204" pitchFamily="34" charset="0"/>
                <a:ea typeface="Open Sans" panose="020B0606030504020204" pitchFamily="34" charset="0"/>
                <a:cs typeface="Open Sans" panose="020B0606030504020204" pitchFamily="34" charset="0"/>
              </a:rPr>
              <a:t>no money </a:t>
            </a: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for food, internet and school supplies for the child. </a:t>
            </a:r>
          </a:p>
          <a:p>
            <a:pPr>
              <a:lnSpc>
                <a:spcPct val="150000"/>
              </a:lnSpc>
            </a:pP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Has experience working as a </a:t>
            </a:r>
            <a:r>
              <a:rPr lang="en-US" sz="2000" b="1" dirty="0">
                <a:solidFill>
                  <a:srgbClr val="0070C0"/>
                </a:solidFill>
                <a:latin typeface="Open Sans" panose="020B0606030504020204" pitchFamily="34" charset="0"/>
                <a:ea typeface="Open Sans" panose="020B0606030504020204" pitchFamily="34" charset="0"/>
                <a:cs typeface="Open Sans" panose="020B0606030504020204" pitchFamily="34" charset="0"/>
              </a:rPr>
              <a:t>seller</a:t>
            </a: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a:t>
            </a:r>
          </a:p>
          <a:p>
            <a:pPr>
              <a:lnSpc>
                <a:spcPct val="150000"/>
              </a:lnSpc>
            </a:pPr>
            <a:endPar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Rectángulo 9">
            <a:extLst>
              <a:ext uri="{FF2B5EF4-FFF2-40B4-BE49-F238E27FC236}">
                <a16:creationId xmlns:a16="http://schemas.microsoft.com/office/drawing/2014/main" id="{E6566B4B-C2F2-452E-90FA-D78966EA08CD}"/>
              </a:ext>
            </a:extLst>
          </p:cNvPr>
          <p:cNvSpPr/>
          <p:nvPr/>
        </p:nvSpPr>
        <p:spPr>
          <a:xfrm>
            <a:off x="8809621" y="2386641"/>
            <a:ext cx="8942166" cy="7527061"/>
          </a:xfrm>
          <a:prstGeom prst="rect">
            <a:avLst/>
          </a:prstGeom>
        </p:spPr>
        <p:txBody>
          <a:bodyPr wrap="square">
            <a:spAutoFit/>
          </a:bodyPr>
          <a:lstStyle/>
          <a:p>
            <a:pPr>
              <a:lnSpc>
                <a:spcPct val="150000"/>
              </a:lnSpc>
            </a:pPr>
            <a:r>
              <a:rPr lang="en-US" b="1" dirty="0">
                <a:solidFill>
                  <a:srgbClr val="333333"/>
                </a:solidFill>
                <a:latin typeface="Open Sans" panose="020B0606030504020204" pitchFamily="34" charset="0"/>
                <a:ea typeface="Open Sans" panose="020B0606030504020204" pitchFamily="34" charset="0"/>
                <a:cs typeface="Open Sans" panose="020B0606030504020204" pitchFamily="34" charset="0"/>
              </a:rPr>
              <a:t>VULNERABILITY PROFILE 1. </a:t>
            </a: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People with difficulties of socio-economic integration, until the moment she found employment</a:t>
            </a:r>
          </a:p>
          <a:p>
            <a:pPr marL="285750" indent="-285750">
              <a:lnSpc>
                <a:spcPct val="150000"/>
              </a:lnSpc>
              <a:buFont typeface="Wingdings" panose="05000000000000000000" pitchFamily="2" charset="2"/>
              <a:buChar char="q"/>
            </a:pP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Motivation and empowerment sessions</a:t>
            </a:r>
          </a:p>
          <a:p>
            <a:pPr marL="285750" indent="-285750">
              <a:lnSpc>
                <a:spcPct val="150000"/>
              </a:lnSpc>
              <a:buFont typeface="Wingdings" panose="05000000000000000000" pitchFamily="2" charset="2"/>
              <a:buChar char="q"/>
            </a:pP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Information session about the local labor market and available local resources.</a:t>
            </a:r>
          </a:p>
          <a:p>
            <a:pPr marL="285750" indent="-285750">
              <a:lnSpc>
                <a:spcPct val="150000"/>
              </a:lnSpc>
              <a:buFont typeface="Wingdings" panose="05000000000000000000" pitchFamily="2" charset="2"/>
              <a:buChar char="q"/>
            </a:pP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Workshop on job search tools and techniques (CV, Simulation of a job interview (if the beneficiary needs it), registration in local job listings)</a:t>
            </a:r>
          </a:p>
          <a:p>
            <a:pPr marL="285750" indent="-285750">
              <a:lnSpc>
                <a:spcPct val="150000"/>
              </a:lnSpc>
              <a:buFont typeface="Wingdings" panose="05000000000000000000" pitchFamily="2" charset="2"/>
              <a:buChar char="q"/>
            </a:pPr>
            <a:r>
              <a:rPr lang="en-US" u="sng" dirty="0">
                <a:solidFill>
                  <a:srgbClr val="333333"/>
                </a:solidFill>
                <a:latin typeface="Open Sans" panose="020B0606030504020204" pitchFamily="34" charset="0"/>
                <a:ea typeface="Open Sans" panose="020B0606030504020204" pitchFamily="34" charset="0"/>
                <a:cs typeface="Open Sans" panose="020B0606030504020204" pitchFamily="34" charset="0"/>
              </a:rPr>
              <a:t>Basic skills</a:t>
            </a: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 Self-confidence, Communication, Mathematical thinking (in case the beneficiary will look for a job as a salesperson)</a:t>
            </a:r>
          </a:p>
          <a:p>
            <a:pPr marL="285750" indent="-285750">
              <a:lnSpc>
                <a:spcPct val="150000"/>
              </a:lnSpc>
              <a:buFont typeface="Wingdings" panose="05000000000000000000" pitchFamily="2" charset="2"/>
              <a:buChar char="q"/>
            </a:pPr>
            <a:r>
              <a:rPr lang="en-US" u="sng" dirty="0">
                <a:solidFill>
                  <a:srgbClr val="333333"/>
                </a:solidFill>
                <a:latin typeface="Open Sans" panose="020B0606030504020204" pitchFamily="34" charset="0"/>
                <a:ea typeface="Open Sans" panose="020B0606030504020204" pitchFamily="34" charset="0"/>
                <a:cs typeface="Open Sans" panose="020B0606030504020204" pitchFamily="34" charset="0"/>
              </a:rPr>
              <a:t>Transversal skills</a:t>
            </a: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 Relationship skills, Teamwork, Customer orientation, Quality of work, Tolerance to frustration, Self-organization, Analysis and problem solving.</a:t>
            </a:r>
          </a:p>
          <a:p>
            <a:pPr marL="285750" indent="-285750">
              <a:lnSpc>
                <a:spcPct val="150000"/>
              </a:lnSpc>
              <a:buFont typeface="Wingdings" panose="05000000000000000000" pitchFamily="2" charset="2"/>
              <a:buChar char="q"/>
            </a:pP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Ukrainian language course</a:t>
            </a:r>
          </a:p>
          <a:p>
            <a:pPr marL="285750" indent="-285750">
              <a:lnSpc>
                <a:spcPct val="150000"/>
              </a:lnSpc>
              <a:buFont typeface="Wingdings" panose="05000000000000000000" pitchFamily="2" charset="2"/>
              <a:buChar char="q"/>
            </a:pPr>
            <a:r>
              <a:rPr lang="en-US" u="sng" dirty="0">
                <a:solidFill>
                  <a:srgbClr val="333333"/>
                </a:solidFill>
                <a:latin typeface="Open Sans" panose="020B0606030504020204" pitchFamily="34" charset="0"/>
                <a:ea typeface="Open Sans" panose="020B0606030504020204" pitchFamily="34" charset="0"/>
                <a:cs typeface="Open Sans" panose="020B0606030504020204" pitchFamily="34" charset="0"/>
              </a:rPr>
              <a:t>Technical</a:t>
            </a: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 Safety and hygiene in the workplace</a:t>
            </a:r>
          </a:p>
          <a:p>
            <a:pPr marL="285750" indent="-285750">
              <a:lnSpc>
                <a:spcPct val="150000"/>
              </a:lnSpc>
              <a:buFont typeface="Wingdings" panose="05000000000000000000" pitchFamily="2" charset="2"/>
              <a:buChar char="q"/>
            </a:pP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Professional training</a:t>
            </a:r>
          </a:p>
          <a:p>
            <a:pPr marL="285750" indent="-285750">
              <a:lnSpc>
                <a:spcPct val="150000"/>
              </a:lnSpc>
              <a:buFont typeface="Wingdings" panose="05000000000000000000" pitchFamily="2" charset="2"/>
              <a:buChar char="q"/>
            </a:pP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Visiting companies to learn about different professional profiles</a:t>
            </a:r>
          </a:p>
          <a:p>
            <a:pPr marL="285750" indent="-285750">
              <a:lnSpc>
                <a:spcPct val="150000"/>
              </a:lnSpc>
              <a:buFont typeface="Wingdings" panose="05000000000000000000" pitchFamily="2" charset="2"/>
              <a:buChar char="q"/>
            </a:pPr>
            <a:endPar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a:lnSpc>
                <a:spcPct val="150000"/>
              </a:lnSpc>
            </a:pPr>
            <a:r>
              <a:rPr lang="en-US" b="1" dirty="0">
                <a:solidFill>
                  <a:srgbClr val="C00000"/>
                </a:solidFill>
                <a:latin typeface="Open Sans" panose="020B0606030504020204" pitchFamily="34" charset="0"/>
                <a:ea typeface="Open Sans" panose="020B0606030504020204" pitchFamily="34" charset="0"/>
                <a:cs typeface="Open Sans" panose="020B0606030504020204" pitchFamily="34" charset="0"/>
              </a:rPr>
              <a:t>Urgency to work on getting a job in a few days to ensure an income to the household and then work on her skills development in non-working hours.</a:t>
            </a:r>
          </a:p>
        </p:txBody>
      </p:sp>
    </p:spTree>
    <p:extLst>
      <p:ext uri="{BB962C8B-B14F-4D97-AF65-F5344CB8AC3E}">
        <p14:creationId xmlns:p14="http://schemas.microsoft.com/office/powerpoint/2010/main" val="3151898200"/>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76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400" dirty="0" err="1">
                <a:solidFill>
                  <a:schemeClr val="accent3"/>
                </a:solidFill>
                <a:latin typeface="Montserrat Bold"/>
                <a:sym typeface="Montserrat Bold"/>
              </a:rPr>
              <a:t>Work</a:t>
            </a:r>
            <a:r>
              <a:rPr lang="es-ES" sz="4400" dirty="0">
                <a:solidFill>
                  <a:schemeClr val="accent3"/>
                </a:solidFill>
                <a:latin typeface="Montserrat Bold"/>
                <a:sym typeface="Montserrat Bold"/>
              </a:rPr>
              <a:t> </a:t>
            </a:r>
            <a:r>
              <a:rPr lang="es-ES" sz="4400" dirty="0" err="1">
                <a:solidFill>
                  <a:schemeClr val="accent3"/>
                </a:solidFill>
                <a:latin typeface="Montserrat Bold"/>
                <a:sym typeface="Montserrat Bold"/>
              </a:rPr>
              <a:t>methodology</a:t>
            </a:r>
            <a:r>
              <a:rPr lang="es-ES" sz="4400" dirty="0">
                <a:solidFill>
                  <a:schemeClr val="accent3"/>
                </a:solidFill>
                <a:latin typeface="Montserrat Bold"/>
                <a:sym typeface="Montserrat Bold"/>
              </a:rPr>
              <a:t> | </a:t>
            </a:r>
            <a:r>
              <a:rPr lang="es-ES" sz="3200" dirty="0" err="1">
                <a:solidFill>
                  <a:srgbClr val="002060"/>
                </a:solidFill>
                <a:latin typeface="Montserrat Bold"/>
                <a:sym typeface="Montserrat Bold"/>
              </a:rPr>
              <a:t>Activity</a:t>
            </a:r>
            <a:endParaRPr lang="es-ES" sz="3200" dirty="0">
              <a:solidFill>
                <a:srgbClr val="002060"/>
              </a:solidFill>
              <a:latin typeface="Montserrat Bold"/>
              <a:sym typeface="Montserrat Bold"/>
            </a:endParaRP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7" name="Rectángulo 6">
            <a:extLst>
              <a:ext uri="{FF2B5EF4-FFF2-40B4-BE49-F238E27FC236}">
                <a16:creationId xmlns:a16="http://schemas.microsoft.com/office/drawing/2014/main" id="{1E449C0A-6B87-4450-BB99-B0EDCA9A7271}"/>
              </a:ext>
            </a:extLst>
          </p:cNvPr>
          <p:cNvSpPr/>
          <p:nvPr/>
        </p:nvSpPr>
        <p:spPr>
          <a:xfrm>
            <a:off x="2221590" y="1033791"/>
            <a:ext cx="13844819" cy="669799"/>
          </a:xfrm>
          <a:prstGeom prst="rect">
            <a:avLst/>
          </a:prstGeom>
        </p:spPr>
        <p:txBody>
          <a:bodyPr wrap="square">
            <a:spAutoFit/>
          </a:bodyPr>
          <a:lstStyle/>
          <a:p>
            <a:pPr fontAlgn="base">
              <a:lnSpc>
                <a:spcPct val="150000"/>
              </a:lnSpc>
            </a:pPr>
            <a:r>
              <a:rPr lang="en-US" sz="2800" b="1" dirty="0">
                <a:latin typeface="Open Sans" panose="020B0606030504020204" pitchFamily="34" charset="0"/>
                <a:ea typeface="Open Sans" panose="020B0606030504020204" pitchFamily="34" charset="0"/>
                <a:cs typeface="Open Sans" panose="020B0606030504020204" pitchFamily="34" charset="0"/>
              </a:rPr>
              <a:t>Activity 3.3. CASE STUDIES | </a:t>
            </a:r>
            <a:r>
              <a:rPr lang="en-U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CASE STUDY 7    </a:t>
            </a:r>
            <a:r>
              <a:rPr lang="en-US" sz="2800" b="1" dirty="0">
                <a:solidFill>
                  <a:srgbClr val="002060"/>
                </a:solidFill>
                <a:latin typeface="Open Sans" panose="020B0606030504020204" pitchFamily="34" charset="0"/>
                <a:ea typeface="Open Sans" panose="020B0606030504020204" pitchFamily="34" charset="0"/>
                <a:cs typeface="Open Sans" panose="020B0606030504020204" pitchFamily="34" charset="0"/>
              </a:rPr>
              <a:t>(GROUP 3)</a:t>
            </a:r>
          </a:p>
        </p:txBody>
      </p:sp>
      <p:pic>
        <p:nvPicPr>
          <p:cNvPr id="8" name="11 Marcador de contenido">
            <a:extLst>
              <a:ext uri="{FF2B5EF4-FFF2-40B4-BE49-F238E27FC236}">
                <a16:creationId xmlns:a16="http://schemas.microsoft.com/office/drawing/2014/main" id="{4C12B027-27B8-4078-B8E2-B156A37B2A6B}"/>
              </a:ext>
            </a:extLst>
          </p:cNvPr>
          <p:cNvPicPr>
            <a:picLocks/>
          </p:cNvPicPr>
          <p:nvPr/>
        </p:nvPicPr>
        <p:blipFill>
          <a:blip r:embed="rId5">
            <a:grayscl/>
          </a:blip>
          <a:stretch>
            <a:fillRect/>
          </a:stretch>
        </p:blipFill>
        <p:spPr>
          <a:xfrm>
            <a:off x="1035462" y="1033791"/>
            <a:ext cx="962741" cy="830997"/>
          </a:xfrm>
          <a:prstGeom prst="rect">
            <a:avLst/>
          </a:prstGeom>
          <a:ln>
            <a:solidFill>
              <a:schemeClr val="bg2">
                <a:lumMod val="10000"/>
              </a:schemeClr>
            </a:solidFill>
          </a:ln>
        </p:spPr>
      </p:pic>
      <p:sp>
        <p:nvSpPr>
          <p:cNvPr id="9" name="Rectángulo 8">
            <a:extLst>
              <a:ext uri="{FF2B5EF4-FFF2-40B4-BE49-F238E27FC236}">
                <a16:creationId xmlns:a16="http://schemas.microsoft.com/office/drawing/2014/main" id="{4F7615DB-9854-49AD-A4C4-054DA62B300C}"/>
              </a:ext>
            </a:extLst>
          </p:cNvPr>
          <p:cNvSpPr/>
          <p:nvPr/>
        </p:nvSpPr>
        <p:spPr>
          <a:xfrm>
            <a:off x="536213" y="2642482"/>
            <a:ext cx="8252945" cy="669799"/>
          </a:xfrm>
          <a:prstGeom prst="rect">
            <a:avLst/>
          </a:prstGeom>
        </p:spPr>
        <p:txBody>
          <a:bodyPr wrap="square">
            <a:spAutoFit/>
          </a:bodyPr>
          <a:lstStyle/>
          <a:p>
            <a:pPr>
              <a:lnSpc>
                <a:spcPct val="150000"/>
              </a:lnSpc>
            </a:pPr>
            <a:endParaRPr lang="en-US" sz="28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Rectángulo 2">
            <a:extLst>
              <a:ext uri="{FF2B5EF4-FFF2-40B4-BE49-F238E27FC236}">
                <a16:creationId xmlns:a16="http://schemas.microsoft.com/office/drawing/2014/main" id="{36AD593A-39A2-4CFB-973D-D5DC42C59D83}"/>
              </a:ext>
            </a:extLst>
          </p:cNvPr>
          <p:cNvSpPr/>
          <p:nvPr/>
        </p:nvSpPr>
        <p:spPr>
          <a:xfrm>
            <a:off x="536213" y="4033502"/>
            <a:ext cx="7961802" cy="2351478"/>
          </a:xfrm>
          <a:prstGeom prst="rect">
            <a:avLst/>
          </a:prstGeom>
        </p:spPr>
        <p:txBody>
          <a:bodyPr wrap="square">
            <a:spAutoFit/>
          </a:bodyPr>
          <a:lstStyle/>
          <a:p>
            <a:pPr>
              <a:lnSpc>
                <a:spcPct val="150000"/>
              </a:lnSpc>
            </a:pP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Woman, </a:t>
            </a:r>
            <a:r>
              <a:rPr lang="en-US" sz="2000" dirty="0">
                <a:solidFill>
                  <a:srgbClr val="0070C0"/>
                </a:solidFill>
                <a:latin typeface="Open Sans" panose="020B0606030504020204" pitchFamily="34" charset="0"/>
                <a:ea typeface="Open Sans" panose="020B0606030504020204" pitchFamily="34" charset="0"/>
                <a:cs typeface="Open Sans" panose="020B0606030504020204" pitchFamily="34" charset="0"/>
              </a:rPr>
              <a:t>39 years old</a:t>
            </a: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 IDP, came from Donetsk, is looking for a job in </a:t>
            </a:r>
            <a:r>
              <a:rPr lang="en-US" sz="2000" dirty="0" err="1">
                <a:solidFill>
                  <a:srgbClr val="333333"/>
                </a:solidFill>
                <a:latin typeface="Open Sans" panose="020B0606030504020204" pitchFamily="34" charset="0"/>
                <a:ea typeface="Open Sans" panose="020B0606030504020204" pitchFamily="34" charset="0"/>
                <a:cs typeface="Open Sans" panose="020B0606030504020204" pitchFamily="34" charset="0"/>
              </a:rPr>
              <a:t>Vinnytsia</a:t>
            </a: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 has a </a:t>
            </a:r>
            <a:r>
              <a:rPr lang="en-US" sz="2000" b="1" dirty="0">
                <a:solidFill>
                  <a:srgbClr val="0070C0"/>
                </a:solidFill>
                <a:latin typeface="Open Sans" panose="020B0606030504020204" pitchFamily="34" charset="0"/>
                <a:ea typeface="Open Sans" panose="020B0606030504020204" pitchFamily="34" charset="0"/>
                <a:cs typeface="Open Sans" panose="020B0606030504020204" pitchFamily="34" charset="0"/>
              </a:rPr>
              <a:t>higher pedagogical education</a:t>
            </a: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 wants to work by profession, but does </a:t>
            </a:r>
            <a:r>
              <a:rPr lang="en-US" sz="2000" dirty="0">
                <a:solidFill>
                  <a:srgbClr val="0070C0"/>
                </a:solidFill>
                <a:latin typeface="Open Sans" panose="020B0606030504020204" pitchFamily="34" charset="0"/>
                <a:ea typeface="Open Sans" panose="020B0606030504020204" pitchFamily="34" charset="0"/>
                <a:cs typeface="Open Sans" panose="020B0606030504020204" pitchFamily="34" charset="0"/>
              </a:rPr>
              <a:t>not know the Ukrainian language</a:t>
            </a: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 are interested in Ukrainian language courses not at their own expense.</a:t>
            </a:r>
          </a:p>
        </p:txBody>
      </p:sp>
      <p:sp>
        <p:nvSpPr>
          <p:cNvPr id="10" name="Rectángulo 9">
            <a:extLst>
              <a:ext uri="{FF2B5EF4-FFF2-40B4-BE49-F238E27FC236}">
                <a16:creationId xmlns:a16="http://schemas.microsoft.com/office/drawing/2014/main" id="{E6566B4B-C2F2-452E-90FA-D78966EA08CD}"/>
              </a:ext>
            </a:extLst>
          </p:cNvPr>
          <p:cNvSpPr/>
          <p:nvPr/>
        </p:nvSpPr>
        <p:spPr>
          <a:xfrm>
            <a:off x="8809621" y="2386641"/>
            <a:ext cx="8942166" cy="7527061"/>
          </a:xfrm>
          <a:prstGeom prst="rect">
            <a:avLst/>
          </a:prstGeom>
        </p:spPr>
        <p:txBody>
          <a:bodyPr wrap="square">
            <a:spAutoFit/>
          </a:bodyPr>
          <a:lstStyle/>
          <a:p>
            <a:pPr>
              <a:lnSpc>
                <a:spcPct val="150000"/>
              </a:lnSpc>
            </a:pPr>
            <a:r>
              <a:rPr lang="en-US" b="1" dirty="0">
                <a:solidFill>
                  <a:srgbClr val="333333"/>
                </a:solidFill>
                <a:latin typeface="Open Sans" panose="020B0606030504020204" pitchFamily="34" charset="0"/>
                <a:ea typeface="Open Sans" panose="020B0606030504020204" pitchFamily="34" charset="0"/>
                <a:cs typeface="Open Sans" panose="020B0606030504020204" pitchFamily="34" charset="0"/>
              </a:rPr>
              <a:t>VULNERABILITY PROFILE 1. </a:t>
            </a: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People with difficulties of socio-economic integration, until the moment she found employment</a:t>
            </a:r>
          </a:p>
          <a:p>
            <a:pPr marL="285750" indent="-285750">
              <a:lnSpc>
                <a:spcPct val="150000"/>
              </a:lnSpc>
              <a:buFont typeface="Wingdings" panose="05000000000000000000" pitchFamily="2" charset="2"/>
              <a:buChar char="q"/>
            </a:pP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Motivation and empowerment sessions</a:t>
            </a:r>
          </a:p>
          <a:p>
            <a:pPr marL="285750" indent="-285750">
              <a:lnSpc>
                <a:spcPct val="150000"/>
              </a:lnSpc>
              <a:buFont typeface="Wingdings" panose="05000000000000000000" pitchFamily="2" charset="2"/>
              <a:buChar char="q"/>
            </a:pP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Information session about the local labor market and available local resources.</a:t>
            </a:r>
          </a:p>
          <a:p>
            <a:pPr marL="285750" indent="-285750">
              <a:lnSpc>
                <a:spcPct val="150000"/>
              </a:lnSpc>
              <a:buFont typeface="Wingdings" panose="05000000000000000000" pitchFamily="2" charset="2"/>
              <a:buChar char="q"/>
            </a:pP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Workshop on job search tools and techniques (CV, Motivation letter, Workshop on new job search technologies, Registration in local job listings)</a:t>
            </a:r>
          </a:p>
          <a:p>
            <a:pPr marL="285750" indent="-285750">
              <a:lnSpc>
                <a:spcPct val="150000"/>
              </a:lnSpc>
              <a:buFont typeface="Wingdings" panose="05000000000000000000" pitchFamily="2" charset="2"/>
              <a:buChar char="q"/>
            </a:pPr>
            <a:r>
              <a:rPr lang="en-US" u="sng" dirty="0">
                <a:solidFill>
                  <a:srgbClr val="333333"/>
                </a:solidFill>
                <a:latin typeface="Open Sans" panose="020B0606030504020204" pitchFamily="34" charset="0"/>
                <a:ea typeface="Open Sans" panose="020B0606030504020204" pitchFamily="34" charset="0"/>
                <a:cs typeface="Open Sans" panose="020B0606030504020204" pitchFamily="34" charset="0"/>
              </a:rPr>
              <a:t>Basic skills</a:t>
            </a: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 Self-confidence, Communication</a:t>
            </a:r>
          </a:p>
          <a:p>
            <a:pPr marL="285750" indent="-285750">
              <a:lnSpc>
                <a:spcPct val="150000"/>
              </a:lnSpc>
              <a:buFont typeface="Wingdings" panose="05000000000000000000" pitchFamily="2" charset="2"/>
              <a:buChar char="q"/>
            </a:pPr>
            <a:r>
              <a:rPr lang="en-US" u="sng" dirty="0">
                <a:solidFill>
                  <a:srgbClr val="333333"/>
                </a:solidFill>
                <a:latin typeface="Open Sans" panose="020B0606030504020204" pitchFamily="34" charset="0"/>
                <a:ea typeface="Open Sans" panose="020B0606030504020204" pitchFamily="34" charset="0"/>
                <a:cs typeface="Open Sans" panose="020B0606030504020204" pitchFamily="34" charset="0"/>
              </a:rPr>
              <a:t>Transversal skills</a:t>
            </a: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 Interest in learning, Technology Orientation, Teamwork, Analysis and problem solving, Creativity and innovation, People management.</a:t>
            </a:r>
          </a:p>
          <a:p>
            <a:pPr marL="285750" indent="-285750">
              <a:lnSpc>
                <a:spcPct val="150000"/>
              </a:lnSpc>
              <a:buFont typeface="Wingdings" panose="05000000000000000000" pitchFamily="2" charset="2"/>
              <a:buChar char="q"/>
            </a:pP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Training on new technologies (use of Word and e-mail)</a:t>
            </a:r>
          </a:p>
          <a:p>
            <a:pPr marL="285750" indent="-285750">
              <a:lnSpc>
                <a:spcPct val="150000"/>
              </a:lnSpc>
              <a:buFont typeface="Wingdings" panose="05000000000000000000" pitchFamily="2" charset="2"/>
              <a:buChar char="q"/>
            </a:pP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Language courses (Ukrainian, English, French, etc.).</a:t>
            </a:r>
          </a:p>
          <a:p>
            <a:pPr marL="285750" indent="-285750">
              <a:lnSpc>
                <a:spcPct val="150000"/>
              </a:lnSpc>
              <a:buFont typeface="Wingdings" panose="05000000000000000000" pitchFamily="2" charset="2"/>
              <a:buChar char="q"/>
            </a:pPr>
            <a:r>
              <a:rPr lang="en-US" u="sng" dirty="0">
                <a:solidFill>
                  <a:srgbClr val="333333"/>
                </a:solidFill>
                <a:latin typeface="Open Sans" panose="020B0606030504020204" pitchFamily="34" charset="0"/>
                <a:ea typeface="Open Sans" panose="020B0606030504020204" pitchFamily="34" charset="0"/>
                <a:cs typeface="Open Sans" panose="020B0606030504020204" pitchFamily="34" charset="0"/>
              </a:rPr>
              <a:t>Technical skills</a:t>
            </a: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 Safety and hygiene at the workplace</a:t>
            </a:r>
          </a:p>
          <a:p>
            <a:pPr marL="285750" indent="-285750">
              <a:lnSpc>
                <a:spcPct val="150000"/>
              </a:lnSpc>
              <a:buFont typeface="Wingdings" panose="05000000000000000000" pitchFamily="2" charset="2"/>
              <a:buChar char="q"/>
            </a:pP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Certificate or diploma of competences acquired on the basis of experience, </a:t>
            </a:r>
          </a:p>
          <a:p>
            <a:pPr marL="285750" indent="-285750">
              <a:lnSpc>
                <a:spcPct val="150000"/>
              </a:lnSpc>
              <a:buFont typeface="Wingdings" panose="05000000000000000000" pitchFamily="2" charset="2"/>
              <a:buChar char="q"/>
            </a:pP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Other activities for professional training.</a:t>
            </a:r>
          </a:p>
          <a:p>
            <a:pPr marL="285750" indent="-285750">
              <a:lnSpc>
                <a:spcPct val="150000"/>
              </a:lnSpc>
              <a:buFont typeface="Wingdings" panose="05000000000000000000" pitchFamily="2" charset="2"/>
              <a:buChar char="q"/>
            </a:pPr>
            <a:endPar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a:lnSpc>
                <a:spcPct val="150000"/>
              </a:lnSpc>
            </a:pPr>
            <a:r>
              <a:rPr lang="en-US" b="1" dirty="0">
                <a:solidFill>
                  <a:srgbClr val="C00000"/>
                </a:solidFill>
                <a:latin typeface="Open Sans" panose="020B0606030504020204" pitchFamily="34" charset="0"/>
                <a:ea typeface="Open Sans" panose="020B0606030504020204" pitchFamily="34" charset="0"/>
                <a:cs typeface="Open Sans" panose="020B0606030504020204" pitchFamily="34" charset="0"/>
              </a:rPr>
              <a:t>Pathway towards employment: she can start her work based on her experience and education, overcoming some barriers, like learning Ukrainian language. Also she can try working as a tutor</a:t>
            </a:r>
          </a:p>
        </p:txBody>
      </p:sp>
    </p:spTree>
    <p:extLst>
      <p:ext uri="{BB962C8B-B14F-4D97-AF65-F5344CB8AC3E}">
        <p14:creationId xmlns:p14="http://schemas.microsoft.com/office/powerpoint/2010/main" val="3119385757"/>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76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400" dirty="0" err="1">
                <a:solidFill>
                  <a:schemeClr val="accent3"/>
                </a:solidFill>
                <a:latin typeface="Montserrat Bold"/>
                <a:sym typeface="Montserrat Bold"/>
              </a:rPr>
              <a:t>Work</a:t>
            </a:r>
            <a:r>
              <a:rPr lang="es-ES" sz="4400" dirty="0">
                <a:solidFill>
                  <a:schemeClr val="accent3"/>
                </a:solidFill>
                <a:latin typeface="Montserrat Bold"/>
                <a:sym typeface="Montserrat Bold"/>
              </a:rPr>
              <a:t> </a:t>
            </a:r>
            <a:r>
              <a:rPr lang="es-ES" sz="4400" dirty="0" err="1">
                <a:solidFill>
                  <a:schemeClr val="accent3"/>
                </a:solidFill>
                <a:latin typeface="Montserrat Bold"/>
                <a:sym typeface="Montserrat Bold"/>
              </a:rPr>
              <a:t>methodology</a:t>
            </a:r>
            <a:r>
              <a:rPr lang="es-ES" sz="4400" dirty="0">
                <a:solidFill>
                  <a:schemeClr val="accent3"/>
                </a:solidFill>
                <a:latin typeface="Montserrat Bold"/>
                <a:sym typeface="Montserrat Bold"/>
              </a:rPr>
              <a:t> | </a:t>
            </a:r>
            <a:r>
              <a:rPr lang="es-ES" sz="3200" dirty="0" err="1">
                <a:solidFill>
                  <a:srgbClr val="002060"/>
                </a:solidFill>
                <a:latin typeface="Montserrat Bold"/>
                <a:sym typeface="Montserrat Bold"/>
              </a:rPr>
              <a:t>Activity</a:t>
            </a:r>
            <a:endParaRPr lang="es-ES" sz="3200" dirty="0">
              <a:solidFill>
                <a:srgbClr val="002060"/>
              </a:solidFill>
              <a:latin typeface="Montserrat Bold"/>
              <a:sym typeface="Montserrat Bold"/>
            </a:endParaRP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7" name="Rectángulo 6">
            <a:extLst>
              <a:ext uri="{FF2B5EF4-FFF2-40B4-BE49-F238E27FC236}">
                <a16:creationId xmlns:a16="http://schemas.microsoft.com/office/drawing/2014/main" id="{1E449C0A-6B87-4450-BB99-B0EDCA9A7271}"/>
              </a:ext>
            </a:extLst>
          </p:cNvPr>
          <p:cNvSpPr/>
          <p:nvPr/>
        </p:nvSpPr>
        <p:spPr>
          <a:xfrm>
            <a:off x="2221590" y="1033791"/>
            <a:ext cx="13844819" cy="669799"/>
          </a:xfrm>
          <a:prstGeom prst="rect">
            <a:avLst/>
          </a:prstGeom>
        </p:spPr>
        <p:txBody>
          <a:bodyPr wrap="square">
            <a:spAutoFit/>
          </a:bodyPr>
          <a:lstStyle/>
          <a:p>
            <a:pPr fontAlgn="base">
              <a:lnSpc>
                <a:spcPct val="150000"/>
              </a:lnSpc>
            </a:pPr>
            <a:r>
              <a:rPr lang="en-US" sz="2800" b="1" dirty="0">
                <a:latin typeface="Open Sans" panose="020B0606030504020204" pitchFamily="34" charset="0"/>
                <a:ea typeface="Open Sans" panose="020B0606030504020204" pitchFamily="34" charset="0"/>
                <a:cs typeface="Open Sans" panose="020B0606030504020204" pitchFamily="34" charset="0"/>
              </a:rPr>
              <a:t>Activity 3.3. CASE STUDIES | </a:t>
            </a:r>
            <a:r>
              <a:rPr lang="en-U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CASE STUDY 8    </a:t>
            </a:r>
            <a:r>
              <a:rPr lang="en-US" sz="2800" b="1" dirty="0">
                <a:solidFill>
                  <a:srgbClr val="002060"/>
                </a:solidFill>
                <a:latin typeface="Open Sans" panose="020B0606030504020204" pitchFamily="34" charset="0"/>
                <a:ea typeface="Open Sans" panose="020B0606030504020204" pitchFamily="34" charset="0"/>
                <a:cs typeface="Open Sans" panose="020B0606030504020204" pitchFamily="34" charset="0"/>
              </a:rPr>
              <a:t>(GROUP 4)</a:t>
            </a:r>
          </a:p>
        </p:txBody>
      </p:sp>
      <p:pic>
        <p:nvPicPr>
          <p:cNvPr id="8" name="11 Marcador de contenido">
            <a:extLst>
              <a:ext uri="{FF2B5EF4-FFF2-40B4-BE49-F238E27FC236}">
                <a16:creationId xmlns:a16="http://schemas.microsoft.com/office/drawing/2014/main" id="{4C12B027-27B8-4078-B8E2-B156A37B2A6B}"/>
              </a:ext>
            </a:extLst>
          </p:cNvPr>
          <p:cNvPicPr>
            <a:picLocks/>
          </p:cNvPicPr>
          <p:nvPr/>
        </p:nvPicPr>
        <p:blipFill>
          <a:blip r:embed="rId5">
            <a:grayscl/>
          </a:blip>
          <a:stretch>
            <a:fillRect/>
          </a:stretch>
        </p:blipFill>
        <p:spPr>
          <a:xfrm>
            <a:off x="1035462" y="1033791"/>
            <a:ext cx="962741" cy="830997"/>
          </a:xfrm>
          <a:prstGeom prst="rect">
            <a:avLst/>
          </a:prstGeom>
          <a:ln>
            <a:solidFill>
              <a:schemeClr val="bg2">
                <a:lumMod val="10000"/>
              </a:schemeClr>
            </a:solidFill>
          </a:ln>
        </p:spPr>
      </p:pic>
      <p:sp>
        <p:nvSpPr>
          <p:cNvPr id="9" name="Rectángulo 8">
            <a:extLst>
              <a:ext uri="{FF2B5EF4-FFF2-40B4-BE49-F238E27FC236}">
                <a16:creationId xmlns:a16="http://schemas.microsoft.com/office/drawing/2014/main" id="{4F7615DB-9854-49AD-A4C4-054DA62B300C}"/>
              </a:ext>
            </a:extLst>
          </p:cNvPr>
          <p:cNvSpPr/>
          <p:nvPr/>
        </p:nvSpPr>
        <p:spPr>
          <a:xfrm>
            <a:off x="536213" y="2642482"/>
            <a:ext cx="8252945" cy="669799"/>
          </a:xfrm>
          <a:prstGeom prst="rect">
            <a:avLst/>
          </a:prstGeom>
        </p:spPr>
        <p:txBody>
          <a:bodyPr wrap="square">
            <a:spAutoFit/>
          </a:bodyPr>
          <a:lstStyle/>
          <a:p>
            <a:pPr>
              <a:lnSpc>
                <a:spcPct val="150000"/>
              </a:lnSpc>
            </a:pPr>
            <a:endParaRPr lang="en-US" sz="28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Rectángulo 2">
            <a:extLst>
              <a:ext uri="{FF2B5EF4-FFF2-40B4-BE49-F238E27FC236}">
                <a16:creationId xmlns:a16="http://schemas.microsoft.com/office/drawing/2014/main" id="{36AD593A-39A2-4CFB-973D-D5DC42C59D83}"/>
              </a:ext>
            </a:extLst>
          </p:cNvPr>
          <p:cNvSpPr/>
          <p:nvPr/>
        </p:nvSpPr>
        <p:spPr>
          <a:xfrm>
            <a:off x="515750" y="3157460"/>
            <a:ext cx="7961802" cy="3736472"/>
          </a:xfrm>
          <a:prstGeom prst="rect">
            <a:avLst/>
          </a:prstGeom>
        </p:spPr>
        <p:txBody>
          <a:bodyPr wrap="square">
            <a:spAutoFit/>
          </a:bodyPr>
          <a:lstStyle/>
          <a:p>
            <a:pPr>
              <a:lnSpc>
                <a:spcPct val="150000"/>
              </a:lnSpc>
            </a:pP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Man, </a:t>
            </a:r>
            <a:r>
              <a:rPr lang="en-US" sz="2000" dirty="0">
                <a:solidFill>
                  <a:srgbClr val="0070C0"/>
                </a:solidFill>
                <a:latin typeface="Open Sans" panose="020B0606030504020204" pitchFamily="34" charset="0"/>
                <a:ea typeface="Open Sans" panose="020B0606030504020204" pitchFamily="34" charset="0"/>
                <a:cs typeface="Open Sans" panose="020B0606030504020204" pitchFamily="34" charset="0"/>
              </a:rPr>
              <a:t>35 years old</a:t>
            </a: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 IDP from Mariupol, </a:t>
            </a:r>
            <a:r>
              <a:rPr lang="en-US" sz="2000" dirty="0">
                <a:solidFill>
                  <a:srgbClr val="0070C0"/>
                </a:solidFill>
                <a:latin typeface="Open Sans" panose="020B0606030504020204" pitchFamily="34" charset="0"/>
                <a:ea typeface="Open Sans" panose="020B0606030504020204" pitchFamily="34" charset="0"/>
                <a:cs typeface="Open Sans" panose="020B0606030504020204" pitchFamily="34" charset="0"/>
              </a:rPr>
              <a:t>higher education</a:t>
            </a: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 wants to </a:t>
            </a:r>
            <a:r>
              <a:rPr lang="en-US" sz="2000" b="1" dirty="0">
                <a:solidFill>
                  <a:srgbClr val="0070C0"/>
                </a:solidFill>
                <a:latin typeface="Open Sans" panose="020B0606030504020204" pitchFamily="34" charset="0"/>
                <a:ea typeface="Open Sans" panose="020B0606030504020204" pitchFamily="34" charset="0"/>
                <a:cs typeface="Open Sans" panose="020B0606030504020204" pitchFamily="34" charset="0"/>
              </a:rPr>
              <a:t>open a cafe</a:t>
            </a: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 coffee shop, etc., does not have financing to open his own business.</a:t>
            </a:r>
          </a:p>
          <a:p>
            <a:pPr>
              <a:lnSpc>
                <a:spcPct val="150000"/>
              </a:lnSpc>
            </a:pPr>
            <a:endPar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a:lnSpc>
                <a:spcPct val="150000"/>
              </a:lnSpc>
            </a:pPr>
            <a:endPar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a:lnSpc>
                <a:spcPct val="150000"/>
              </a:lnSpc>
            </a:pPr>
            <a:endPar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a:lnSpc>
                <a:spcPct val="150000"/>
              </a:lnSpc>
            </a:pP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Profile: self-employment; a person who will support himself and create jobs in the future</a:t>
            </a:r>
          </a:p>
        </p:txBody>
      </p:sp>
      <p:sp>
        <p:nvSpPr>
          <p:cNvPr id="10" name="Rectángulo 9">
            <a:extLst>
              <a:ext uri="{FF2B5EF4-FFF2-40B4-BE49-F238E27FC236}">
                <a16:creationId xmlns:a16="http://schemas.microsoft.com/office/drawing/2014/main" id="{E6566B4B-C2F2-452E-90FA-D78966EA08CD}"/>
              </a:ext>
            </a:extLst>
          </p:cNvPr>
          <p:cNvSpPr/>
          <p:nvPr/>
        </p:nvSpPr>
        <p:spPr>
          <a:xfrm>
            <a:off x="8809621" y="2424336"/>
            <a:ext cx="8942166" cy="4741683"/>
          </a:xfrm>
          <a:prstGeom prst="rect">
            <a:avLst/>
          </a:prstGeom>
        </p:spPr>
        <p:txBody>
          <a:bodyPr wrap="square">
            <a:spAutoFit/>
          </a:bodyPr>
          <a:lstStyle/>
          <a:p>
            <a:pPr>
              <a:lnSpc>
                <a:spcPct val="150000"/>
              </a:lnSpc>
            </a:pPr>
            <a:r>
              <a:rPr lang="en-US" b="1" dirty="0">
                <a:solidFill>
                  <a:srgbClr val="333333"/>
                </a:solidFill>
                <a:latin typeface="Open Sans" panose="020B0606030504020204" pitchFamily="34" charset="0"/>
                <a:ea typeface="Open Sans" panose="020B0606030504020204" pitchFamily="34" charset="0"/>
                <a:cs typeface="Open Sans" panose="020B0606030504020204" pitchFamily="34" charset="0"/>
              </a:rPr>
              <a:t>VULNERABILITY PROFILE  </a:t>
            </a:r>
            <a:r>
              <a:rPr lang="en-US" dirty="0">
                <a:solidFill>
                  <a:srgbClr val="FF0000"/>
                </a:solidFill>
                <a:latin typeface="Open Sans" panose="020B0606030504020204" pitchFamily="34" charset="0"/>
                <a:ea typeface="Open Sans" panose="020B0606030504020204" pitchFamily="34" charset="0"/>
                <a:cs typeface="Open Sans" panose="020B0606030504020204" pitchFamily="34" charset="0"/>
              </a:rPr>
              <a:t>?????</a:t>
            </a:r>
          </a:p>
          <a:p>
            <a:endParaRPr lang="en-US" sz="800" dirty="0">
              <a:solidFill>
                <a:srgbClr val="FF0000"/>
              </a:solidFill>
              <a:latin typeface="Open Sans" panose="020B0606030504020204" pitchFamily="34" charset="0"/>
              <a:ea typeface="Open Sans" panose="020B0606030504020204" pitchFamily="34" charset="0"/>
              <a:cs typeface="Open Sans" panose="020B0606030504020204" pitchFamily="34" charset="0"/>
            </a:endParaRPr>
          </a:p>
          <a:p>
            <a:pPr marL="285750" indent="-285750">
              <a:lnSpc>
                <a:spcPct val="150000"/>
              </a:lnSpc>
              <a:buFont typeface="Wingdings" panose="05000000000000000000" pitchFamily="2" charset="2"/>
              <a:buChar char="q"/>
            </a:pP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Motivation and empowerment sessions</a:t>
            </a:r>
          </a:p>
          <a:p>
            <a:pPr marL="285750" indent="-285750">
              <a:lnSpc>
                <a:spcPct val="150000"/>
              </a:lnSpc>
              <a:buFont typeface="Wingdings" panose="05000000000000000000" pitchFamily="2" charset="2"/>
              <a:buChar char="q"/>
            </a:pPr>
            <a:r>
              <a:rPr lang="en-US" u="sng" dirty="0">
                <a:solidFill>
                  <a:srgbClr val="333333"/>
                </a:solidFill>
                <a:latin typeface="Open Sans" panose="020B0606030504020204" pitchFamily="34" charset="0"/>
                <a:ea typeface="Open Sans" panose="020B0606030504020204" pitchFamily="34" charset="0"/>
                <a:cs typeface="Open Sans" panose="020B0606030504020204" pitchFamily="34" charset="0"/>
              </a:rPr>
              <a:t>Basic skills</a:t>
            </a: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 self-control, communication. </a:t>
            </a:r>
            <a:r>
              <a:rPr lang="en-US" dirty="0">
                <a:solidFill>
                  <a:srgbClr val="FF0000"/>
                </a:solidFill>
                <a:latin typeface="Open Sans" panose="020B0606030504020204" pitchFamily="34" charset="0"/>
                <a:ea typeface="Open Sans" panose="020B0606030504020204" pitchFamily="34" charset="0"/>
                <a:cs typeface="Open Sans" panose="020B0606030504020204" pitchFamily="34" charset="0"/>
              </a:rPr>
              <a:t>Why self-control?</a:t>
            </a:r>
          </a:p>
          <a:p>
            <a:pPr marL="285750" indent="-285750">
              <a:lnSpc>
                <a:spcPct val="150000"/>
              </a:lnSpc>
              <a:buFont typeface="Wingdings" panose="05000000000000000000" pitchFamily="2" charset="2"/>
              <a:buChar char="q"/>
            </a:pPr>
            <a:r>
              <a:rPr lang="en-US" u="sng" dirty="0">
                <a:solidFill>
                  <a:srgbClr val="333333"/>
                </a:solidFill>
                <a:latin typeface="Open Sans" panose="020B0606030504020204" pitchFamily="34" charset="0"/>
                <a:ea typeface="Open Sans" panose="020B0606030504020204" pitchFamily="34" charset="0"/>
                <a:cs typeface="Open Sans" panose="020B0606030504020204" pitchFamily="34" charset="0"/>
              </a:rPr>
              <a:t>Transversal skills</a:t>
            </a: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 Flexibility, client orientation, initiative and </a:t>
            </a:r>
            <a:r>
              <a:rPr lang="en-US" dirty="0" err="1">
                <a:solidFill>
                  <a:srgbClr val="333333"/>
                </a:solidFill>
                <a:latin typeface="Open Sans" panose="020B0606030504020204" pitchFamily="34" charset="0"/>
                <a:ea typeface="Open Sans" panose="020B0606030504020204" pitchFamily="34" charset="0"/>
                <a:cs typeface="Open Sans" panose="020B0606030504020204" pitchFamily="34" charset="0"/>
              </a:rPr>
              <a:t>decisión</a:t>
            </a: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-making, analysis and problem solving, people management.</a:t>
            </a:r>
          </a:p>
          <a:p>
            <a:pPr marL="285750" indent="-285750">
              <a:lnSpc>
                <a:spcPct val="150000"/>
              </a:lnSpc>
              <a:buFont typeface="Wingdings" panose="05000000000000000000" pitchFamily="2" charset="2"/>
              <a:buChar char="q"/>
            </a:pPr>
            <a:r>
              <a:rPr lang="en-US" u="sng" dirty="0">
                <a:solidFill>
                  <a:srgbClr val="333333"/>
                </a:solidFill>
                <a:latin typeface="Open Sans" panose="020B0606030504020204" pitchFamily="34" charset="0"/>
                <a:ea typeface="Open Sans" panose="020B0606030504020204" pitchFamily="34" charset="0"/>
                <a:cs typeface="Open Sans" panose="020B0606030504020204" pitchFamily="34" charset="0"/>
              </a:rPr>
              <a:t>Technical skills</a:t>
            </a: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 Safety and hygiene at the workplace, </a:t>
            </a:r>
            <a:r>
              <a:rPr lang="en-US" dirty="0">
                <a:solidFill>
                  <a:srgbClr val="FF0000"/>
                </a:solidFill>
                <a:latin typeface="Open Sans" panose="020B0606030504020204" pitchFamily="34" charset="0"/>
                <a:ea typeface="Open Sans" panose="020B0606030504020204" pitchFamily="34" charset="0"/>
                <a:cs typeface="Open Sans" panose="020B0606030504020204" pitchFamily="34" charset="0"/>
              </a:rPr>
              <a:t>Food handling?</a:t>
            </a:r>
          </a:p>
          <a:p>
            <a:pPr marL="285750" indent="-285750">
              <a:lnSpc>
                <a:spcPct val="150000"/>
              </a:lnSpc>
              <a:buFont typeface="Wingdings" panose="05000000000000000000" pitchFamily="2" charset="2"/>
              <a:buChar char="q"/>
            </a:pP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Type of professional training: Certificate of professional standards. </a:t>
            </a:r>
            <a:r>
              <a:rPr lang="en-US" dirty="0">
                <a:solidFill>
                  <a:srgbClr val="FF0000"/>
                </a:solidFill>
                <a:latin typeface="Open Sans" panose="020B0606030504020204" pitchFamily="34" charset="0"/>
                <a:ea typeface="Open Sans" panose="020B0606030504020204" pitchFamily="34" charset="0"/>
                <a:cs typeface="Open Sans" panose="020B0606030504020204" pitchFamily="34" charset="0"/>
              </a:rPr>
              <a:t>In which sector? Example?</a:t>
            </a:r>
          </a:p>
          <a:p>
            <a:pPr marL="285750" indent="-285750">
              <a:lnSpc>
                <a:spcPct val="150000"/>
              </a:lnSpc>
              <a:buFont typeface="Wingdings" panose="05000000000000000000" pitchFamily="2" charset="2"/>
              <a:buChar char="q"/>
            </a:pP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Support in starting your own business initiative (self-employment). Training for starting your own business, filling out a grant application, assistance in finding financing, and offering a grant competition from the project.</a:t>
            </a:r>
          </a:p>
        </p:txBody>
      </p:sp>
      <p:sp>
        <p:nvSpPr>
          <p:cNvPr id="2" name="Rectángulo 1">
            <a:extLst>
              <a:ext uri="{FF2B5EF4-FFF2-40B4-BE49-F238E27FC236}">
                <a16:creationId xmlns:a16="http://schemas.microsoft.com/office/drawing/2014/main" id="{FB9AE56D-5C2A-4B60-BAFE-A067F88CA612}"/>
              </a:ext>
            </a:extLst>
          </p:cNvPr>
          <p:cNvSpPr/>
          <p:nvPr/>
        </p:nvSpPr>
        <p:spPr>
          <a:xfrm>
            <a:off x="8830084" y="7468395"/>
            <a:ext cx="8942166" cy="1294585"/>
          </a:xfrm>
          <a:prstGeom prst="rect">
            <a:avLst/>
          </a:prstGeom>
        </p:spPr>
        <p:txBody>
          <a:bodyPr wrap="square">
            <a:spAutoFit/>
          </a:bodyPr>
          <a:lstStyle/>
          <a:p>
            <a:pPr>
              <a:lnSpc>
                <a:spcPct val="150000"/>
              </a:lnSpc>
            </a:pPr>
            <a:r>
              <a:rPr lang="en-US" b="1" dirty="0">
                <a:solidFill>
                  <a:srgbClr val="C00000"/>
                </a:solidFill>
                <a:latin typeface="Open Sans" panose="020B0606030504020204" pitchFamily="34" charset="0"/>
                <a:ea typeface="Open Sans" panose="020B0606030504020204" pitchFamily="34" charset="0"/>
                <a:cs typeface="Open Sans" panose="020B0606030504020204" pitchFamily="34" charset="0"/>
              </a:rPr>
              <a:t>STRENGTHS:</a:t>
            </a: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 higher education, self-confidence, understanding of one's goal, communicative. </a:t>
            </a:r>
          </a:p>
          <a:p>
            <a:pPr>
              <a:lnSpc>
                <a:spcPct val="150000"/>
              </a:lnSpc>
            </a:pPr>
            <a:r>
              <a:rPr lang="en-US" b="1" dirty="0">
                <a:solidFill>
                  <a:srgbClr val="C00000"/>
                </a:solidFill>
                <a:latin typeface="Open Sans" panose="020B0606030504020204" pitchFamily="34" charset="0"/>
                <a:ea typeface="Open Sans" panose="020B0606030504020204" pitchFamily="34" charset="0"/>
                <a:cs typeface="Open Sans" panose="020B0606030504020204" pitchFamily="34" charset="0"/>
              </a:rPr>
              <a:t>WEAKNESS</a:t>
            </a: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 lack of funding, insufficient awareness of the region.</a:t>
            </a:r>
          </a:p>
        </p:txBody>
      </p:sp>
      <p:sp>
        <p:nvSpPr>
          <p:cNvPr id="4" name="Rectángulo 3">
            <a:extLst>
              <a:ext uri="{FF2B5EF4-FFF2-40B4-BE49-F238E27FC236}">
                <a16:creationId xmlns:a16="http://schemas.microsoft.com/office/drawing/2014/main" id="{D8FE0714-6BC4-4E5B-B604-1677C56EF00B}"/>
              </a:ext>
            </a:extLst>
          </p:cNvPr>
          <p:cNvSpPr/>
          <p:nvPr/>
        </p:nvSpPr>
        <p:spPr>
          <a:xfrm>
            <a:off x="515750" y="7468395"/>
            <a:ext cx="7680506" cy="879087"/>
          </a:xfrm>
          <a:prstGeom prst="rect">
            <a:avLst/>
          </a:prstGeom>
        </p:spPr>
        <p:txBody>
          <a:bodyPr wrap="square">
            <a:spAutoFit/>
          </a:bodyPr>
          <a:lstStyle/>
          <a:p>
            <a:pPr>
              <a:lnSpc>
                <a:spcPct val="150000"/>
              </a:lnSpc>
            </a:pPr>
            <a:r>
              <a:rPr lang="en-US" b="1" dirty="0">
                <a:solidFill>
                  <a:srgbClr val="C00000"/>
                </a:solidFill>
                <a:latin typeface="Open Sans" panose="020B0606030504020204" pitchFamily="34" charset="0"/>
                <a:ea typeface="Open Sans" panose="020B0606030504020204" pitchFamily="34" charset="0"/>
                <a:cs typeface="Open Sans" panose="020B0606030504020204" pitchFamily="34" charset="0"/>
              </a:rPr>
              <a:t>Additional information needed: </a:t>
            </a: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work experience and profession, a plan to implement your idea (placement, hiring of employees)</a:t>
            </a:r>
          </a:p>
        </p:txBody>
      </p:sp>
    </p:spTree>
    <p:extLst>
      <p:ext uri="{BB962C8B-B14F-4D97-AF65-F5344CB8AC3E}">
        <p14:creationId xmlns:p14="http://schemas.microsoft.com/office/powerpoint/2010/main" val="150585603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76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400" dirty="0" err="1">
                <a:solidFill>
                  <a:schemeClr val="accent3"/>
                </a:solidFill>
                <a:latin typeface="Montserrat Bold"/>
                <a:sym typeface="Montserrat Bold"/>
              </a:rPr>
              <a:t>Work</a:t>
            </a:r>
            <a:r>
              <a:rPr lang="es-ES" sz="4400" dirty="0">
                <a:solidFill>
                  <a:schemeClr val="accent3"/>
                </a:solidFill>
                <a:latin typeface="Montserrat Bold"/>
                <a:sym typeface="Montserrat Bold"/>
              </a:rPr>
              <a:t> </a:t>
            </a:r>
            <a:r>
              <a:rPr lang="es-ES" sz="4400" dirty="0" err="1">
                <a:solidFill>
                  <a:schemeClr val="accent3"/>
                </a:solidFill>
                <a:latin typeface="Montserrat Bold"/>
                <a:sym typeface="Montserrat Bold"/>
              </a:rPr>
              <a:t>methodology</a:t>
            </a:r>
            <a:r>
              <a:rPr lang="es-ES" sz="4400" dirty="0">
                <a:solidFill>
                  <a:schemeClr val="accent3"/>
                </a:solidFill>
                <a:latin typeface="Montserrat Bold"/>
                <a:sym typeface="Montserrat Bold"/>
              </a:rPr>
              <a:t> | </a:t>
            </a:r>
            <a:r>
              <a:rPr lang="es-ES" sz="3200" dirty="0" err="1">
                <a:solidFill>
                  <a:srgbClr val="002060"/>
                </a:solidFill>
                <a:latin typeface="Montserrat Bold"/>
                <a:sym typeface="Montserrat Bold"/>
              </a:rPr>
              <a:t>Activity</a:t>
            </a:r>
            <a:endParaRPr lang="es-ES" sz="3200" dirty="0">
              <a:solidFill>
                <a:srgbClr val="002060"/>
              </a:solidFill>
              <a:latin typeface="Montserrat Bold"/>
              <a:sym typeface="Montserrat Bold"/>
            </a:endParaRP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7" name="Rectángulo 6">
            <a:extLst>
              <a:ext uri="{FF2B5EF4-FFF2-40B4-BE49-F238E27FC236}">
                <a16:creationId xmlns:a16="http://schemas.microsoft.com/office/drawing/2014/main" id="{1E449C0A-6B87-4450-BB99-B0EDCA9A7271}"/>
              </a:ext>
            </a:extLst>
          </p:cNvPr>
          <p:cNvSpPr/>
          <p:nvPr/>
        </p:nvSpPr>
        <p:spPr>
          <a:xfrm>
            <a:off x="2272792" y="1987158"/>
            <a:ext cx="13844819" cy="669799"/>
          </a:xfrm>
          <a:prstGeom prst="rect">
            <a:avLst/>
          </a:prstGeom>
        </p:spPr>
        <p:txBody>
          <a:bodyPr wrap="square">
            <a:spAutoFit/>
          </a:bodyPr>
          <a:lstStyle/>
          <a:p>
            <a:pPr fontAlgn="base">
              <a:lnSpc>
                <a:spcPct val="150000"/>
              </a:lnSpc>
            </a:pPr>
            <a:r>
              <a:rPr lang="en-US" sz="2800" b="1" dirty="0">
                <a:latin typeface="Open Sans" panose="020B0606030504020204" pitchFamily="34" charset="0"/>
                <a:ea typeface="Open Sans" panose="020B0606030504020204" pitchFamily="34" charset="0"/>
                <a:cs typeface="Open Sans" panose="020B0606030504020204" pitchFamily="34" charset="0"/>
              </a:rPr>
              <a:t>Activity 4.1. PLANNING AND ORGANIZING TRAINING ACTIVITIES</a:t>
            </a:r>
          </a:p>
        </p:txBody>
      </p:sp>
      <p:pic>
        <p:nvPicPr>
          <p:cNvPr id="8" name="11 Marcador de contenido">
            <a:extLst>
              <a:ext uri="{FF2B5EF4-FFF2-40B4-BE49-F238E27FC236}">
                <a16:creationId xmlns:a16="http://schemas.microsoft.com/office/drawing/2014/main" id="{4C12B027-27B8-4078-B8E2-B156A37B2A6B}"/>
              </a:ext>
            </a:extLst>
          </p:cNvPr>
          <p:cNvPicPr>
            <a:picLocks/>
          </p:cNvPicPr>
          <p:nvPr/>
        </p:nvPicPr>
        <p:blipFill>
          <a:blip r:embed="rId5">
            <a:grayscl/>
          </a:blip>
          <a:stretch>
            <a:fillRect/>
          </a:stretch>
        </p:blipFill>
        <p:spPr>
          <a:xfrm>
            <a:off x="1086664" y="1987158"/>
            <a:ext cx="962741" cy="830997"/>
          </a:xfrm>
          <a:prstGeom prst="rect">
            <a:avLst/>
          </a:prstGeom>
          <a:ln>
            <a:solidFill>
              <a:schemeClr val="bg2">
                <a:lumMod val="10000"/>
              </a:schemeClr>
            </a:solidFill>
          </a:ln>
        </p:spPr>
      </p:pic>
      <p:sp>
        <p:nvSpPr>
          <p:cNvPr id="18" name="Rectángulo 17">
            <a:extLst>
              <a:ext uri="{FF2B5EF4-FFF2-40B4-BE49-F238E27FC236}">
                <a16:creationId xmlns:a16="http://schemas.microsoft.com/office/drawing/2014/main" id="{E950A3DE-2F4F-4F6A-BAD1-3973180B44DD}"/>
              </a:ext>
            </a:extLst>
          </p:cNvPr>
          <p:cNvSpPr/>
          <p:nvPr/>
        </p:nvSpPr>
        <p:spPr>
          <a:xfrm>
            <a:off x="1086664" y="3269669"/>
            <a:ext cx="12416589" cy="3255122"/>
          </a:xfrm>
          <a:prstGeom prst="rect">
            <a:avLst/>
          </a:prstGeom>
        </p:spPr>
        <p:txBody>
          <a:bodyPr wrap="square">
            <a:spAutoFit/>
          </a:bodyPr>
          <a:lstStyle/>
          <a:p>
            <a:pPr marL="514350" indent="-514350">
              <a:lnSpc>
                <a:spcPct val="150000"/>
              </a:lnSpc>
              <a:buFont typeface="+mj-lt"/>
              <a:buAutoNum type="arabicPeriod"/>
            </a:pPr>
            <a:r>
              <a:rPr lang="en-US" sz="2800" dirty="0">
                <a:solidFill>
                  <a:srgbClr val="333333"/>
                </a:solidFill>
                <a:latin typeface="Open Sans" panose="020B0606030504020204" pitchFamily="34" charset="0"/>
                <a:ea typeface="Open Sans" panose="020B0606030504020204" pitchFamily="34" charset="0"/>
                <a:cs typeface="Open Sans" panose="020B0606030504020204" pitchFamily="34" charset="0"/>
              </a:rPr>
              <a:t>Based on the actions proposed for the two case studies assigned to your group, list in bullet points in a Word file the steps that the Activation Point should take </a:t>
            </a:r>
            <a:r>
              <a:rPr lang="en-U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to respond </a:t>
            </a:r>
            <a:r>
              <a:rPr lang="en-US" sz="2800" dirty="0">
                <a:solidFill>
                  <a:srgbClr val="333333"/>
                </a:solidFill>
                <a:latin typeface="Open Sans" panose="020B0606030504020204" pitchFamily="34" charset="0"/>
                <a:ea typeface="Open Sans" panose="020B0606030504020204" pitchFamily="34" charset="0"/>
                <a:cs typeface="Open Sans" panose="020B0606030504020204" pitchFamily="34" charset="0"/>
              </a:rPr>
              <a:t>to all training needs (basic skills, transversal skills, technical and professional skills) of each one of the two persons.</a:t>
            </a:r>
          </a:p>
        </p:txBody>
      </p:sp>
      <p:sp>
        <p:nvSpPr>
          <p:cNvPr id="2" name="Bocadillo: ovalado 1">
            <a:extLst>
              <a:ext uri="{FF2B5EF4-FFF2-40B4-BE49-F238E27FC236}">
                <a16:creationId xmlns:a16="http://schemas.microsoft.com/office/drawing/2014/main" id="{C4B4EE07-A33E-4A6E-8027-00E6525D6170}"/>
              </a:ext>
            </a:extLst>
          </p:cNvPr>
          <p:cNvSpPr/>
          <p:nvPr/>
        </p:nvSpPr>
        <p:spPr>
          <a:xfrm>
            <a:off x="1086664" y="7250114"/>
            <a:ext cx="5819103" cy="2726588"/>
          </a:xfrm>
          <a:prstGeom prst="wedgeEllipseCallout">
            <a:avLst>
              <a:gd name="adj1" fmla="val 59389"/>
              <a:gd name="adj2" fmla="val -123042"/>
            </a:avLst>
          </a:prstGeom>
          <a:noFill/>
          <a:ln w="57150"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lang="es-ES" sz="2400" dirty="0" err="1">
                <a:solidFill>
                  <a:srgbClr val="333333"/>
                </a:solidFill>
                <a:latin typeface="Open Sans" panose="020B0606030504020204" pitchFamily="34" charset="0"/>
                <a:ea typeface="Open Sans" panose="020B0606030504020204" pitchFamily="34" charset="0"/>
                <a:cs typeface="Open Sans" panose="020B0606030504020204" pitchFamily="34" charset="0"/>
              </a:rPr>
              <a:t>What</a:t>
            </a:r>
            <a:r>
              <a:rPr lang="es-E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 </a:t>
            </a:r>
            <a:r>
              <a:rPr lang="es-ES" sz="2400" dirty="0" err="1">
                <a:solidFill>
                  <a:srgbClr val="333333"/>
                </a:solidFill>
                <a:latin typeface="Open Sans" panose="020B0606030504020204" pitchFamily="34" charset="0"/>
                <a:ea typeface="Open Sans" panose="020B0606030504020204" pitchFamily="34" charset="0"/>
                <a:cs typeface="Open Sans" panose="020B0606030504020204" pitchFamily="34" charset="0"/>
              </a:rPr>
              <a:t>steps</a:t>
            </a:r>
            <a:r>
              <a:rPr lang="es-E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 </a:t>
            </a:r>
            <a:r>
              <a:rPr lang="es-ES" sz="2400" dirty="0" err="1">
                <a:solidFill>
                  <a:srgbClr val="333333"/>
                </a:solidFill>
                <a:latin typeface="Open Sans" panose="020B0606030504020204" pitchFamily="34" charset="0"/>
                <a:ea typeface="Open Sans" panose="020B0606030504020204" pitchFamily="34" charset="0"/>
                <a:cs typeface="Open Sans" panose="020B0606030504020204" pitchFamily="34" charset="0"/>
              </a:rPr>
              <a:t>should</a:t>
            </a:r>
            <a:r>
              <a:rPr lang="es-E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 </a:t>
            </a:r>
            <a:r>
              <a:rPr lang="es-ES" sz="2400" dirty="0" err="1">
                <a:solidFill>
                  <a:srgbClr val="333333"/>
                </a:solidFill>
                <a:latin typeface="Open Sans" panose="020B0606030504020204" pitchFamily="34" charset="0"/>
                <a:ea typeface="Open Sans" panose="020B0606030504020204" pitchFamily="34" charset="0"/>
                <a:cs typeface="Open Sans" panose="020B0606030504020204" pitchFamily="34" charset="0"/>
              </a:rPr>
              <a:t>the</a:t>
            </a:r>
            <a:r>
              <a:rPr lang="es-E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 </a:t>
            </a:r>
            <a:r>
              <a:rPr lang="es-ES" sz="2400" dirty="0" err="1">
                <a:solidFill>
                  <a:srgbClr val="333333"/>
                </a:solidFill>
                <a:latin typeface="Open Sans" panose="020B0606030504020204" pitchFamily="34" charset="0"/>
                <a:ea typeface="Open Sans" panose="020B0606030504020204" pitchFamily="34" charset="0"/>
                <a:cs typeface="Open Sans" panose="020B0606030504020204" pitchFamily="34" charset="0"/>
              </a:rPr>
              <a:t>Activation</a:t>
            </a:r>
            <a:r>
              <a:rPr lang="es-E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 Point </a:t>
            </a:r>
            <a:r>
              <a:rPr lang="es-ES" sz="2400" dirty="0" err="1">
                <a:solidFill>
                  <a:srgbClr val="333333"/>
                </a:solidFill>
                <a:latin typeface="Open Sans" panose="020B0606030504020204" pitchFamily="34" charset="0"/>
                <a:ea typeface="Open Sans" panose="020B0606030504020204" pitchFamily="34" charset="0"/>
                <a:cs typeface="Open Sans" panose="020B0606030504020204" pitchFamily="34" charset="0"/>
              </a:rPr>
              <a:t>take</a:t>
            </a:r>
            <a:r>
              <a:rPr lang="es-E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 </a:t>
            </a:r>
            <a:r>
              <a:rPr lang="es-ES" sz="2400" dirty="0" err="1">
                <a:solidFill>
                  <a:srgbClr val="333333"/>
                </a:solidFill>
                <a:latin typeface="Open Sans" panose="020B0606030504020204" pitchFamily="34" charset="0"/>
                <a:ea typeface="Open Sans" panose="020B0606030504020204" pitchFamily="34" charset="0"/>
                <a:cs typeface="Open Sans" panose="020B0606030504020204" pitchFamily="34" charset="0"/>
              </a:rPr>
              <a:t>to</a:t>
            </a:r>
            <a:r>
              <a:rPr lang="es-E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 </a:t>
            </a:r>
            <a:r>
              <a:rPr lang="es-ES" sz="2400" dirty="0" err="1">
                <a:solidFill>
                  <a:srgbClr val="333333"/>
                </a:solidFill>
                <a:latin typeface="Open Sans" panose="020B0606030504020204" pitchFamily="34" charset="0"/>
                <a:ea typeface="Open Sans" panose="020B0606030504020204" pitchFamily="34" charset="0"/>
                <a:cs typeface="Open Sans" panose="020B0606030504020204" pitchFamily="34" charset="0"/>
              </a:rPr>
              <a:t>ensure</a:t>
            </a:r>
            <a:r>
              <a:rPr lang="es-E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 </a:t>
            </a:r>
            <a:r>
              <a:rPr lang="es-ES" sz="2400" dirty="0" err="1">
                <a:solidFill>
                  <a:srgbClr val="333333"/>
                </a:solidFill>
                <a:latin typeface="Open Sans" panose="020B0606030504020204" pitchFamily="34" charset="0"/>
                <a:ea typeface="Open Sans" panose="020B0606030504020204" pitchFamily="34" charset="0"/>
                <a:cs typeface="Open Sans" panose="020B0606030504020204" pitchFamily="34" charset="0"/>
              </a:rPr>
              <a:t>that</a:t>
            </a:r>
            <a:r>
              <a:rPr lang="es-E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 </a:t>
            </a:r>
            <a:r>
              <a:rPr lang="es-ES" sz="2400" dirty="0" err="1">
                <a:solidFill>
                  <a:srgbClr val="333333"/>
                </a:solidFill>
                <a:latin typeface="Open Sans" panose="020B0606030504020204" pitchFamily="34" charset="0"/>
                <a:ea typeface="Open Sans" panose="020B0606030504020204" pitchFamily="34" charset="0"/>
                <a:cs typeface="Open Sans" panose="020B0606030504020204" pitchFamily="34" charset="0"/>
              </a:rPr>
              <a:t>the</a:t>
            </a:r>
            <a:r>
              <a:rPr lang="es-E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 </a:t>
            </a:r>
            <a:r>
              <a:rPr lang="es-ES" sz="2400" dirty="0" err="1">
                <a:solidFill>
                  <a:srgbClr val="333333"/>
                </a:solidFill>
                <a:latin typeface="Open Sans" panose="020B0606030504020204" pitchFamily="34" charset="0"/>
                <a:ea typeface="Open Sans" panose="020B0606030504020204" pitchFamily="34" charset="0"/>
                <a:cs typeface="Open Sans" panose="020B0606030504020204" pitchFamily="34" charset="0"/>
              </a:rPr>
              <a:t>person</a:t>
            </a:r>
            <a:r>
              <a:rPr lang="es-E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 </a:t>
            </a:r>
            <a:r>
              <a:rPr lang="es-ES" sz="2400" dirty="0" err="1">
                <a:solidFill>
                  <a:srgbClr val="333333"/>
                </a:solidFill>
                <a:latin typeface="Open Sans" panose="020B0606030504020204" pitchFamily="34" charset="0"/>
                <a:ea typeface="Open Sans" panose="020B0606030504020204" pitchFamily="34" charset="0"/>
                <a:cs typeface="Open Sans" panose="020B0606030504020204" pitchFamily="34" charset="0"/>
              </a:rPr>
              <a:t>receives</a:t>
            </a:r>
            <a:r>
              <a:rPr lang="es-E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 </a:t>
            </a:r>
            <a:r>
              <a:rPr lang="es-ES" sz="2400" dirty="0" err="1">
                <a:solidFill>
                  <a:srgbClr val="333333"/>
                </a:solidFill>
                <a:latin typeface="Open Sans" panose="020B0606030504020204" pitchFamily="34" charset="0"/>
                <a:ea typeface="Open Sans" panose="020B0606030504020204" pitchFamily="34" charset="0"/>
                <a:cs typeface="Open Sans" panose="020B0606030504020204" pitchFamily="34" charset="0"/>
              </a:rPr>
              <a:t>the</a:t>
            </a:r>
            <a:r>
              <a:rPr lang="es-E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 training </a:t>
            </a:r>
            <a:r>
              <a:rPr lang="es-ES" sz="2400" dirty="0" err="1">
                <a:solidFill>
                  <a:srgbClr val="333333"/>
                </a:solidFill>
                <a:latin typeface="Open Sans" panose="020B0606030504020204" pitchFamily="34" charset="0"/>
                <a:ea typeface="Open Sans" panose="020B0606030504020204" pitchFamily="34" charset="0"/>
                <a:cs typeface="Open Sans" panose="020B0606030504020204" pitchFamily="34" charset="0"/>
              </a:rPr>
              <a:t>needed</a:t>
            </a:r>
            <a:r>
              <a:rPr lang="es-E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 </a:t>
            </a:r>
          </a:p>
        </p:txBody>
      </p:sp>
      <p:pic>
        <p:nvPicPr>
          <p:cNvPr id="3" name="Imagen 2">
            <a:extLst>
              <a:ext uri="{FF2B5EF4-FFF2-40B4-BE49-F238E27FC236}">
                <a16:creationId xmlns:a16="http://schemas.microsoft.com/office/drawing/2014/main" id="{09FC8549-2937-4EFD-A9E5-1145E5B0E2DA}"/>
              </a:ext>
            </a:extLst>
          </p:cNvPr>
          <p:cNvPicPr>
            <a:picLocks noChangeAspect="1"/>
          </p:cNvPicPr>
          <p:nvPr/>
        </p:nvPicPr>
        <p:blipFill>
          <a:blip r:embed="rId6"/>
          <a:stretch>
            <a:fillRect/>
          </a:stretch>
        </p:blipFill>
        <p:spPr>
          <a:xfrm>
            <a:off x="8081866" y="6063674"/>
            <a:ext cx="10206134" cy="4046485"/>
          </a:xfrm>
          <a:prstGeom prst="rect">
            <a:avLst/>
          </a:prstGeom>
        </p:spPr>
      </p:pic>
      <p:sp>
        <p:nvSpPr>
          <p:cNvPr id="10" name="Bocadillo: ovalado 9">
            <a:extLst>
              <a:ext uri="{FF2B5EF4-FFF2-40B4-BE49-F238E27FC236}">
                <a16:creationId xmlns:a16="http://schemas.microsoft.com/office/drawing/2014/main" id="{28D4ECE9-E29C-44CE-A18D-93358BB6F630}"/>
              </a:ext>
            </a:extLst>
          </p:cNvPr>
          <p:cNvSpPr/>
          <p:nvPr/>
        </p:nvSpPr>
        <p:spPr>
          <a:xfrm>
            <a:off x="13726640" y="2647974"/>
            <a:ext cx="4169500" cy="3765289"/>
          </a:xfrm>
          <a:prstGeom prst="wedgeEllipseCallout">
            <a:avLst>
              <a:gd name="adj1" fmla="val 25105"/>
              <a:gd name="adj2" fmla="val 65600"/>
            </a:avLst>
          </a:prstGeom>
          <a:noFill/>
          <a:ln w="5715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lang="es-ES" sz="2400" dirty="0" err="1">
                <a:solidFill>
                  <a:srgbClr val="333333"/>
                </a:solidFill>
                <a:latin typeface="Open Sans" panose="020B0606030504020204" pitchFamily="34" charset="0"/>
                <a:ea typeface="Open Sans" panose="020B0606030504020204" pitchFamily="34" charset="0"/>
                <a:cs typeface="Open Sans" panose="020B0606030504020204" pitchFamily="34" charset="0"/>
              </a:rPr>
              <a:t>What</a:t>
            </a:r>
            <a:r>
              <a:rPr lang="es-E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 </a:t>
            </a:r>
            <a:r>
              <a:rPr lang="es-ES" sz="2400" dirty="0" err="1">
                <a:solidFill>
                  <a:srgbClr val="333333"/>
                </a:solidFill>
                <a:latin typeface="Open Sans" panose="020B0606030504020204" pitchFamily="34" charset="0"/>
                <a:ea typeface="Open Sans" panose="020B0606030504020204" pitchFamily="34" charset="0"/>
                <a:cs typeface="Open Sans" panose="020B0606030504020204" pitchFamily="34" charset="0"/>
              </a:rPr>
              <a:t>steps</a:t>
            </a:r>
            <a:r>
              <a:rPr lang="es-E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 </a:t>
            </a:r>
            <a:r>
              <a:rPr lang="es-ES" sz="2400" dirty="0" err="1">
                <a:solidFill>
                  <a:srgbClr val="333333"/>
                </a:solidFill>
                <a:latin typeface="Open Sans" panose="020B0606030504020204" pitchFamily="34" charset="0"/>
                <a:ea typeface="Open Sans" panose="020B0606030504020204" pitchFamily="34" charset="0"/>
                <a:cs typeface="Open Sans" panose="020B0606030504020204" pitchFamily="34" charset="0"/>
              </a:rPr>
              <a:t>should</a:t>
            </a:r>
            <a:r>
              <a:rPr lang="es-E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 </a:t>
            </a:r>
            <a:r>
              <a:rPr lang="es-ES" sz="2400" dirty="0" err="1">
                <a:solidFill>
                  <a:srgbClr val="333333"/>
                </a:solidFill>
                <a:latin typeface="Open Sans" panose="020B0606030504020204" pitchFamily="34" charset="0"/>
                <a:ea typeface="Open Sans" panose="020B0606030504020204" pitchFamily="34" charset="0"/>
                <a:cs typeface="Open Sans" panose="020B0606030504020204" pitchFamily="34" charset="0"/>
              </a:rPr>
              <a:t>the</a:t>
            </a:r>
            <a:r>
              <a:rPr lang="es-E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 </a:t>
            </a:r>
            <a:r>
              <a:rPr lang="es-ES" sz="2400" dirty="0" err="1">
                <a:solidFill>
                  <a:srgbClr val="333333"/>
                </a:solidFill>
                <a:latin typeface="Open Sans" panose="020B0606030504020204" pitchFamily="34" charset="0"/>
                <a:ea typeface="Open Sans" panose="020B0606030504020204" pitchFamily="34" charset="0"/>
                <a:cs typeface="Open Sans" panose="020B0606030504020204" pitchFamily="34" charset="0"/>
              </a:rPr>
              <a:t>Activation</a:t>
            </a:r>
            <a:r>
              <a:rPr lang="es-E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 Point </a:t>
            </a:r>
            <a:r>
              <a:rPr lang="es-ES" sz="2400" dirty="0" err="1">
                <a:solidFill>
                  <a:srgbClr val="333333"/>
                </a:solidFill>
                <a:latin typeface="Open Sans" panose="020B0606030504020204" pitchFamily="34" charset="0"/>
                <a:ea typeface="Open Sans" panose="020B0606030504020204" pitchFamily="34" charset="0"/>
                <a:cs typeface="Open Sans" panose="020B0606030504020204" pitchFamily="34" charset="0"/>
              </a:rPr>
              <a:t>take</a:t>
            </a:r>
            <a:r>
              <a:rPr lang="es-E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 </a:t>
            </a:r>
            <a:r>
              <a:rPr lang="es-ES" sz="2400" dirty="0" err="1">
                <a:solidFill>
                  <a:srgbClr val="333333"/>
                </a:solidFill>
                <a:latin typeface="Open Sans" panose="020B0606030504020204" pitchFamily="34" charset="0"/>
                <a:ea typeface="Open Sans" panose="020B0606030504020204" pitchFamily="34" charset="0"/>
                <a:cs typeface="Open Sans" panose="020B0606030504020204" pitchFamily="34" charset="0"/>
              </a:rPr>
              <a:t>to</a:t>
            </a:r>
            <a:r>
              <a:rPr lang="es-E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 </a:t>
            </a:r>
            <a:r>
              <a:rPr lang="es-ES" sz="2400" dirty="0" err="1">
                <a:solidFill>
                  <a:srgbClr val="333333"/>
                </a:solidFill>
                <a:latin typeface="Open Sans" panose="020B0606030504020204" pitchFamily="34" charset="0"/>
                <a:ea typeface="Open Sans" panose="020B0606030504020204" pitchFamily="34" charset="0"/>
                <a:cs typeface="Open Sans" panose="020B0606030504020204" pitchFamily="34" charset="0"/>
              </a:rPr>
              <a:t>organize</a:t>
            </a:r>
            <a:r>
              <a:rPr lang="es-E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 </a:t>
            </a:r>
            <a:r>
              <a:rPr lang="es-ES" sz="2400" dirty="0" err="1">
                <a:solidFill>
                  <a:srgbClr val="333333"/>
                </a:solidFill>
                <a:latin typeface="Open Sans" panose="020B0606030504020204" pitchFamily="34" charset="0"/>
                <a:ea typeface="Open Sans" panose="020B0606030504020204" pitchFamily="34" charset="0"/>
                <a:cs typeface="Open Sans" panose="020B0606030504020204" pitchFamily="34" charset="0"/>
              </a:rPr>
              <a:t>the</a:t>
            </a:r>
            <a:r>
              <a:rPr lang="es-E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 training </a:t>
            </a:r>
            <a:r>
              <a:rPr lang="es-ES" sz="2400" dirty="0" err="1">
                <a:solidFill>
                  <a:srgbClr val="333333"/>
                </a:solidFill>
                <a:latin typeface="Open Sans" panose="020B0606030504020204" pitchFamily="34" charset="0"/>
                <a:ea typeface="Open Sans" panose="020B0606030504020204" pitchFamily="34" charset="0"/>
                <a:cs typeface="Open Sans" panose="020B0606030504020204" pitchFamily="34" charset="0"/>
              </a:rPr>
              <a:t>needed</a:t>
            </a:r>
            <a:r>
              <a:rPr lang="es-E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 (</a:t>
            </a:r>
            <a:r>
              <a:rPr lang="es-ES" sz="2400" dirty="0" err="1">
                <a:solidFill>
                  <a:srgbClr val="333333"/>
                </a:solidFill>
                <a:latin typeface="Open Sans" panose="020B0606030504020204" pitchFamily="34" charset="0"/>
                <a:ea typeface="Open Sans" panose="020B0606030504020204" pitchFamily="34" charset="0"/>
                <a:cs typeface="Open Sans" panose="020B0606030504020204" pitchFamily="34" charset="0"/>
              </a:rPr>
              <a:t>skills</a:t>
            </a:r>
            <a:r>
              <a:rPr lang="es-E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 and profesional training)?</a:t>
            </a:r>
          </a:p>
        </p:txBody>
      </p:sp>
    </p:spTree>
    <p:extLst>
      <p:ext uri="{BB962C8B-B14F-4D97-AF65-F5344CB8AC3E}">
        <p14:creationId xmlns:p14="http://schemas.microsoft.com/office/powerpoint/2010/main" val="193648054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heel(1)">
                                      <p:cBhvr>
                                        <p:cTn id="13"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76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400" dirty="0" err="1">
                <a:solidFill>
                  <a:schemeClr val="accent3"/>
                </a:solidFill>
                <a:latin typeface="Montserrat Bold"/>
                <a:sym typeface="Montserrat Bold"/>
              </a:rPr>
              <a:t>Work</a:t>
            </a:r>
            <a:r>
              <a:rPr lang="es-ES" sz="4400" dirty="0">
                <a:solidFill>
                  <a:schemeClr val="accent3"/>
                </a:solidFill>
                <a:latin typeface="Montserrat Bold"/>
                <a:sym typeface="Montserrat Bold"/>
              </a:rPr>
              <a:t> </a:t>
            </a:r>
            <a:r>
              <a:rPr lang="es-ES" sz="4400" dirty="0" err="1">
                <a:solidFill>
                  <a:schemeClr val="accent3"/>
                </a:solidFill>
                <a:latin typeface="Montserrat Bold"/>
                <a:sym typeface="Montserrat Bold"/>
              </a:rPr>
              <a:t>methodology</a:t>
            </a:r>
            <a:r>
              <a:rPr lang="es-ES" sz="4400" dirty="0">
                <a:solidFill>
                  <a:schemeClr val="accent3"/>
                </a:solidFill>
                <a:latin typeface="Montserrat Bold"/>
                <a:sym typeface="Montserrat Bold"/>
              </a:rPr>
              <a:t> | </a:t>
            </a:r>
            <a:r>
              <a:rPr lang="es-ES" sz="3200" dirty="0" err="1">
                <a:solidFill>
                  <a:srgbClr val="002060"/>
                </a:solidFill>
                <a:latin typeface="Montserrat Bold"/>
                <a:sym typeface="Montserrat Bold"/>
              </a:rPr>
              <a:t>Activity</a:t>
            </a:r>
            <a:endParaRPr lang="es-ES" sz="3200" dirty="0">
              <a:solidFill>
                <a:srgbClr val="002060"/>
              </a:solidFill>
              <a:latin typeface="Montserrat Bold"/>
              <a:sym typeface="Montserrat Bold"/>
            </a:endParaRP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7" name="Rectángulo 6">
            <a:extLst>
              <a:ext uri="{FF2B5EF4-FFF2-40B4-BE49-F238E27FC236}">
                <a16:creationId xmlns:a16="http://schemas.microsoft.com/office/drawing/2014/main" id="{1E449C0A-6B87-4450-BB99-B0EDCA9A7271}"/>
              </a:ext>
            </a:extLst>
          </p:cNvPr>
          <p:cNvSpPr/>
          <p:nvPr/>
        </p:nvSpPr>
        <p:spPr>
          <a:xfrm>
            <a:off x="1481222" y="1103566"/>
            <a:ext cx="13844819" cy="669799"/>
          </a:xfrm>
          <a:prstGeom prst="rect">
            <a:avLst/>
          </a:prstGeom>
        </p:spPr>
        <p:txBody>
          <a:bodyPr wrap="square">
            <a:spAutoFit/>
          </a:bodyPr>
          <a:lstStyle/>
          <a:p>
            <a:pPr fontAlgn="base">
              <a:lnSpc>
                <a:spcPct val="150000"/>
              </a:lnSpc>
            </a:pPr>
            <a:r>
              <a:rPr lang="en-US" sz="2800" b="1" dirty="0">
                <a:latin typeface="Open Sans" panose="020B0606030504020204" pitchFamily="34" charset="0"/>
                <a:ea typeface="Open Sans" panose="020B0606030504020204" pitchFamily="34" charset="0"/>
                <a:cs typeface="Open Sans" panose="020B0606030504020204" pitchFamily="34" charset="0"/>
              </a:rPr>
              <a:t>Activity 4.1. PLANNING AND ORGANIZING TRAINING ACTIVITIES</a:t>
            </a:r>
          </a:p>
        </p:txBody>
      </p:sp>
      <p:pic>
        <p:nvPicPr>
          <p:cNvPr id="8" name="11 Marcador de contenido">
            <a:extLst>
              <a:ext uri="{FF2B5EF4-FFF2-40B4-BE49-F238E27FC236}">
                <a16:creationId xmlns:a16="http://schemas.microsoft.com/office/drawing/2014/main" id="{4C12B027-27B8-4078-B8E2-B156A37B2A6B}"/>
              </a:ext>
            </a:extLst>
          </p:cNvPr>
          <p:cNvPicPr>
            <a:picLocks/>
          </p:cNvPicPr>
          <p:nvPr/>
        </p:nvPicPr>
        <p:blipFill>
          <a:blip r:embed="rId5">
            <a:grayscl/>
          </a:blip>
          <a:stretch>
            <a:fillRect/>
          </a:stretch>
        </p:blipFill>
        <p:spPr>
          <a:xfrm>
            <a:off x="295094" y="1103566"/>
            <a:ext cx="962741" cy="830997"/>
          </a:xfrm>
          <a:prstGeom prst="rect">
            <a:avLst/>
          </a:prstGeom>
          <a:ln>
            <a:solidFill>
              <a:schemeClr val="bg2">
                <a:lumMod val="10000"/>
              </a:schemeClr>
            </a:solidFill>
          </a:ln>
        </p:spPr>
      </p:pic>
      <p:sp>
        <p:nvSpPr>
          <p:cNvPr id="9" name="Rectángulo 8">
            <a:extLst>
              <a:ext uri="{FF2B5EF4-FFF2-40B4-BE49-F238E27FC236}">
                <a16:creationId xmlns:a16="http://schemas.microsoft.com/office/drawing/2014/main" id="{05B8508E-3E1B-4AA4-9338-864BE4B7B507}"/>
              </a:ext>
            </a:extLst>
          </p:cNvPr>
          <p:cNvSpPr/>
          <p:nvPr/>
        </p:nvSpPr>
        <p:spPr>
          <a:xfrm>
            <a:off x="1135413" y="2918930"/>
            <a:ext cx="14982197" cy="6968126"/>
          </a:xfrm>
          <a:prstGeom prst="rect">
            <a:avLst/>
          </a:prstGeom>
        </p:spPr>
        <p:txBody>
          <a:bodyPr wrap="square">
            <a:spAutoFit/>
          </a:bodyPr>
          <a:lstStyle/>
          <a:p>
            <a:pPr marL="514350" indent="-514350">
              <a:lnSpc>
                <a:spcPct val="150000"/>
              </a:lnSpc>
              <a:buFont typeface="+mj-lt"/>
              <a:buAutoNum type="arabicPeriod"/>
            </a:pP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Identify skills gaps and training needs through initial interviews, </a:t>
            </a:r>
            <a:r>
              <a:rPr lang="en-US" sz="2000" dirty="0" err="1">
                <a:solidFill>
                  <a:srgbClr val="333333"/>
                </a:solidFill>
                <a:latin typeface="Open Sans" panose="020B0606030504020204" pitchFamily="34" charset="0"/>
                <a:ea typeface="Open Sans" panose="020B0606030504020204" pitchFamily="34" charset="0"/>
                <a:cs typeface="Open Sans" panose="020B0606030504020204" pitchFamily="34" charset="0"/>
              </a:rPr>
              <a:t>labour</a:t>
            </a: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 orientation sessions and informative sessions.</a:t>
            </a:r>
          </a:p>
          <a:p>
            <a:pPr marL="514350" indent="-514350">
              <a:lnSpc>
                <a:spcPct val="150000"/>
              </a:lnSpc>
              <a:buFont typeface="+mj-lt"/>
              <a:buAutoNum type="arabicPeriod"/>
            </a:pP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Add the trainings that are needed in the </a:t>
            </a:r>
            <a:r>
              <a:rPr lang="en-US" sz="2000" i="1" dirty="0">
                <a:solidFill>
                  <a:srgbClr val="333333"/>
                </a:solidFill>
                <a:latin typeface="Open Sans" panose="020B0606030504020204" pitchFamily="34" charset="0"/>
                <a:ea typeface="Open Sans" panose="020B0606030504020204" pitchFamily="34" charset="0"/>
                <a:cs typeface="Open Sans" panose="020B0606030504020204" pitchFamily="34" charset="0"/>
              </a:rPr>
              <a:t>Training planning </a:t>
            </a: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Excel file and write the name of the person in the correspondent training.</a:t>
            </a:r>
          </a:p>
          <a:p>
            <a:pPr marL="514350" indent="-514350">
              <a:lnSpc>
                <a:spcPct val="150000"/>
              </a:lnSpc>
              <a:buFont typeface="+mj-lt"/>
              <a:buAutoNum type="arabicPeriod"/>
            </a:pP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Prepare a description of the basic/transversal skills workshops that will be delivered by the Activation Point (use template </a:t>
            </a:r>
            <a:r>
              <a:rPr lang="en-US" sz="2000" dirty="0">
                <a:solidFill>
                  <a:srgbClr val="C00000"/>
                </a:solidFill>
                <a:latin typeface="Open Sans" panose="020B0606030504020204" pitchFamily="34" charset="0"/>
                <a:ea typeface="Open Sans" panose="020B0606030504020204" pitchFamily="34" charset="0"/>
                <a:cs typeface="Open Sans" panose="020B0606030504020204" pitchFamily="34" charset="0"/>
              </a:rPr>
              <a:t>XXXXX</a:t>
            </a: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a:t>
            </a:r>
          </a:p>
          <a:p>
            <a:pPr marL="514350" indent="-514350">
              <a:lnSpc>
                <a:spcPct val="150000"/>
              </a:lnSpc>
              <a:buFont typeface="+mj-lt"/>
              <a:buAutoNum type="arabicPeriod"/>
            </a:pP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Calendar basic/transversal skills workshop for a minimum of 4-5 people. Workshops can be also delivered in parallel to external professional training (e.g. training for Hairdressing / workshops on client orientation, quality of work, etc.)</a:t>
            </a:r>
          </a:p>
          <a:p>
            <a:pPr marL="514350" indent="-514350">
              <a:lnSpc>
                <a:spcPct val="150000"/>
              </a:lnSpc>
              <a:buFont typeface="+mj-lt"/>
              <a:buAutoNum type="arabicPeriod"/>
            </a:pP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Contact professional training centers to ask for available courses, dates, cost per person and per group, etc. Collect this data on the </a:t>
            </a:r>
            <a:r>
              <a:rPr lang="en-US" sz="2000" i="1" dirty="0">
                <a:solidFill>
                  <a:srgbClr val="333333"/>
                </a:solidFill>
                <a:latin typeface="Open Sans" panose="020B0606030504020204" pitchFamily="34" charset="0"/>
                <a:ea typeface="Open Sans" panose="020B0606030504020204" pitchFamily="34" charset="0"/>
                <a:cs typeface="Open Sans" panose="020B0606030504020204" pitchFamily="34" charset="0"/>
              </a:rPr>
              <a:t>Training planning </a:t>
            </a: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Excel file</a:t>
            </a:r>
          </a:p>
          <a:p>
            <a:pPr marL="514350" indent="-514350">
              <a:lnSpc>
                <a:spcPct val="150000"/>
              </a:lnSpc>
              <a:buFont typeface="+mj-lt"/>
              <a:buAutoNum type="arabicPeriod"/>
            </a:pP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Prepare the </a:t>
            </a:r>
            <a:r>
              <a:rPr lang="en-US" sz="2000" b="1" dirty="0">
                <a:solidFill>
                  <a:srgbClr val="333333"/>
                </a:solidFill>
                <a:latin typeface="Open Sans" panose="020B0606030504020204" pitchFamily="34" charset="0"/>
                <a:ea typeface="Open Sans" panose="020B0606030504020204" pitchFamily="34" charset="0"/>
                <a:cs typeface="Open Sans" panose="020B0606030504020204" pitchFamily="34" charset="0"/>
              </a:rPr>
              <a:t>Activation Point Training Plan </a:t>
            </a: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(January-July 2024)</a:t>
            </a:r>
          </a:p>
          <a:p>
            <a:pPr marL="514350" indent="-514350">
              <a:lnSpc>
                <a:spcPct val="150000"/>
              </a:lnSpc>
              <a:buFont typeface="+mj-lt"/>
              <a:buAutoNum type="arabicPeriod"/>
            </a:pP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Open tenders for agreements  with professional training centers</a:t>
            </a:r>
          </a:p>
          <a:p>
            <a:pPr marL="514350" indent="-514350">
              <a:lnSpc>
                <a:spcPct val="150000"/>
              </a:lnSpc>
              <a:buFont typeface="+mj-lt"/>
              <a:buAutoNum type="arabicPeriod"/>
            </a:pP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Select the professional training centers</a:t>
            </a:r>
          </a:p>
          <a:p>
            <a:pPr marL="514350" indent="-514350">
              <a:lnSpc>
                <a:spcPct val="150000"/>
              </a:lnSpc>
              <a:buFont typeface="+mj-lt"/>
              <a:buAutoNum type="arabicPeriod"/>
            </a:pP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Sign agreement with the professional training centers</a:t>
            </a:r>
          </a:p>
          <a:p>
            <a:pPr marL="514350" indent="-514350">
              <a:lnSpc>
                <a:spcPct val="150000"/>
              </a:lnSpc>
              <a:buFont typeface="+mj-lt"/>
              <a:buAutoNum type="arabicPeriod"/>
            </a:pP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Evaluate each training provided to project participants (internally and externally)</a:t>
            </a:r>
          </a:p>
          <a:p>
            <a:pPr marL="514350" indent="-514350">
              <a:lnSpc>
                <a:spcPct val="150000"/>
              </a:lnSpc>
              <a:buFont typeface="+mj-lt"/>
              <a:buAutoNum type="arabicPeriod"/>
            </a:pP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 Evaluate the agreement with each training center</a:t>
            </a:r>
          </a:p>
        </p:txBody>
      </p:sp>
      <p:sp>
        <p:nvSpPr>
          <p:cNvPr id="10"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3BC69F58-A2AD-454D-B1F5-5196C1E3EA5C}"/>
              </a:ext>
            </a:extLst>
          </p:cNvPr>
          <p:cNvSpPr txBox="1">
            <a:spLocks/>
          </p:cNvSpPr>
          <p:nvPr/>
        </p:nvSpPr>
        <p:spPr>
          <a:xfrm>
            <a:off x="1135413" y="2191434"/>
            <a:ext cx="4914026" cy="5232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lvl="0" hangingPunct="1">
              <a:lnSpc>
                <a:spcPct val="100000"/>
              </a:lnSpc>
              <a:spcBef>
                <a:spcPts val="600"/>
              </a:spcBef>
              <a:defRPr/>
            </a:pPr>
            <a:r>
              <a:rPr lang="en-U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STEPS</a:t>
            </a:r>
          </a:p>
        </p:txBody>
      </p:sp>
    </p:spTree>
    <p:extLst>
      <p:ext uri="{BB962C8B-B14F-4D97-AF65-F5344CB8AC3E}">
        <p14:creationId xmlns:p14="http://schemas.microsoft.com/office/powerpoint/2010/main" val="65875057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 name="Contenidos"/>
          <p:cNvSpPr txBox="1">
            <a:spLocks noGrp="1"/>
          </p:cNvSpPr>
          <p:nvPr>
            <p:ph type="body" idx="22"/>
          </p:nvPr>
        </p:nvSpPr>
        <p:spPr>
          <a:xfrm>
            <a:off x="4049487" y="1318260"/>
            <a:ext cx="4622303" cy="798808"/>
          </a:xfrm>
          <a:prstGeom prst="rect">
            <a:avLst/>
          </a:prstGeom>
        </p:spPr>
        <p:txBody>
          <a:bodyPr/>
          <a:lstStyle/>
          <a:p>
            <a:r>
              <a:rPr lang="es-ES" dirty="0"/>
              <a:t>PROGRAMME</a:t>
            </a:r>
            <a:endParaRPr dirty="0"/>
          </a:p>
        </p:txBody>
      </p:sp>
      <p:graphicFrame>
        <p:nvGraphicFramePr>
          <p:cNvPr id="2" name="Objeto 1">
            <a:extLst>
              <a:ext uri="{FF2B5EF4-FFF2-40B4-BE49-F238E27FC236}">
                <a16:creationId xmlns:a16="http://schemas.microsoft.com/office/drawing/2014/main" id="{86B13D04-6F96-401A-91AE-C85F5CD43AD8}"/>
              </a:ext>
            </a:extLst>
          </p:cNvPr>
          <p:cNvGraphicFramePr>
            <a:graphicFrameLocks noChangeAspect="1"/>
          </p:cNvGraphicFramePr>
          <p:nvPr>
            <p:extLst/>
          </p:nvPr>
        </p:nvGraphicFramePr>
        <p:xfrm>
          <a:off x="940869" y="680085"/>
          <a:ext cx="1684337" cy="638175"/>
        </p:xfrm>
        <a:graphic>
          <a:graphicData uri="http://schemas.openxmlformats.org/presentationml/2006/ole">
            <mc:AlternateContent xmlns:mc="http://schemas.openxmlformats.org/markup-compatibility/2006">
              <mc:Choice xmlns:v="urn:schemas-microsoft-com:vml" Requires="v">
                <p:oleObj spid="_x0000_s2173" name="Acrobat Document" r:id="rId4" imgW="1684206" imgH="638663" progId="Acrobat.Document.DC">
                  <p:embed/>
                </p:oleObj>
              </mc:Choice>
              <mc:Fallback>
                <p:oleObj name="Acrobat Document" r:id="rId4" imgW="1684206" imgH="638663" progId="Acrobat.Document.DC">
                  <p:embed/>
                  <p:pic>
                    <p:nvPicPr>
                      <p:cNvPr id="2" name="Objeto 1">
                        <a:extLst>
                          <a:ext uri="{FF2B5EF4-FFF2-40B4-BE49-F238E27FC236}">
                            <a16:creationId xmlns:a16="http://schemas.microsoft.com/office/drawing/2014/main" id="{86B13D04-6F96-401A-91AE-C85F5CD43AD8}"/>
                          </a:ext>
                        </a:extLst>
                      </p:cNvPr>
                      <p:cNvPicPr/>
                      <p:nvPr/>
                    </p:nvPicPr>
                    <p:blipFill>
                      <a:blip r:embed="rId5"/>
                      <a:stretch>
                        <a:fillRect/>
                      </a:stretch>
                    </p:blipFill>
                    <p:spPr>
                      <a:xfrm>
                        <a:off x="940869" y="680085"/>
                        <a:ext cx="1684337" cy="638175"/>
                      </a:xfrm>
                      <a:prstGeom prst="rect">
                        <a:avLst/>
                      </a:prstGeom>
                    </p:spPr>
                  </p:pic>
                </p:oleObj>
              </mc:Fallback>
            </mc:AlternateContent>
          </a:graphicData>
        </a:graphic>
      </p:graphicFrame>
      <p:pic>
        <p:nvPicPr>
          <p:cNvPr id="8" name="Imagen 7">
            <a:extLst>
              <a:ext uri="{FF2B5EF4-FFF2-40B4-BE49-F238E27FC236}">
                <a16:creationId xmlns:a16="http://schemas.microsoft.com/office/drawing/2014/main" id="{13E55AFE-7438-4993-BE19-475B86845A4B}"/>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graphicFrame>
        <p:nvGraphicFramePr>
          <p:cNvPr id="3" name="Tabla 2">
            <a:extLst>
              <a:ext uri="{FF2B5EF4-FFF2-40B4-BE49-F238E27FC236}">
                <a16:creationId xmlns:a16="http://schemas.microsoft.com/office/drawing/2014/main" id="{F3646219-55BF-461A-93B3-43D23DABD80C}"/>
              </a:ext>
            </a:extLst>
          </p:cNvPr>
          <p:cNvGraphicFramePr>
            <a:graphicFrameLocks noGrp="1"/>
          </p:cNvGraphicFramePr>
          <p:nvPr>
            <p:extLst>
              <p:ext uri="{D42A27DB-BD31-4B8C-83A1-F6EECF244321}">
                <p14:modId xmlns:p14="http://schemas.microsoft.com/office/powerpoint/2010/main" val="867576548"/>
              </p:ext>
            </p:extLst>
          </p:nvPr>
        </p:nvGraphicFramePr>
        <p:xfrm>
          <a:off x="2463384" y="2458602"/>
          <a:ext cx="12192000" cy="7178165"/>
        </p:xfrm>
        <a:graphic>
          <a:graphicData uri="http://schemas.openxmlformats.org/drawingml/2006/table">
            <a:tbl>
              <a:tblPr firstRow="1" bandRow="1">
                <a:tableStyleId>{5940675A-B579-460E-94D1-54222C63F5DA}</a:tableStyleId>
              </a:tblPr>
              <a:tblGrid>
                <a:gridCol w="4064000">
                  <a:extLst>
                    <a:ext uri="{9D8B030D-6E8A-4147-A177-3AD203B41FA5}">
                      <a16:colId xmlns:a16="http://schemas.microsoft.com/office/drawing/2014/main" val="2758365936"/>
                    </a:ext>
                  </a:extLst>
                </a:gridCol>
                <a:gridCol w="4064000">
                  <a:extLst>
                    <a:ext uri="{9D8B030D-6E8A-4147-A177-3AD203B41FA5}">
                      <a16:colId xmlns:a16="http://schemas.microsoft.com/office/drawing/2014/main" val="1207086479"/>
                    </a:ext>
                  </a:extLst>
                </a:gridCol>
                <a:gridCol w="4064000">
                  <a:extLst>
                    <a:ext uri="{9D8B030D-6E8A-4147-A177-3AD203B41FA5}">
                      <a16:colId xmlns:a16="http://schemas.microsoft.com/office/drawing/2014/main" val="3807866046"/>
                    </a:ext>
                  </a:extLst>
                </a:gridCol>
              </a:tblGrid>
              <a:tr h="573498">
                <a:tc>
                  <a:txBody>
                    <a:bodyPr/>
                    <a:lstStyle/>
                    <a:p>
                      <a:pPr algn="ctr"/>
                      <a:r>
                        <a:rPr lang="es-ES" sz="2200" b="1" dirty="0">
                          <a:solidFill>
                            <a:srgbClr val="C00000"/>
                          </a:solidFill>
                        </a:rPr>
                        <a:t>DAY 1. Tuesday 24 October</a:t>
                      </a:r>
                      <a:endParaRPr lang="es-ES" sz="22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pPr algn="ctr"/>
                      <a:r>
                        <a:rPr lang="es-ES" sz="2200" b="1" dirty="0">
                          <a:solidFill>
                            <a:srgbClr val="C00000"/>
                          </a:solidFill>
                        </a:rPr>
                        <a:t>DAY 3. Tuesday 31 October</a:t>
                      </a:r>
                      <a:endParaRPr lang="es-ES" sz="22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pPr algn="ctr"/>
                      <a:r>
                        <a:rPr lang="es-ES" sz="2200" b="1" dirty="0">
                          <a:solidFill>
                            <a:srgbClr val="C00000"/>
                          </a:solidFill>
                        </a:rPr>
                        <a:t>DAY 5. Tuesday 7 November</a:t>
                      </a:r>
                      <a:endParaRPr lang="es-ES" sz="22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txBody>
                  <a:tcPr/>
                </a:tc>
                <a:extLst>
                  <a:ext uri="{0D108BD9-81ED-4DB2-BD59-A6C34878D82A}">
                    <a16:rowId xmlns:a16="http://schemas.microsoft.com/office/drawing/2014/main" val="3191727749"/>
                  </a:ext>
                </a:extLst>
              </a:tr>
              <a:tr h="370840">
                <a:tc>
                  <a:txBody>
                    <a:bodyPr/>
                    <a:lstStyle/>
                    <a:p>
                      <a:pPr algn="l"/>
                      <a:r>
                        <a:rPr lang="en-US" sz="2200" b="1" dirty="0">
                          <a:latin typeface="Open Sans" panose="020B0606030504020204" pitchFamily="34" charset="0"/>
                          <a:ea typeface="Open Sans" panose="020B0606030504020204" pitchFamily="34" charset="0"/>
                          <a:cs typeface="Open Sans" panose="020B0606030504020204" pitchFamily="34" charset="0"/>
                        </a:rPr>
                        <a:t>INTRODUCTION</a:t>
                      </a:r>
                    </a:p>
                    <a:p>
                      <a:pPr marL="285750" indent="-285750" algn="l">
                        <a:buClr>
                          <a:srgbClr val="C00000"/>
                        </a:buClr>
                        <a:buFont typeface="Wingdings" panose="05000000000000000000" pitchFamily="2" charset="2"/>
                        <a:buChar char="§"/>
                      </a:pPr>
                      <a:endParaRPr lang="en-US" sz="2200" dirty="0"/>
                    </a:p>
                    <a:p>
                      <a:pPr marL="285750" indent="-285750" algn="l">
                        <a:buClr>
                          <a:srgbClr val="C00000"/>
                        </a:buClr>
                        <a:buFont typeface="Wingdings" panose="05000000000000000000" pitchFamily="2" charset="2"/>
                        <a:buChar char="§"/>
                      </a:pPr>
                      <a:r>
                        <a:rPr lang="en-US" sz="2200" dirty="0"/>
                        <a:t>Expectations</a:t>
                      </a:r>
                    </a:p>
                    <a:p>
                      <a:pPr marL="285750" indent="-285750" algn="l">
                        <a:buClr>
                          <a:srgbClr val="C00000"/>
                        </a:buClr>
                        <a:buFont typeface="Wingdings" panose="05000000000000000000" pitchFamily="2" charset="2"/>
                        <a:buChar char="§"/>
                      </a:pPr>
                      <a:r>
                        <a:rPr lang="en-US" sz="2200" dirty="0"/>
                        <a:t>Training’s goal and programme</a:t>
                      </a:r>
                    </a:p>
                    <a:p>
                      <a:pPr marL="285750" indent="-285750" algn="l">
                        <a:buClr>
                          <a:srgbClr val="C00000"/>
                        </a:buClr>
                        <a:buFont typeface="Wingdings" panose="05000000000000000000" pitchFamily="2" charset="2"/>
                        <a:buChar char="§"/>
                      </a:pPr>
                      <a:r>
                        <a:rPr lang="en-US" sz="2200" dirty="0"/>
                        <a:t>Introduction to Livelihoods</a:t>
                      </a:r>
                    </a:p>
                    <a:p>
                      <a:pPr marL="285750" indent="-285750" algn="l">
                        <a:buClr>
                          <a:srgbClr val="C00000"/>
                        </a:buClr>
                        <a:buFont typeface="Wingdings" panose="05000000000000000000" pitchFamily="2" charset="2"/>
                        <a:buChar char="§"/>
                      </a:pPr>
                      <a:r>
                        <a:rPr lang="en-US" sz="2200" dirty="0"/>
                        <a:t>Why an Employment intervention with vulnerable groups is needed</a:t>
                      </a:r>
                    </a:p>
                    <a:p>
                      <a:pPr marL="285750" indent="-285750" algn="l">
                        <a:buClr>
                          <a:srgbClr val="C00000"/>
                        </a:buClr>
                        <a:buFont typeface="Wingdings" panose="05000000000000000000" pitchFamily="2" charset="2"/>
                        <a:buChar char="§"/>
                      </a:pPr>
                      <a:r>
                        <a:rPr lang="en-US" sz="2200" dirty="0"/>
                        <a:t>Activation Points. Intervention proposals</a:t>
                      </a:r>
                      <a:endParaRPr lang="es-ES" sz="2200" dirty="0">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pPr algn="l"/>
                      <a:r>
                        <a:rPr lang="en-US" sz="2200" b="1" dirty="0">
                          <a:latin typeface="Open Sans" panose="020B0606030504020204" pitchFamily="34" charset="0"/>
                          <a:ea typeface="Open Sans" panose="020B0606030504020204" pitchFamily="34" charset="0"/>
                          <a:cs typeface="Open Sans" panose="020B0606030504020204" pitchFamily="34" charset="0"/>
                        </a:rPr>
                        <a:t>MODULE 2. </a:t>
                      </a:r>
                    </a:p>
                    <a:p>
                      <a:pPr algn="l"/>
                      <a:r>
                        <a:rPr lang="en-US" sz="2200" b="1" dirty="0">
                          <a:latin typeface="Open Sans" panose="020B0606030504020204" pitchFamily="34" charset="0"/>
                          <a:ea typeface="Open Sans" panose="020B0606030504020204" pitchFamily="34" charset="0"/>
                          <a:cs typeface="Open Sans" panose="020B0606030504020204" pitchFamily="34" charset="0"/>
                        </a:rPr>
                        <a:t>Work methodology</a:t>
                      </a:r>
                    </a:p>
                    <a:p>
                      <a:pPr marL="285750" marR="0"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Fundamentals of the intervention</a:t>
                      </a:r>
                    </a:p>
                    <a:p>
                      <a:pPr marL="285750" marR="0"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Activities</a:t>
                      </a:r>
                    </a:p>
                    <a:p>
                      <a:pPr marL="0" marR="0" lvl="3" indent="0" algn="l" defTabSz="914400" rtl="0" latinLnBrk="0">
                        <a:lnSpc>
                          <a:spcPct val="100000"/>
                        </a:lnSpc>
                        <a:spcBef>
                          <a:spcPts val="0"/>
                        </a:spcBef>
                        <a:spcAft>
                          <a:spcPts val="0"/>
                        </a:spcAft>
                        <a:buClr>
                          <a:srgbClr val="C00000"/>
                        </a:buClr>
                        <a:buSzTx/>
                        <a:buFont typeface="Wingdings" panose="05000000000000000000" pitchFamily="2" charset="2"/>
                        <a:buNone/>
                        <a:tabLst/>
                      </a:pPr>
                      <a:r>
                        <a:rPr lang="en-US" sz="2200" b="0" i="0" u="none" strike="noStrike" cap="none" spc="0" baseline="0" dirty="0">
                          <a:solidFill>
                            <a:schemeClr val="tx1"/>
                          </a:solidFill>
                          <a:uFillTx/>
                          <a:latin typeface="+mn-lt"/>
                          <a:ea typeface="+mn-ea"/>
                          <a:cs typeface="+mn-cs"/>
                          <a:sym typeface="Calibri"/>
                        </a:rPr>
                        <a:t>         1. Information</a:t>
                      </a:r>
                    </a:p>
                    <a:p>
                      <a:pPr marL="0" marR="0" lvl="2" indent="0" algn="l" defTabSz="914400" rtl="0" latinLnBrk="0">
                        <a:lnSpc>
                          <a:spcPct val="100000"/>
                        </a:lnSpc>
                        <a:spcBef>
                          <a:spcPts val="0"/>
                        </a:spcBef>
                        <a:spcAft>
                          <a:spcPts val="0"/>
                        </a:spcAft>
                        <a:buClr>
                          <a:srgbClr val="C00000"/>
                        </a:buClr>
                        <a:buSzTx/>
                        <a:buFont typeface="Wingdings" panose="05000000000000000000" pitchFamily="2" charset="2"/>
                        <a:buNone/>
                        <a:tabLst/>
                      </a:pPr>
                      <a:r>
                        <a:rPr lang="en-US" sz="2200" b="0" i="0" u="none" strike="noStrike" cap="none" spc="0" baseline="0" dirty="0">
                          <a:solidFill>
                            <a:schemeClr val="tx1"/>
                          </a:solidFill>
                          <a:uFillTx/>
                          <a:latin typeface="+mn-lt"/>
                          <a:ea typeface="+mn-ea"/>
                          <a:cs typeface="+mn-cs"/>
                          <a:sym typeface="Calibri"/>
                        </a:rPr>
                        <a:t>         2. Labor orientation</a:t>
                      </a:r>
                    </a:p>
                    <a:p>
                      <a:pPr algn="l"/>
                      <a:endParaRPr lang="es-ES" sz="2200" dirty="0">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pPr algn="l"/>
                      <a:r>
                        <a:rPr lang="en-US" sz="2200" b="1" dirty="0">
                          <a:latin typeface="Open Sans" panose="020B0606030504020204" pitchFamily="34" charset="0"/>
                          <a:ea typeface="Open Sans" panose="020B0606030504020204" pitchFamily="34" charset="0"/>
                          <a:cs typeface="Open Sans" panose="020B0606030504020204" pitchFamily="34" charset="0"/>
                        </a:rPr>
                        <a:t>MODULE 3. </a:t>
                      </a:r>
                    </a:p>
                    <a:p>
                      <a:pPr algn="l"/>
                      <a:r>
                        <a:rPr lang="en-US" sz="2200" b="1" dirty="0">
                          <a:latin typeface="Open Sans" panose="020B0606030504020204" pitchFamily="34" charset="0"/>
                          <a:ea typeface="Open Sans" panose="020B0606030504020204" pitchFamily="34" charset="0"/>
                          <a:cs typeface="Open Sans" panose="020B0606030504020204" pitchFamily="34" charset="0"/>
                        </a:rPr>
                        <a:t>Promoting an inclusive </a:t>
                      </a:r>
                      <a:r>
                        <a:rPr lang="en-US" sz="2200" b="1" dirty="0" err="1">
                          <a:latin typeface="Open Sans" panose="020B0606030504020204" pitchFamily="34" charset="0"/>
                          <a:ea typeface="Open Sans" panose="020B0606030504020204" pitchFamily="34" charset="0"/>
                          <a:cs typeface="Open Sans" panose="020B0606030504020204" pitchFamily="34" charset="0"/>
                        </a:rPr>
                        <a:t>labour</a:t>
                      </a:r>
                      <a:r>
                        <a:rPr lang="en-US" sz="2200" b="1" dirty="0">
                          <a:latin typeface="Open Sans" panose="020B0606030504020204" pitchFamily="34" charset="0"/>
                          <a:ea typeface="Open Sans" panose="020B0606030504020204" pitchFamily="34" charset="0"/>
                          <a:cs typeface="Open Sans" panose="020B0606030504020204" pitchFamily="34" charset="0"/>
                        </a:rPr>
                        <a:t> market</a:t>
                      </a:r>
                    </a:p>
                    <a:p>
                      <a:pPr marL="285750" marR="0"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Changing mindsets for the socioeconomic integration of vulnerable groups</a:t>
                      </a:r>
                    </a:p>
                    <a:p>
                      <a:pPr marL="285750" marR="0"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Collaboration with local companies</a:t>
                      </a:r>
                    </a:p>
                    <a:p>
                      <a:pPr marL="285750" marR="0"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Diversity on the workplace and Corporate Social Responsibility (CSR)</a:t>
                      </a:r>
                    </a:p>
                    <a:p>
                      <a:pPr algn="l"/>
                      <a:endParaRPr lang="es-ES" sz="1200" dirty="0">
                        <a:latin typeface="Open Sans" panose="020B0606030504020204" pitchFamily="34" charset="0"/>
                        <a:ea typeface="Open Sans" panose="020B0606030504020204" pitchFamily="34" charset="0"/>
                        <a:cs typeface="Open Sans" panose="020B0606030504020204" pitchFamily="34" charset="0"/>
                      </a:endParaRPr>
                    </a:p>
                  </a:txBody>
                  <a:tcPr/>
                </a:tc>
                <a:extLst>
                  <a:ext uri="{0D108BD9-81ED-4DB2-BD59-A6C34878D82A}">
                    <a16:rowId xmlns:a16="http://schemas.microsoft.com/office/drawing/2014/main" val="3449648676"/>
                  </a:ext>
                </a:extLst>
              </a:tr>
              <a:tr h="539147">
                <a:tc>
                  <a:txBody>
                    <a:bodyPr/>
                    <a:lstStyle/>
                    <a:p>
                      <a:pPr algn="ctr"/>
                      <a:r>
                        <a:rPr lang="es-ES" sz="2200" b="1" dirty="0">
                          <a:solidFill>
                            <a:srgbClr val="C00000"/>
                          </a:solidFill>
                        </a:rPr>
                        <a:t>DAY 2. Wednesday 25 October</a:t>
                      </a:r>
                      <a:endParaRPr lang="es-ES" sz="22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pPr algn="ctr"/>
                      <a:r>
                        <a:rPr lang="es-ES" sz="2200" b="1" dirty="0">
                          <a:solidFill>
                            <a:srgbClr val="C00000"/>
                          </a:solidFill>
                        </a:rPr>
                        <a:t>DAY 4. Thursday 2 November</a:t>
                      </a:r>
                      <a:endParaRPr lang="es-ES" sz="22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pPr algn="ctr"/>
                      <a:r>
                        <a:rPr lang="es-ES" sz="2200" b="1" dirty="0">
                          <a:solidFill>
                            <a:srgbClr val="C00000"/>
                          </a:solidFill>
                        </a:rPr>
                        <a:t>DAY 6. Thursday 9 November</a:t>
                      </a:r>
                      <a:endParaRPr lang="es-ES" sz="22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txBody>
                  <a:tcPr/>
                </a:tc>
                <a:extLst>
                  <a:ext uri="{0D108BD9-81ED-4DB2-BD59-A6C34878D82A}">
                    <a16:rowId xmlns:a16="http://schemas.microsoft.com/office/drawing/2014/main" val="2008060296"/>
                  </a:ext>
                </a:extLst>
              </a:tr>
              <a:tr h="370840">
                <a:tc>
                  <a:txBody>
                    <a:bodyPr/>
                    <a:lstStyle/>
                    <a:p>
                      <a:pPr algn="l"/>
                      <a:r>
                        <a:rPr lang="en-US" sz="2200" b="1" dirty="0">
                          <a:latin typeface="Open Sans" panose="020B0606030504020204" pitchFamily="34" charset="0"/>
                          <a:ea typeface="Open Sans" panose="020B0606030504020204" pitchFamily="34" charset="0"/>
                          <a:cs typeface="Open Sans" panose="020B0606030504020204" pitchFamily="34" charset="0"/>
                        </a:rPr>
                        <a:t>MODULE 1. </a:t>
                      </a:r>
                    </a:p>
                    <a:p>
                      <a:pPr algn="l"/>
                      <a:r>
                        <a:rPr lang="en-US" sz="2200" b="1" dirty="0">
                          <a:latin typeface="Open Sans" panose="020B0606030504020204" pitchFamily="34" charset="0"/>
                          <a:ea typeface="Open Sans" panose="020B0606030504020204" pitchFamily="34" charset="0"/>
                          <a:cs typeface="Open Sans" panose="020B0606030504020204" pitchFamily="34" charset="0"/>
                        </a:rPr>
                        <a:t>Context of the intervention</a:t>
                      </a:r>
                    </a:p>
                    <a:p>
                      <a:pPr marL="0" indent="0" algn="l">
                        <a:buFontTx/>
                        <a:buNone/>
                      </a:pPr>
                      <a:r>
                        <a:rPr lang="en-US" sz="2200" b="0" i="0" u="none" strike="noStrike" cap="none" spc="0" baseline="0" dirty="0">
                          <a:solidFill>
                            <a:schemeClr val="tx1"/>
                          </a:solidFill>
                          <a:uFillTx/>
                          <a:latin typeface="+mn-lt"/>
                          <a:ea typeface="+mn-ea"/>
                          <a:cs typeface="+mn-cs"/>
                          <a:sym typeface="Calibri"/>
                        </a:rPr>
                        <a:t>Adaptation of the project proposal to the region’s needs and the local </a:t>
                      </a:r>
                      <a:r>
                        <a:rPr lang="en-US" sz="2200" b="0" i="0" u="none" strike="noStrike" cap="none" spc="0" baseline="0" dirty="0" err="1">
                          <a:solidFill>
                            <a:schemeClr val="tx1"/>
                          </a:solidFill>
                          <a:uFillTx/>
                          <a:latin typeface="+mn-lt"/>
                          <a:ea typeface="+mn-ea"/>
                          <a:cs typeface="+mn-cs"/>
                          <a:sym typeface="Calibri"/>
                        </a:rPr>
                        <a:t>labour</a:t>
                      </a:r>
                      <a:r>
                        <a:rPr lang="en-US" sz="2200" b="0" i="0" u="none" strike="noStrike" cap="none" spc="0" baseline="0" dirty="0">
                          <a:solidFill>
                            <a:schemeClr val="tx1"/>
                          </a:solidFill>
                          <a:uFillTx/>
                          <a:latin typeface="+mn-lt"/>
                          <a:ea typeface="+mn-ea"/>
                          <a:cs typeface="+mn-cs"/>
                          <a:sym typeface="Calibri"/>
                        </a:rPr>
                        <a:t> market</a:t>
                      </a:r>
                    </a:p>
                  </a:txBody>
                  <a:tcPr/>
                </a:tc>
                <a:tc>
                  <a:txBody>
                    <a:bodyPr/>
                    <a:lstStyle/>
                    <a:p>
                      <a:pPr algn="l"/>
                      <a:r>
                        <a:rPr lang="en-US" sz="2200" b="1" dirty="0">
                          <a:latin typeface="Open Sans" panose="020B0606030504020204" pitchFamily="34" charset="0"/>
                          <a:ea typeface="Open Sans" panose="020B0606030504020204" pitchFamily="34" charset="0"/>
                          <a:cs typeface="Open Sans" panose="020B0606030504020204" pitchFamily="34" charset="0"/>
                        </a:rPr>
                        <a:t>MODULE 2. </a:t>
                      </a:r>
                    </a:p>
                    <a:p>
                      <a:pPr algn="l"/>
                      <a:r>
                        <a:rPr lang="en-US" sz="2200" b="1" dirty="0">
                          <a:latin typeface="Open Sans" panose="020B0606030504020204" pitchFamily="34" charset="0"/>
                          <a:ea typeface="Open Sans" panose="020B0606030504020204" pitchFamily="34" charset="0"/>
                          <a:cs typeface="Open Sans" panose="020B0606030504020204" pitchFamily="34" charset="0"/>
                        </a:rPr>
                        <a:t>Work methodology (cont.)</a:t>
                      </a:r>
                    </a:p>
                    <a:p>
                      <a:pPr marL="285750" marR="0"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Activities</a:t>
                      </a:r>
                    </a:p>
                    <a:p>
                      <a:pPr marL="0" marR="0" lvl="3" indent="0" algn="l" defTabSz="914400" rtl="0" latinLnBrk="0">
                        <a:lnSpc>
                          <a:spcPct val="100000"/>
                        </a:lnSpc>
                        <a:spcBef>
                          <a:spcPts val="0"/>
                        </a:spcBef>
                        <a:spcAft>
                          <a:spcPts val="0"/>
                        </a:spcAft>
                        <a:buClr>
                          <a:srgbClr val="C00000"/>
                        </a:buClr>
                        <a:buSzTx/>
                        <a:buFont typeface="Wingdings" panose="05000000000000000000" pitchFamily="2" charset="2"/>
                        <a:buNone/>
                        <a:tabLst/>
                      </a:pPr>
                      <a:r>
                        <a:rPr lang="en-US" sz="2200" b="0" i="0" u="none" strike="noStrike" cap="none" spc="0" baseline="0" dirty="0">
                          <a:solidFill>
                            <a:schemeClr val="tx1"/>
                          </a:solidFill>
                          <a:uFillTx/>
                          <a:latin typeface="+mn-lt"/>
                          <a:ea typeface="+mn-ea"/>
                          <a:cs typeface="+mn-cs"/>
                          <a:sym typeface="Calibri"/>
                        </a:rPr>
                        <a:t>         3. Professional/Skills training</a:t>
                      </a:r>
                    </a:p>
                    <a:p>
                      <a:pPr marL="0" marR="0" lvl="3" indent="0" algn="l" defTabSz="914400" rtl="0" latinLnBrk="0">
                        <a:lnSpc>
                          <a:spcPct val="100000"/>
                        </a:lnSpc>
                        <a:spcBef>
                          <a:spcPts val="0"/>
                        </a:spcBef>
                        <a:spcAft>
                          <a:spcPts val="0"/>
                        </a:spcAft>
                        <a:buClr>
                          <a:srgbClr val="C00000"/>
                        </a:buClr>
                        <a:buSzTx/>
                        <a:buFont typeface="Wingdings" panose="05000000000000000000" pitchFamily="2" charset="2"/>
                        <a:buNone/>
                        <a:tabLst/>
                      </a:pPr>
                      <a:r>
                        <a:rPr lang="en-US" sz="2200" b="0" i="0" u="none" strike="noStrike" cap="none" spc="0" baseline="0" dirty="0">
                          <a:solidFill>
                            <a:schemeClr val="tx1"/>
                          </a:solidFill>
                          <a:uFillTx/>
                          <a:latin typeface="+mn-lt"/>
                          <a:ea typeface="+mn-ea"/>
                          <a:cs typeface="+mn-cs"/>
                          <a:sym typeface="Calibri"/>
                        </a:rPr>
                        <a:t>         4. Micro business initiatives</a:t>
                      </a:r>
                    </a:p>
                  </a:txBody>
                  <a:tcPr/>
                </a:tc>
                <a:tc>
                  <a:txBody>
                    <a:bodyPr/>
                    <a:lstStyle/>
                    <a:p>
                      <a:pPr algn="l"/>
                      <a:r>
                        <a:rPr lang="en-US" sz="2200" b="1" dirty="0">
                          <a:latin typeface="Open Sans" panose="020B0606030504020204" pitchFamily="34" charset="0"/>
                          <a:ea typeface="Open Sans" panose="020B0606030504020204" pitchFamily="34" charset="0"/>
                          <a:cs typeface="Open Sans" panose="020B0606030504020204" pitchFamily="34" charset="0"/>
                        </a:rPr>
                        <a:t>MODULE 4. </a:t>
                      </a:r>
                    </a:p>
                    <a:p>
                      <a:pPr algn="l"/>
                      <a:r>
                        <a:rPr lang="en-US" sz="2200" b="1" dirty="0">
                          <a:latin typeface="Open Sans" panose="020B0606030504020204" pitchFamily="34" charset="0"/>
                          <a:ea typeface="Open Sans" panose="020B0606030504020204" pitchFamily="34" charset="0"/>
                          <a:cs typeface="Open Sans" panose="020B0606030504020204" pitchFamily="34" charset="0"/>
                        </a:rPr>
                        <a:t>Implementation tools</a:t>
                      </a:r>
                    </a:p>
                    <a:p>
                      <a:pPr marL="285750" marR="0" lvl="1"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Data recording</a:t>
                      </a:r>
                      <a:endParaRPr lang="es-ES" sz="2200" b="0" i="0" u="none" strike="noStrike" cap="none" spc="0" baseline="0" dirty="0">
                        <a:solidFill>
                          <a:schemeClr val="tx1"/>
                        </a:solidFill>
                        <a:uFillTx/>
                        <a:latin typeface="+mn-lt"/>
                        <a:ea typeface="+mn-ea"/>
                        <a:cs typeface="+mn-cs"/>
                        <a:sym typeface="Calibri"/>
                      </a:endParaRPr>
                    </a:p>
                    <a:p>
                      <a:pPr marL="285750" marR="0" lvl="1"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Follow up of participants</a:t>
                      </a:r>
                      <a:endParaRPr lang="es-ES" sz="2200" b="0" i="0" u="none" strike="noStrike" cap="none" spc="0" baseline="0" dirty="0">
                        <a:solidFill>
                          <a:schemeClr val="tx1"/>
                        </a:solidFill>
                        <a:uFillTx/>
                        <a:latin typeface="+mn-lt"/>
                        <a:ea typeface="+mn-ea"/>
                        <a:cs typeface="+mn-cs"/>
                        <a:sym typeface="Calibri"/>
                      </a:endParaRPr>
                    </a:p>
                    <a:p>
                      <a:pPr marL="285750" marR="0" lvl="1"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Monitoring and reporting tools</a:t>
                      </a:r>
                      <a:endParaRPr lang="es-ES" sz="2200" b="0" i="0" u="none" strike="noStrike" cap="none" spc="0" baseline="0" dirty="0">
                        <a:solidFill>
                          <a:schemeClr val="tx1"/>
                        </a:solidFill>
                        <a:uFillTx/>
                        <a:latin typeface="+mn-lt"/>
                        <a:ea typeface="+mn-ea"/>
                        <a:cs typeface="+mn-cs"/>
                        <a:sym typeface="Calibri"/>
                      </a:endParaRPr>
                    </a:p>
                    <a:p>
                      <a:pPr marL="285750" marR="0"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Tool Kit</a:t>
                      </a:r>
                      <a:endParaRPr lang="es-ES" sz="2200" b="0" i="0" u="none" strike="noStrike" cap="none" spc="0" baseline="0" dirty="0">
                        <a:solidFill>
                          <a:schemeClr val="tx1"/>
                        </a:solidFill>
                        <a:uFillTx/>
                        <a:latin typeface="+mn-lt"/>
                        <a:ea typeface="+mn-ea"/>
                        <a:cs typeface="+mn-cs"/>
                        <a:sym typeface="Calibri"/>
                      </a:endParaRPr>
                    </a:p>
                  </a:txBody>
                  <a:tcPr/>
                </a:tc>
                <a:extLst>
                  <a:ext uri="{0D108BD9-81ED-4DB2-BD59-A6C34878D82A}">
                    <a16:rowId xmlns:a16="http://schemas.microsoft.com/office/drawing/2014/main" val="4180928267"/>
                  </a:ext>
                </a:extLst>
              </a:tr>
            </a:tbl>
          </a:graphicData>
        </a:graphic>
      </p:graphicFrame>
      <p:sp>
        <p:nvSpPr>
          <p:cNvPr id="4" name="Rectángulo: esquinas redondeadas 3">
            <a:extLst>
              <a:ext uri="{FF2B5EF4-FFF2-40B4-BE49-F238E27FC236}">
                <a16:creationId xmlns:a16="http://schemas.microsoft.com/office/drawing/2014/main" id="{AAA22A1F-9C32-461F-AF66-F231615011F3}"/>
              </a:ext>
            </a:extLst>
          </p:cNvPr>
          <p:cNvSpPr/>
          <p:nvPr/>
        </p:nvSpPr>
        <p:spPr>
          <a:xfrm>
            <a:off x="7072313" y="4714875"/>
            <a:ext cx="3414712" cy="814388"/>
          </a:xfrm>
          <a:prstGeom prst="roundRect">
            <a:avLst/>
          </a:prstGeom>
          <a:noFill/>
          <a:ln w="57150"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a:ln>
                <a:noFill/>
              </a:ln>
              <a:solidFill>
                <a:srgbClr val="000000"/>
              </a:solidFill>
              <a:effectLst/>
              <a:uFillTx/>
              <a:latin typeface="+mn-lt"/>
              <a:ea typeface="+mn-ea"/>
              <a:cs typeface="+mn-cs"/>
              <a:sym typeface="Calibri"/>
            </a:endParaRPr>
          </a:p>
        </p:txBody>
      </p:sp>
      <p:sp>
        <p:nvSpPr>
          <p:cNvPr id="7" name="Rectángulo: esquinas redondeadas 6">
            <a:extLst>
              <a:ext uri="{FF2B5EF4-FFF2-40B4-BE49-F238E27FC236}">
                <a16:creationId xmlns:a16="http://schemas.microsoft.com/office/drawing/2014/main" id="{2178EA0A-CD44-4C1B-AECE-C37CE9298060}"/>
              </a:ext>
            </a:extLst>
          </p:cNvPr>
          <p:cNvSpPr/>
          <p:nvPr/>
        </p:nvSpPr>
        <p:spPr>
          <a:xfrm>
            <a:off x="7172323" y="8561546"/>
            <a:ext cx="3286125" cy="407194"/>
          </a:xfrm>
          <a:prstGeom prst="roundRect">
            <a:avLst/>
          </a:prstGeom>
          <a:noFill/>
          <a:ln w="57150"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a:ln>
                <a:noFill/>
              </a:ln>
              <a:solidFill>
                <a:srgbClr val="000000"/>
              </a:solidFill>
              <a:effectLst/>
              <a:uFillTx/>
              <a:latin typeface="+mn-lt"/>
              <a:ea typeface="+mn-ea"/>
              <a:cs typeface="+mn-cs"/>
              <a:sym typeface="Calibri"/>
            </a:endParaRPr>
          </a:p>
        </p:txBody>
      </p:sp>
    </p:spTree>
    <p:extLst>
      <p:ext uri="{BB962C8B-B14F-4D97-AF65-F5344CB8AC3E}">
        <p14:creationId xmlns:p14="http://schemas.microsoft.com/office/powerpoint/2010/main" val="324298454"/>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 name="TextBox 2">
            <a:extLst>
              <a:ext uri="{FF2B5EF4-FFF2-40B4-BE49-F238E27FC236}">
                <a16:creationId xmlns:a16="http://schemas.microsoft.com/office/drawing/2014/main" id="{BC49603D-F15D-44B1-9057-E3A5641A4DAA}"/>
              </a:ext>
            </a:extLst>
          </p:cNvPr>
          <p:cNvSpPr txBox="1">
            <a:spLocks/>
          </p:cNvSpPr>
          <p:nvPr/>
        </p:nvSpPr>
        <p:spPr>
          <a:xfrm>
            <a:off x="12885565" y="279254"/>
            <a:ext cx="5402436" cy="11079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hangingPunct="1"/>
            <a:endParaRPr lang="es-ES" sz="6600" dirty="0">
              <a:solidFill>
                <a:schemeClr val="accent3"/>
              </a:solidFill>
              <a:latin typeface="Montserrat Bold"/>
              <a:sym typeface="Montserrat Bold"/>
            </a:endParaRPr>
          </a:p>
        </p:txBody>
      </p:sp>
      <p:sp>
        <p:nvSpPr>
          <p:cNvPr id="13" name="Rectángulo 12">
            <a:extLst>
              <a:ext uri="{FF2B5EF4-FFF2-40B4-BE49-F238E27FC236}">
                <a16:creationId xmlns:a16="http://schemas.microsoft.com/office/drawing/2014/main" id="{1D6162F7-6710-491D-BC21-CD59B31A272E}"/>
              </a:ext>
            </a:extLst>
          </p:cNvPr>
          <p:cNvSpPr/>
          <p:nvPr/>
        </p:nvSpPr>
        <p:spPr>
          <a:xfrm>
            <a:off x="1555845" y="4763069"/>
            <a:ext cx="12938077" cy="1107996"/>
          </a:xfrm>
          <a:prstGeom prst="rect">
            <a:avLst/>
          </a:prstGeom>
          <a:solidFill>
            <a:schemeClr val="bg1"/>
          </a:solidFill>
          <a:ln w="12700" cap="flat">
            <a:solidFill>
              <a:schemeClr val="bg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pic>
        <p:nvPicPr>
          <p:cNvPr id="10" name="Imagen 9">
            <a:extLst>
              <a:ext uri="{FF2B5EF4-FFF2-40B4-BE49-F238E27FC236}">
                <a16:creationId xmlns:a16="http://schemas.microsoft.com/office/drawing/2014/main" id="{87304F0E-926B-4406-812B-9DE6B57BCE2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11" name="Imagen 10">
            <a:extLst>
              <a:ext uri="{FF2B5EF4-FFF2-40B4-BE49-F238E27FC236}">
                <a16:creationId xmlns:a16="http://schemas.microsoft.com/office/drawing/2014/main" id="{60426C14-45F0-4104-9795-3A65C3135663}"/>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pic>
        <p:nvPicPr>
          <p:cNvPr id="4" name="Imagen 3">
            <a:extLst>
              <a:ext uri="{FF2B5EF4-FFF2-40B4-BE49-F238E27FC236}">
                <a16:creationId xmlns:a16="http://schemas.microsoft.com/office/drawing/2014/main" id="{1E5D4EC4-54BC-401F-9D4C-67588B3E74AD}"/>
              </a:ext>
            </a:extLst>
          </p:cNvPr>
          <p:cNvPicPr>
            <a:picLocks noChangeAspect="1"/>
          </p:cNvPicPr>
          <p:nvPr/>
        </p:nvPicPr>
        <p:blipFill>
          <a:blip r:embed="rId5"/>
          <a:stretch>
            <a:fillRect/>
          </a:stretch>
        </p:blipFill>
        <p:spPr>
          <a:xfrm>
            <a:off x="295094" y="2066188"/>
            <a:ext cx="6038278" cy="7609754"/>
          </a:xfrm>
          <a:prstGeom prst="rect">
            <a:avLst/>
          </a:prstGeom>
        </p:spPr>
      </p:pic>
      <p:sp>
        <p:nvSpPr>
          <p:cNvPr id="17" name="TextBox 2">
            <a:extLst>
              <a:ext uri="{FF2B5EF4-FFF2-40B4-BE49-F238E27FC236}">
                <a16:creationId xmlns:a16="http://schemas.microsoft.com/office/drawing/2014/main" id="{8F0BB264-4680-43F6-A706-FAD7795ECEF1}"/>
              </a:ext>
            </a:extLst>
          </p:cNvPr>
          <p:cNvSpPr txBox="1">
            <a:spLocks/>
          </p:cNvSpPr>
          <p:nvPr/>
        </p:nvSpPr>
        <p:spPr>
          <a:xfrm>
            <a:off x="295094" y="176841"/>
            <a:ext cx="13141236"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800" dirty="0" err="1">
                <a:solidFill>
                  <a:schemeClr val="accent3"/>
                </a:solidFill>
                <a:latin typeface="Montserrat Bold"/>
                <a:sym typeface="Montserrat Bold"/>
              </a:rPr>
              <a:t>Work</a:t>
            </a:r>
            <a:r>
              <a:rPr lang="es-ES" sz="4800" dirty="0">
                <a:solidFill>
                  <a:schemeClr val="accent3"/>
                </a:solidFill>
                <a:latin typeface="Montserrat Bold"/>
                <a:sym typeface="Montserrat Bold"/>
              </a:rPr>
              <a:t> </a:t>
            </a:r>
            <a:r>
              <a:rPr lang="es-ES" sz="4800" dirty="0" err="1">
                <a:solidFill>
                  <a:schemeClr val="accent3"/>
                </a:solidFill>
                <a:latin typeface="Montserrat Bold"/>
                <a:sym typeface="Montserrat Bold"/>
              </a:rPr>
              <a:t>methodology</a:t>
            </a:r>
            <a:r>
              <a:rPr lang="es-ES" sz="4800" dirty="0">
                <a:solidFill>
                  <a:schemeClr val="accent3"/>
                </a:solidFill>
                <a:latin typeface="Montserrat Bold"/>
                <a:sym typeface="Montserrat Bold"/>
              </a:rPr>
              <a:t> | </a:t>
            </a:r>
            <a:r>
              <a:rPr lang="es-ES" sz="3200" dirty="0" err="1">
                <a:solidFill>
                  <a:srgbClr val="002060"/>
                </a:solidFill>
                <a:latin typeface="Montserrat Bold"/>
                <a:sym typeface="Montserrat Bold"/>
              </a:rPr>
              <a:t>Labour</a:t>
            </a:r>
            <a:r>
              <a:rPr lang="es-ES" sz="3200" dirty="0">
                <a:solidFill>
                  <a:srgbClr val="002060"/>
                </a:solidFill>
                <a:latin typeface="Montserrat Bold"/>
                <a:sym typeface="Montserrat Bold"/>
              </a:rPr>
              <a:t> </a:t>
            </a:r>
            <a:r>
              <a:rPr lang="es-ES" sz="3200" dirty="0" err="1">
                <a:solidFill>
                  <a:srgbClr val="002060"/>
                </a:solidFill>
                <a:latin typeface="Montserrat Bold"/>
                <a:sym typeface="Montserrat Bold"/>
              </a:rPr>
              <a:t>orientation</a:t>
            </a:r>
            <a:endParaRPr lang="es-ES" sz="3200" dirty="0">
              <a:solidFill>
                <a:srgbClr val="002060"/>
              </a:solidFill>
              <a:latin typeface="Montserrat Bold"/>
              <a:sym typeface="Montserrat Bold"/>
            </a:endParaRPr>
          </a:p>
        </p:txBody>
      </p:sp>
      <p:sp>
        <p:nvSpPr>
          <p:cNvPr id="18"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6634A70B-B782-4202-BA9E-C2FA831F88EF}"/>
              </a:ext>
            </a:extLst>
          </p:cNvPr>
          <p:cNvSpPr txBox="1">
            <a:spLocks/>
          </p:cNvSpPr>
          <p:nvPr/>
        </p:nvSpPr>
        <p:spPr>
          <a:xfrm>
            <a:off x="8024883" y="1653183"/>
            <a:ext cx="2372730" cy="327480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hangingPunct="1">
              <a:lnSpc>
                <a:spcPct val="150000"/>
              </a:lnSpc>
              <a:buClr>
                <a:srgbClr val="C00000"/>
              </a:buClr>
            </a:pPr>
            <a:r>
              <a:rPr lang="en-US" sz="20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INDIVIDUAL</a:t>
            </a:r>
          </a:p>
          <a:p>
            <a:pPr hangingPunct="1">
              <a:lnSpc>
                <a:spcPct val="150000"/>
              </a:lnSpc>
              <a:buClr>
                <a:srgbClr val="C00000"/>
              </a:buClr>
            </a:pPr>
            <a:r>
              <a:rPr lang="en-US" sz="2000" dirty="0">
                <a:latin typeface="Open Sans" panose="020B0606030504020204" pitchFamily="34" charset="0"/>
                <a:ea typeface="Open Sans" panose="020B0606030504020204" pitchFamily="34" charset="0"/>
                <a:cs typeface="Open Sans" panose="020B0606030504020204" pitchFamily="34" charset="0"/>
              </a:rPr>
              <a:t>Lack of experience</a:t>
            </a:r>
          </a:p>
          <a:p>
            <a:pPr hangingPunct="1">
              <a:lnSpc>
                <a:spcPct val="150000"/>
              </a:lnSpc>
              <a:buClr>
                <a:srgbClr val="C00000"/>
              </a:buClr>
            </a:pPr>
            <a:r>
              <a:rPr lang="en-US" sz="2000" dirty="0">
                <a:latin typeface="Open Sans" panose="020B0606030504020204" pitchFamily="34" charset="0"/>
                <a:ea typeface="Open Sans" panose="020B0606030504020204" pitchFamily="34" charset="0"/>
                <a:cs typeface="Open Sans" panose="020B0606030504020204" pitchFamily="34" charset="0"/>
              </a:rPr>
              <a:t>Language</a:t>
            </a:r>
          </a:p>
          <a:p>
            <a:pPr hangingPunct="1">
              <a:lnSpc>
                <a:spcPct val="150000"/>
              </a:lnSpc>
              <a:buClr>
                <a:srgbClr val="C00000"/>
              </a:buClr>
            </a:pPr>
            <a:r>
              <a:rPr lang="en-US" sz="2000" dirty="0">
                <a:latin typeface="Open Sans" panose="020B0606030504020204" pitchFamily="34" charset="0"/>
                <a:ea typeface="Open Sans" panose="020B0606030504020204" pitchFamily="34" charset="0"/>
                <a:cs typeface="Open Sans" panose="020B0606030504020204" pitchFamily="34" charset="0"/>
              </a:rPr>
              <a:t>Lack of digital skills</a:t>
            </a:r>
          </a:p>
          <a:p>
            <a:pPr hangingPunct="1">
              <a:lnSpc>
                <a:spcPct val="150000"/>
              </a:lnSpc>
              <a:buClr>
                <a:srgbClr val="C00000"/>
              </a:buClr>
            </a:pPr>
            <a:r>
              <a:rPr lang="en-US" sz="2000" dirty="0">
                <a:latin typeface="Open Sans" panose="020B0606030504020204" pitchFamily="34" charset="0"/>
                <a:ea typeface="Open Sans" panose="020B0606030504020204" pitchFamily="34" charset="0"/>
                <a:cs typeface="Open Sans" panose="020B0606030504020204" pitchFamily="34" charset="0"/>
              </a:rPr>
              <a:t>Age</a:t>
            </a:r>
          </a:p>
          <a:p>
            <a:pPr hangingPunct="1">
              <a:lnSpc>
                <a:spcPct val="150000"/>
              </a:lnSpc>
              <a:buClr>
                <a:srgbClr val="C00000"/>
              </a:buClr>
            </a:pPr>
            <a:r>
              <a:rPr lang="en-US" sz="2000" dirty="0">
                <a:latin typeface="Open Sans" panose="020B0606030504020204" pitchFamily="34" charset="0"/>
                <a:ea typeface="Open Sans" panose="020B0606030504020204" pitchFamily="34" charset="0"/>
                <a:cs typeface="Open Sans" panose="020B0606030504020204" pitchFamily="34" charset="0"/>
              </a:rPr>
              <a:t>Disability</a:t>
            </a:r>
          </a:p>
          <a:p>
            <a:pPr hangingPunct="1">
              <a:lnSpc>
                <a:spcPct val="150000"/>
              </a:lnSpc>
              <a:buClr>
                <a:srgbClr val="C00000"/>
              </a:buClr>
            </a:pP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pic>
        <p:nvPicPr>
          <p:cNvPr id="3" name="Imagen 2">
            <a:extLst>
              <a:ext uri="{FF2B5EF4-FFF2-40B4-BE49-F238E27FC236}">
                <a16:creationId xmlns:a16="http://schemas.microsoft.com/office/drawing/2014/main" id="{A9C0337F-5A17-45CD-812F-14B131A6CDF1}"/>
              </a:ext>
            </a:extLst>
          </p:cNvPr>
          <p:cNvPicPr>
            <a:picLocks noChangeAspect="1"/>
          </p:cNvPicPr>
          <p:nvPr/>
        </p:nvPicPr>
        <p:blipFill>
          <a:blip r:embed="rId6" cstate="print">
            <a:duotone>
              <a:schemeClr val="accent3">
                <a:shade val="45000"/>
                <a:satMod val="135000"/>
              </a:schemeClr>
              <a:prstClr val="white"/>
            </a:duotone>
            <a:extLst>
              <a:ext uri="{BEBA8EAE-BF5A-486C-A8C5-ECC9F3942E4B}">
                <a14:imgProps xmlns:a14="http://schemas.microsoft.com/office/drawing/2010/main">
                  <a14:imgLayer r:embed="rId7">
                    <a14:imgEffect>
                      <a14:colorTemperature colorTemp="4700"/>
                    </a14:imgEffect>
                  </a14:imgLayer>
                </a14:imgProps>
              </a:ext>
              <a:ext uri="{28A0092B-C50C-407E-A947-70E740481C1C}">
                <a14:useLocalDpi xmlns:a14="http://schemas.microsoft.com/office/drawing/2010/main" val="0"/>
              </a:ext>
            </a:extLst>
          </a:blip>
          <a:stretch>
            <a:fillRect/>
          </a:stretch>
        </p:blipFill>
        <p:spPr>
          <a:xfrm>
            <a:off x="7270829" y="4132350"/>
            <a:ext cx="10722077" cy="3477430"/>
          </a:xfrm>
          <a:prstGeom prst="rect">
            <a:avLst/>
          </a:prstGeom>
        </p:spPr>
      </p:pic>
      <p:sp>
        <p:nvSpPr>
          <p:cNvPr id="20"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A546D52C-4CA8-489F-BC1C-207C978AD499}"/>
              </a:ext>
            </a:extLst>
          </p:cNvPr>
          <p:cNvSpPr txBox="1">
            <a:spLocks/>
          </p:cNvSpPr>
          <p:nvPr/>
        </p:nvSpPr>
        <p:spPr>
          <a:xfrm>
            <a:off x="10104404" y="7512654"/>
            <a:ext cx="3331925" cy="235147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hangingPunct="1">
              <a:lnSpc>
                <a:spcPct val="150000"/>
              </a:lnSpc>
              <a:buClr>
                <a:srgbClr val="C00000"/>
              </a:buClr>
            </a:pPr>
            <a:r>
              <a:rPr lang="en-US" sz="20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RELATIONSHIP</a:t>
            </a:r>
          </a:p>
          <a:p>
            <a:pPr hangingPunct="1">
              <a:lnSpc>
                <a:spcPct val="150000"/>
              </a:lnSpc>
              <a:buClr>
                <a:srgbClr val="C00000"/>
              </a:buClr>
            </a:pPr>
            <a:r>
              <a:rPr lang="en-US" sz="2000" dirty="0">
                <a:latin typeface="Open Sans" panose="020B0606030504020204" pitchFamily="34" charset="0"/>
                <a:ea typeface="Open Sans" panose="020B0606030504020204" pitchFamily="34" charset="0"/>
                <a:cs typeface="Open Sans" panose="020B0606030504020204" pitchFamily="34" charset="0"/>
              </a:rPr>
              <a:t>Availability</a:t>
            </a:r>
          </a:p>
          <a:p>
            <a:pPr hangingPunct="1">
              <a:lnSpc>
                <a:spcPct val="150000"/>
              </a:lnSpc>
              <a:buClr>
                <a:srgbClr val="C00000"/>
              </a:buClr>
            </a:pPr>
            <a:r>
              <a:rPr lang="en-US" sz="2000" dirty="0">
                <a:latin typeface="Open Sans" panose="020B0606030504020204" pitchFamily="34" charset="0"/>
                <a:ea typeface="Open Sans" panose="020B0606030504020204" pitchFamily="34" charset="0"/>
                <a:cs typeface="Open Sans" panose="020B0606030504020204" pitchFamily="34" charset="0"/>
              </a:rPr>
              <a:t>Pressure from family/peers to enter (or not) the </a:t>
            </a:r>
            <a:r>
              <a:rPr lang="en-US" sz="2000" dirty="0" err="1">
                <a:latin typeface="Open Sans" panose="020B0606030504020204" pitchFamily="34" charset="0"/>
                <a:ea typeface="Open Sans" panose="020B0606030504020204" pitchFamily="34" charset="0"/>
                <a:cs typeface="Open Sans" panose="020B0606030504020204" pitchFamily="34" charset="0"/>
              </a:rPr>
              <a:t>labour</a:t>
            </a:r>
            <a:r>
              <a:rPr lang="en-US" sz="2000" dirty="0">
                <a:latin typeface="Open Sans" panose="020B0606030504020204" pitchFamily="34" charset="0"/>
                <a:ea typeface="Open Sans" panose="020B0606030504020204" pitchFamily="34" charset="0"/>
                <a:cs typeface="Open Sans" panose="020B0606030504020204" pitchFamily="34" charset="0"/>
              </a:rPr>
              <a:t> market</a:t>
            </a:r>
          </a:p>
        </p:txBody>
      </p:sp>
      <p:sp>
        <p:nvSpPr>
          <p:cNvPr id="21"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BEF405D4-AF00-41A9-B1E3-8447A83A4A03}"/>
              </a:ext>
            </a:extLst>
          </p:cNvPr>
          <p:cNvSpPr txBox="1">
            <a:spLocks/>
          </p:cNvSpPr>
          <p:nvPr/>
        </p:nvSpPr>
        <p:spPr>
          <a:xfrm>
            <a:off x="12217850" y="1625589"/>
            <a:ext cx="2276071" cy="235147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hangingPunct="1">
              <a:lnSpc>
                <a:spcPct val="150000"/>
              </a:lnSpc>
              <a:buClr>
                <a:srgbClr val="C00000"/>
              </a:buClr>
            </a:pPr>
            <a:r>
              <a:rPr lang="en-US" sz="20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COMMUNITY</a:t>
            </a:r>
          </a:p>
          <a:p>
            <a:pPr hangingPunct="1">
              <a:lnSpc>
                <a:spcPct val="150000"/>
              </a:lnSpc>
              <a:buClr>
                <a:srgbClr val="C00000"/>
              </a:buClr>
            </a:pPr>
            <a:r>
              <a:rPr lang="en-US" sz="2000" dirty="0">
                <a:latin typeface="Open Sans" panose="020B0606030504020204" pitchFamily="34" charset="0"/>
                <a:ea typeface="Open Sans" panose="020B0606030504020204" pitchFamily="34" charset="0"/>
                <a:cs typeface="Open Sans" panose="020B0606030504020204" pitchFamily="34" charset="0"/>
              </a:rPr>
              <a:t>Distance</a:t>
            </a:r>
          </a:p>
          <a:p>
            <a:pPr hangingPunct="1">
              <a:lnSpc>
                <a:spcPct val="150000"/>
              </a:lnSpc>
              <a:buClr>
                <a:srgbClr val="C00000"/>
              </a:buClr>
            </a:pPr>
            <a:r>
              <a:rPr lang="en-US" sz="2000" dirty="0">
                <a:latin typeface="Open Sans" panose="020B0606030504020204" pitchFamily="34" charset="0"/>
                <a:ea typeface="Open Sans" panose="020B0606030504020204" pitchFamily="34" charset="0"/>
                <a:cs typeface="Open Sans" panose="020B0606030504020204" pitchFamily="34" charset="0"/>
              </a:rPr>
              <a:t>Information</a:t>
            </a:r>
          </a:p>
          <a:p>
            <a:pPr hangingPunct="1">
              <a:lnSpc>
                <a:spcPct val="150000"/>
              </a:lnSpc>
              <a:buClr>
                <a:srgbClr val="C00000"/>
              </a:buClr>
            </a:pPr>
            <a:r>
              <a:rPr lang="en-US" sz="2000" dirty="0">
                <a:latin typeface="Open Sans" panose="020B0606030504020204" pitchFamily="34" charset="0"/>
                <a:ea typeface="Open Sans" panose="020B0606030504020204" pitchFamily="34" charset="0"/>
                <a:cs typeface="Open Sans" panose="020B0606030504020204" pitchFamily="34" charset="0"/>
              </a:rPr>
              <a:t>Available services</a:t>
            </a:r>
          </a:p>
          <a:p>
            <a:pPr hangingPunct="1">
              <a:lnSpc>
                <a:spcPct val="150000"/>
              </a:lnSpc>
              <a:buClr>
                <a:srgbClr val="C00000"/>
              </a:buClr>
            </a:pPr>
            <a:r>
              <a:rPr lang="en-US" sz="2000" dirty="0">
                <a:latin typeface="Open Sans" panose="020B0606030504020204" pitchFamily="34" charset="0"/>
                <a:ea typeface="Open Sans" panose="020B0606030504020204" pitchFamily="34" charset="0"/>
                <a:cs typeface="Open Sans" panose="020B0606030504020204" pitchFamily="34" charset="0"/>
              </a:rPr>
              <a:t>Support networks</a:t>
            </a:r>
          </a:p>
        </p:txBody>
      </p:sp>
      <p:sp>
        <p:nvSpPr>
          <p:cNvPr id="22"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C1B9E0F1-237F-4279-AEC0-FFCE77FB665F}"/>
              </a:ext>
            </a:extLst>
          </p:cNvPr>
          <p:cNvSpPr txBox="1">
            <a:spLocks/>
          </p:cNvSpPr>
          <p:nvPr/>
        </p:nvSpPr>
        <p:spPr>
          <a:xfrm>
            <a:off x="15017788" y="7512654"/>
            <a:ext cx="2975118" cy="18898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hangingPunct="1">
              <a:lnSpc>
                <a:spcPct val="150000"/>
              </a:lnSpc>
              <a:buClr>
                <a:srgbClr val="C00000"/>
              </a:buClr>
            </a:pPr>
            <a:r>
              <a:rPr lang="en-US" sz="20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SOCIETY</a:t>
            </a:r>
          </a:p>
          <a:p>
            <a:pPr hangingPunct="1">
              <a:lnSpc>
                <a:spcPct val="150000"/>
              </a:lnSpc>
              <a:buClr>
                <a:srgbClr val="C00000"/>
              </a:buClr>
            </a:pPr>
            <a:r>
              <a:rPr lang="en-US" sz="2000" dirty="0">
                <a:latin typeface="Open Sans" panose="020B0606030504020204" pitchFamily="34" charset="0"/>
                <a:ea typeface="Open Sans" panose="020B0606030504020204" pitchFamily="34" charset="0"/>
                <a:cs typeface="Open Sans" panose="020B0606030504020204" pitchFamily="34" charset="0"/>
              </a:rPr>
              <a:t>Low salary in the region</a:t>
            </a:r>
          </a:p>
          <a:p>
            <a:pPr hangingPunct="1">
              <a:lnSpc>
                <a:spcPct val="150000"/>
              </a:lnSpc>
              <a:buClr>
                <a:srgbClr val="C00000"/>
              </a:buClr>
            </a:pPr>
            <a:r>
              <a:rPr lang="en-US" sz="2000" dirty="0">
                <a:latin typeface="Open Sans" panose="020B0606030504020204" pitchFamily="34" charset="0"/>
                <a:ea typeface="Open Sans" panose="020B0606030504020204" pitchFamily="34" charset="0"/>
                <a:cs typeface="Open Sans" panose="020B0606030504020204" pitchFamily="34" charset="0"/>
              </a:rPr>
              <a:t>‘Invisible’ jobseekers</a:t>
            </a:r>
          </a:p>
          <a:p>
            <a:pPr hangingPunct="1">
              <a:lnSpc>
                <a:spcPct val="150000"/>
              </a:lnSpc>
              <a:buClr>
                <a:srgbClr val="C00000"/>
              </a:buClr>
            </a:pPr>
            <a:r>
              <a:rPr lang="en-US" sz="2000" dirty="0">
                <a:latin typeface="Open Sans" panose="020B0606030504020204" pitchFamily="34" charset="0"/>
                <a:ea typeface="Open Sans" panose="020B0606030504020204" pitchFamily="34" charset="0"/>
                <a:cs typeface="Open Sans" panose="020B0606030504020204" pitchFamily="34" charset="0"/>
              </a:rPr>
              <a:t>Cultural norms</a:t>
            </a:r>
          </a:p>
        </p:txBody>
      </p:sp>
      <p:sp>
        <p:nvSpPr>
          <p:cNvPr id="15"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79D23F84-0108-471E-A5C1-37C2D64A5047}"/>
              </a:ext>
            </a:extLst>
          </p:cNvPr>
          <p:cNvSpPr txBox="1">
            <a:spLocks/>
          </p:cNvSpPr>
          <p:nvPr/>
        </p:nvSpPr>
        <p:spPr>
          <a:xfrm>
            <a:off x="1008589" y="1353975"/>
            <a:ext cx="4914026" cy="5232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lvl="0" hangingPunct="1">
              <a:lnSpc>
                <a:spcPct val="100000"/>
              </a:lnSpc>
              <a:spcBef>
                <a:spcPts val="600"/>
              </a:spcBef>
              <a:defRPr/>
            </a:pPr>
            <a:r>
              <a:rPr lang="en-U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BARRIERS TO ACCESS A JOB</a:t>
            </a:r>
          </a:p>
        </p:txBody>
      </p:sp>
    </p:spTree>
    <p:extLst>
      <p:ext uri="{BB962C8B-B14F-4D97-AF65-F5344CB8AC3E}">
        <p14:creationId xmlns:p14="http://schemas.microsoft.com/office/powerpoint/2010/main" val="192450558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P spid="21" grpId="0" animBg="1"/>
      <p:bldP spid="22" grpId="0" animBg="1"/>
      <p:bldP spid="15"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800" dirty="0" err="1">
                <a:solidFill>
                  <a:schemeClr val="accent3"/>
                </a:solidFill>
                <a:latin typeface="Montserrat Bold"/>
                <a:sym typeface="Montserrat Bold"/>
              </a:rPr>
              <a:t>Work</a:t>
            </a:r>
            <a:r>
              <a:rPr lang="es-ES" sz="4800" dirty="0">
                <a:solidFill>
                  <a:schemeClr val="accent3"/>
                </a:solidFill>
                <a:latin typeface="Montserrat Bold"/>
                <a:sym typeface="Montserrat Bold"/>
              </a:rPr>
              <a:t> </a:t>
            </a:r>
            <a:r>
              <a:rPr lang="es-ES" sz="4800" dirty="0" err="1">
                <a:solidFill>
                  <a:schemeClr val="accent3"/>
                </a:solidFill>
                <a:latin typeface="Montserrat Bold"/>
                <a:sym typeface="Montserrat Bold"/>
              </a:rPr>
              <a:t>methodology</a:t>
            </a:r>
            <a:r>
              <a:rPr lang="es-ES" sz="4800" dirty="0">
                <a:solidFill>
                  <a:schemeClr val="accent3"/>
                </a:solidFill>
                <a:latin typeface="Montserrat Bold"/>
                <a:sym typeface="Montserrat Bold"/>
              </a:rPr>
              <a:t> | </a:t>
            </a:r>
            <a:r>
              <a:rPr lang="es-ES" sz="3200" dirty="0" err="1">
                <a:solidFill>
                  <a:srgbClr val="002060"/>
                </a:solidFill>
                <a:latin typeface="Montserrat Bold"/>
                <a:sym typeface="Montserrat Bold"/>
              </a:rPr>
              <a:t>Labour</a:t>
            </a:r>
            <a:r>
              <a:rPr lang="es-ES" sz="3200" dirty="0">
                <a:solidFill>
                  <a:srgbClr val="002060"/>
                </a:solidFill>
                <a:latin typeface="Montserrat Bold"/>
                <a:sym typeface="Montserrat Bold"/>
              </a:rPr>
              <a:t> </a:t>
            </a:r>
            <a:r>
              <a:rPr lang="es-ES" sz="3200" dirty="0" err="1">
                <a:solidFill>
                  <a:srgbClr val="002060"/>
                </a:solidFill>
                <a:latin typeface="Montserrat Bold"/>
                <a:sym typeface="Montserrat Bold"/>
              </a:rPr>
              <a:t>orientation</a:t>
            </a:r>
            <a:endParaRPr lang="es-ES" sz="3200" dirty="0">
              <a:solidFill>
                <a:srgbClr val="002060"/>
              </a:solidFill>
              <a:latin typeface="Montserrat Bold"/>
              <a:sym typeface="Montserrat Bold"/>
            </a:endParaRP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pic>
        <p:nvPicPr>
          <p:cNvPr id="22" name="Picture 2">
            <a:extLst>
              <a:ext uri="{FF2B5EF4-FFF2-40B4-BE49-F238E27FC236}">
                <a16:creationId xmlns:a16="http://schemas.microsoft.com/office/drawing/2014/main" id="{238D605C-A23F-45ED-AB75-2ECE4D24388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84321" y="2698267"/>
            <a:ext cx="8884074" cy="75887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ángulo 1">
            <a:extLst>
              <a:ext uri="{FF2B5EF4-FFF2-40B4-BE49-F238E27FC236}">
                <a16:creationId xmlns:a16="http://schemas.microsoft.com/office/drawing/2014/main" id="{92B045C0-CC2E-4416-8559-78529BA13B6B}"/>
              </a:ext>
            </a:extLst>
          </p:cNvPr>
          <p:cNvSpPr/>
          <p:nvPr/>
        </p:nvSpPr>
        <p:spPr>
          <a:xfrm>
            <a:off x="623455" y="3254573"/>
            <a:ext cx="8884074" cy="5740033"/>
          </a:xfrm>
          <a:prstGeom prst="rect">
            <a:avLst/>
          </a:prstGeom>
        </p:spPr>
        <p:txBody>
          <a:bodyPr wrap="square">
            <a:spAutoFit/>
          </a:bodyPr>
          <a:lstStyle/>
          <a:p>
            <a:pPr lvl="0" hangingPunct="1">
              <a:spcBef>
                <a:spcPts val="600"/>
              </a:spcBef>
              <a:defRPr/>
            </a:pPr>
            <a:r>
              <a:rPr lang="en-US" sz="2800" b="1" dirty="0">
                <a:latin typeface="Open Sans" panose="020B0606030504020204" pitchFamily="34" charset="0"/>
                <a:ea typeface="Open Sans" panose="020B0606030504020204" pitchFamily="34" charset="0"/>
                <a:cs typeface="Open Sans" panose="020B0606030504020204" pitchFamily="34" charset="0"/>
              </a:rPr>
              <a:t>PROFILE 1. People with difficult socioeconomic integration. </a:t>
            </a:r>
          </a:p>
          <a:p>
            <a:pPr lvl="0" hangingPunct="1">
              <a:spcBef>
                <a:spcPts val="600"/>
              </a:spcBef>
              <a:defRPr/>
            </a:pPr>
            <a:endParaRPr lang="en-US" sz="1200" dirty="0">
              <a:latin typeface="Open Sans" panose="020B0606030504020204" pitchFamily="34" charset="0"/>
              <a:ea typeface="Open Sans" panose="020B0606030504020204" pitchFamily="34" charset="0"/>
              <a:cs typeface="Open Sans" panose="020B0606030504020204" pitchFamily="34" charset="0"/>
            </a:endParaRPr>
          </a:p>
          <a:p>
            <a:pPr lvl="0" hangingPunct="1">
              <a:spcBef>
                <a:spcPts val="600"/>
              </a:spcBef>
              <a:defRPr/>
            </a:pPr>
            <a:r>
              <a:rPr lang="en-US" sz="2800" dirty="0">
                <a:latin typeface="Open Sans" panose="020B0606030504020204" pitchFamily="34" charset="0"/>
                <a:ea typeface="Open Sans" panose="020B0606030504020204" pitchFamily="34" charset="0"/>
                <a:cs typeface="Open Sans" panose="020B0606030504020204" pitchFamily="34" charset="0"/>
              </a:rPr>
              <a:t>Persons in disadvantaged situations, with difficulties for their socioeconomic integration and low levels of employability. Potentially employable. </a:t>
            </a:r>
          </a:p>
          <a:p>
            <a:pPr marL="171450" lvl="0" indent="-171450" hangingPunct="1">
              <a:spcBef>
                <a:spcPts val="600"/>
              </a:spcBef>
              <a:buFont typeface="Arial" panose="020B0604020202020204" pitchFamily="34" charset="0"/>
              <a:buChar char="•"/>
              <a:defRPr/>
            </a:pPr>
            <a:endParaRPr lang="en-US" sz="2800" dirty="0">
              <a:latin typeface="Open Sans" panose="020B0606030504020204" pitchFamily="34" charset="0"/>
              <a:ea typeface="Open Sans" panose="020B0606030504020204" pitchFamily="34" charset="0"/>
              <a:cs typeface="Open Sans" panose="020B0606030504020204" pitchFamily="34" charset="0"/>
            </a:endParaRPr>
          </a:p>
          <a:p>
            <a:pPr lvl="0" hangingPunct="1">
              <a:spcBef>
                <a:spcPts val="600"/>
              </a:spcBef>
              <a:defRPr/>
            </a:pPr>
            <a:r>
              <a:rPr lang="en-US" sz="2800" b="1" dirty="0">
                <a:latin typeface="Open Sans" panose="020B0606030504020204" pitchFamily="34" charset="0"/>
                <a:ea typeface="Open Sans" panose="020B0606030504020204" pitchFamily="34" charset="0"/>
                <a:cs typeface="Open Sans" panose="020B0606030504020204" pitchFamily="34" charset="0"/>
              </a:rPr>
              <a:t>PROFILE 2. People with low level of employability. </a:t>
            </a:r>
          </a:p>
          <a:p>
            <a:pPr lvl="0" hangingPunct="1">
              <a:spcBef>
                <a:spcPts val="600"/>
              </a:spcBef>
              <a:defRPr/>
            </a:pPr>
            <a:endParaRPr lang="en-US" sz="1200" b="1" dirty="0">
              <a:latin typeface="Open Sans" panose="020B0606030504020204" pitchFamily="34" charset="0"/>
              <a:ea typeface="Open Sans" panose="020B0606030504020204" pitchFamily="34" charset="0"/>
              <a:cs typeface="Open Sans" panose="020B0606030504020204" pitchFamily="34" charset="0"/>
            </a:endParaRPr>
          </a:p>
          <a:p>
            <a:pPr lvl="0" hangingPunct="1">
              <a:spcBef>
                <a:spcPts val="600"/>
              </a:spcBef>
              <a:defRPr/>
            </a:pPr>
            <a:r>
              <a:rPr lang="en-US" sz="2800" dirty="0">
                <a:latin typeface="Open Sans" panose="020B0606030504020204" pitchFamily="34" charset="0"/>
                <a:ea typeface="Open Sans" panose="020B0606030504020204" pitchFamily="34" charset="0"/>
                <a:cs typeface="Open Sans" panose="020B0606030504020204" pitchFamily="34" charset="0"/>
              </a:rPr>
              <a:t>Hardly employable in their current situation</a:t>
            </a:r>
          </a:p>
          <a:p>
            <a:pPr lvl="0" hangingPunct="1">
              <a:spcBef>
                <a:spcPts val="600"/>
              </a:spcBef>
              <a:defRPr/>
            </a:pPr>
            <a:r>
              <a:rPr lang="en-US" sz="2800" dirty="0">
                <a:latin typeface="Open Sans" panose="020B0606030504020204" pitchFamily="34" charset="0"/>
                <a:ea typeface="Open Sans" panose="020B0606030504020204" pitchFamily="34" charset="0"/>
                <a:cs typeface="Open Sans" panose="020B0606030504020204" pitchFamily="34" charset="0"/>
              </a:rPr>
              <a:t>Require to develop previous strategies before addressing the problem of </a:t>
            </a:r>
            <a:r>
              <a:rPr lang="en-US" sz="2800" dirty="0" err="1">
                <a:latin typeface="Open Sans" panose="020B0606030504020204" pitchFamily="34" charset="0"/>
                <a:ea typeface="Open Sans" panose="020B0606030504020204" pitchFamily="34" charset="0"/>
                <a:cs typeface="Open Sans" panose="020B0606030504020204" pitchFamily="34" charset="0"/>
              </a:rPr>
              <a:t>labour</a:t>
            </a:r>
            <a:r>
              <a:rPr lang="en-US" sz="2800" dirty="0">
                <a:latin typeface="Open Sans" panose="020B0606030504020204" pitchFamily="34" charset="0"/>
                <a:ea typeface="Open Sans" panose="020B0606030504020204" pitchFamily="34" charset="0"/>
                <a:cs typeface="Open Sans" panose="020B0606030504020204" pitchFamily="34" charset="0"/>
              </a:rPr>
              <a:t> integration. </a:t>
            </a:r>
          </a:p>
        </p:txBody>
      </p:sp>
      <p:sp>
        <p:nvSpPr>
          <p:cNvPr id="8"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53060472-BD59-483A-8C37-9FBBC0124629}"/>
              </a:ext>
            </a:extLst>
          </p:cNvPr>
          <p:cNvSpPr txBox="1">
            <a:spLocks/>
          </p:cNvSpPr>
          <p:nvPr/>
        </p:nvSpPr>
        <p:spPr>
          <a:xfrm>
            <a:off x="6686987" y="1607985"/>
            <a:ext cx="4914026" cy="5232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lvl="0" hangingPunct="1">
              <a:lnSpc>
                <a:spcPct val="100000"/>
              </a:lnSpc>
              <a:spcBef>
                <a:spcPts val="600"/>
              </a:spcBef>
              <a:defRPr/>
            </a:pPr>
            <a:r>
              <a:rPr lang="en-U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EMPLOYABILITY PROFILES</a:t>
            </a:r>
          </a:p>
        </p:txBody>
      </p:sp>
    </p:spTree>
    <p:extLst>
      <p:ext uri="{BB962C8B-B14F-4D97-AF65-F5344CB8AC3E}">
        <p14:creationId xmlns:p14="http://schemas.microsoft.com/office/powerpoint/2010/main" val="243757477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800" dirty="0" err="1">
                <a:solidFill>
                  <a:schemeClr val="accent3"/>
                </a:solidFill>
                <a:latin typeface="Montserrat Bold"/>
                <a:sym typeface="Montserrat Bold"/>
              </a:rPr>
              <a:t>Work</a:t>
            </a:r>
            <a:r>
              <a:rPr lang="es-ES" sz="4800" dirty="0">
                <a:solidFill>
                  <a:schemeClr val="accent3"/>
                </a:solidFill>
                <a:latin typeface="Montserrat Bold"/>
                <a:sym typeface="Montserrat Bold"/>
              </a:rPr>
              <a:t> </a:t>
            </a:r>
            <a:r>
              <a:rPr lang="es-ES" sz="4800" dirty="0" err="1">
                <a:solidFill>
                  <a:schemeClr val="accent3"/>
                </a:solidFill>
                <a:latin typeface="Montserrat Bold"/>
                <a:sym typeface="Montserrat Bold"/>
              </a:rPr>
              <a:t>methodology</a:t>
            </a:r>
            <a:r>
              <a:rPr lang="es-ES" sz="4800" dirty="0">
                <a:solidFill>
                  <a:schemeClr val="accent3"/>
                </a:solidFill>
                <a:latin typeface="Montserrat Bold"/>
                <a:sym typeface="Montserrat Bold"/>
              </a:rPr>
              <a:t> | </a:t>
            </a:r>
            <a:r>
              <a:rPr lang="es-ES" sz="3200" dirty="0" err="1">
                <a:solidFill>
                  <a:srgbClr val="002060"/>
                </a:solidFill>
                <a:latin typeface="Montserrat Bold"/>
                <a:sym typeface="Montserrat Bold"/>
              </a:rPr>
              <a:t>Labour</a:t>
            </a:r>
            <a:r>
              <a:rPr lang="es-ES" sz="3200" dirty="0">
                <a:solidFill>
                  <a:srgbClr val="002060"/>
                </a:solidFill>
                <a:latin typeface="Montserrat Bold"/>
                <a:sym typeface="Montserrat Bold"/>
              </a:rPr>
              <a:t> </a:t>
            </a:r>
            <a:r>
              <a:rPr lang="es-ES" sz="3200" dirty="0" err="1">
                <a:solidFill>
                  <a:srgbClr val="002060"/>
                </a:solidFill>
                <a:latin typeface="Montserrat Bold"/>
                <a:sym typeface="Montserrat Bold"/>
              </a:rPr>
              <a:t>orientation</a:t>
            </a:r>
            <a:endParaRPr lang="es-ES" sz="3200" dirty="0">
              <a:solidFill>
                <a:srgbClr val="002060"/>
              </a:solidFill>
              <a:latin typeface="Montserrat Bold"/>
              <a:sym typeface="Montserrat Bold"/>
            </a:endParaRP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pic>
        <p:nvPicPr>
          <p:cNvPr id="22" name="Picture 2">
            <a:extLst>
              <a:ext uri="{FF2B5EF4-FFF2-40B4-BE49-F238E27FC236}">
                <a16:creationId xmlns:a16="http://schemas.microsoft.com/office/drawing/2014/main" id="{238D605C-A23F-45ED-AB75-2ECE4D24388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84321" y="2698267"/>
            <a:ext cx="8884074" cy="75887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ángulo 1">
            <a:extLst>
              <a:ext uri="{FF2B5EF4-FFF2-40B4-BE49-F238E27FC236}">
                <a16:creationId xmlns:a16="http://schemas.microsoft.com/office/drawing/2014/main" id="{92B045C0-CC2E-4416-8559-78529BA13B6B}"/>
              </a:ext>
            </a:extLst>
          </p:cNvPr>
          <p:cNvSpPr/>
          <p:nvPr/>
        </p:nvSpPr>
        <p:spPr>
          <a:xfrm>
            <a:off x="308866" y="7045524"/>
            <a:ext cx="7949310" cy="2446824"/>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hangingPunct="1">
              <a:spcBef>
                <a:spcPts val="600"/>
              </a:spcBef>
              <a:defRPr/>
            </a:pPr>
            <a:r>
              <a:rPr lang="en-US" sz="2400" b="1" dirty="0">
                <a:latin typeface="Open Sans" panose="020B0606030504020204" pitchFamily="34" charset="0"/>
                <a:ea typeface="Open Sans" panose="020B0606030504020204" pitchFamily="34" charset="0"/>
                <a:cs typeface="Open Sans" panose="020B0606030504020204" pitchFamily="34" charset="0"/>
              </a:rPr>
              <a:t>PROFILE 2. People with low level of employability.</a:t>
            </a:r>
            <a:endParaRPr lang="en-US" sz="2400" dirty="0">
              <a:latin typeface="Open Sans" panose="020B0606030504020204" pitchFamily="34" charset="0"/>
              <a:ea typeface="Open Sans" panose="020B0606030504020204" pitchFamily="34" charset="0"/>
              <a:cs typeface="Open Sans" panose="020B0606030504020204" pitchFamily="34" charset="0"/>
            </a:endParaRPr>
          </a:p>
          <a:p>
            <a:pPr lvl="0" hangingPunct="1">
              <a:spcBef>
                <a:spcPts val="600"/>
              </a:spcBef>
              <a:buClr>
                <a:srgbClr val="C00000"/>
              </a:buClr>
              <a:defRPr/>
            </a:pPr>
            <a:endParaRPr lang="en-US" sz="800" dirty="0">
              <a:latin typeface="Open Sans" panose="020B0606030504020204" pitchFamily="34" charset="0"/>
              <a:ea typeface="Open Sans" panose="020B0606030504020204" pitchFamily="34" charset="0"/>
              <a:cs typeface="Open Sans" panose="020B0606030504020204" pitchFamily="34" charset="0"/>
            </a:endParaRPr>
          </a:p>
          <a:p>
            <a:pPr marL="457200" lvl="0" indent="-457200" hangingPunct="1">
              <a:spcBef>
                <a:spcPts val="600"/>
              </a:spcBef>
              <a:buClr>
                <a:schemeClr val="bg1"/>
              </a:buClr>
              <a:buFont typeface="Wingdings" panose="05000000000000000000" pitchFamily="2" charset="2"/>
              <a:buChar char="§"/>
              <a:defRPr/>
            </a:pPr>
            <a:r>
              <a:rPr lang="en-US" sz="2400" dirty="0">
                <a:latin typeface="Open Sans" panose="020B0606030504020204" pitchFamily="34" charset="0"/>
                <a:ea typeface="Open Sans" panose="020B0606030504020204" pitchFamily="34" charset="0"/>
                <a:cs typeface="Open Sans" panose="020B0606030504020204" pitchFamily="34" charset="0"/>
              </a:rPr>
              <a:t>MOTIVATION AND ACTIVATION</a:t>
            </a:r>
          </a:p>
          <a:p>
            <a:pPr marL="457200" lvl="0" indent="-457200" hangingPunct="1">
              <a:spcBef>
                <a:spcPts val="600"/>
              </a:spcBef>
              <a:buClr>
                <a:schemeClr val="bg1"/>
              </a:buClr>
              <a:buFont typeface="Wingdings" panose="05000000000000000000" pitchFamily="2" charset="2"/>
              <a:buChar char="§"/>
              <a:defRPr/>
            </a:pPr>
            <a:r>
              <a:rPr lang="en-US" sz="2400" dirty="0">
                <a:latin typeface="Open Sans" panose="020B0606030504020204" pitchFamily="34" charset="0"/>
                <a:ea typeface="Open Sans" panose="020B0606030504020204" pitchFamily="34" charset="0"/>
                <a:cs typeface="Open Sans" panose="020B0606030504020204" pitchFamily="34" charset="0"/>
              </a:rPr>
              <a:t>SOCIAL AND LABOUR MEDIATION</a:t>
            </a:r>
          </a:p>
          <a:p>
            <a:pPr marL="457200" lvl="0" indent="-457200" hangingPunct="1">
              <a:spcBef>
                <a:spcPts val="600"/>
              </a:spcBef>
              <a:buClr>
                <a:schemeClr val="bg1"/>
              </a:buClr>
              <a:buFont typeface="Wingdings" panose="05000000000000000000" pitchFamily="2" charset="2"/>
              <a:buChar char="§"/>
              <a:defRPr/>
            </a:pPr>
            <a:r>
              <a:rPr lang="en-US" sz="2400" dirty="0">
                <a:latin typeface="Open Sans" panose="020B0606030504020204" pitchFamily="34" charset="0"/>
                <a:ea typeface="Open Sans" panose="020B0606030504020204" pitchFamily="34" charset="0"/>
                <a:cs typeface="Open Sans" panose="020B0606030504020204" pitchFamily="34" charset="0"/>
              </a:rPr>
              <a:t>SOCIAL AND LABOUR SUPPORT FOR </a:t>
            </a:r>
          </a:p>
          <a:p>
            <a:pPr lvl="0" hangingPunct="1">
              <a:spcBef>
                <a:spcPts val="600"/>
              </a:spcBef>
              <a:buClr>
                <a:schemeClr val="bg1"/>
              </a:buClr>
              <a:defRPr/>
            </a:pPr>
            <a:r>
              <a:rPr lang="en-US" sz="2400" dirty="0">
                <a:latin typeface="Open Sans" panose="020B0606030504020204" pitchFamily="34" charset="0"/>
                <a:ea typeface="Open Sans" panose="020B0606030504020204" pitchFamily="34" charset="0"/>
                <a:cs typeface="Open Sans" panose="020B0606030504020204" pitchFamily="34" charset="0"/>
              </a:rPr>
              <a:t>     PERSONS IN IRREGULAR SITUATION</a:t>
            </a:r>
          </a:p>
        </p:txBody>
      </p:sp>
      <p:sp>
        <p:nvSpPr>
          <p:cNvPr id="8"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53060472-BD59-483A-8C37-9FBBC0124629}"/>
              </a:ext>
            </a:extLst>
          </p:cNvPr>
          <p:cNvSpPr txBox="1">
            <a:spLocks/>
          </p:cNvSpPr>
          <p:nvPr/>
        </p:nvSpPr>
        <p:spPr>
          <a:xfrm>
            <a:off x="6686987" y="1607985"/>
            <a:ext cx="4914026" cy="5232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lvl="0" hangingPunct="1">
              <a:lnSpc>
                <a:spcPct val="100000"/>
              </a:lnSpc>
              <a:spcBef>
                <a:spcPts val="600"/>
              </a:spcBef>
              <a:defRPr/>
            </a:pPr>
            <a:r>
              <a:rPr lang="en-U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EMPLOYABILITY PROFILES</a:t>
            </a:r>
          </a:p>
        </p:txBody>
      </p:sp>
      <p:sp>
        <p:nvSpPr>
          <p:cNvPr id="9" name="Rectángulo 8">
            <a:extLst>
              <a:ext uri="{FF2B5EF4-FFF2-40B4-BE49-F238E27FC236}">
                <a16:creationId xmlns:a16="http://schemas.microsoft.com/office/drawing/2014/main" id="{A061E31C-6114-4B88-B6A0-2130F60FFACD}"/>
              </a:ext>
            </a:extLst>
          </p:cNvPr>
          <p:cNvSpPr/>
          <p:nvPr/>
        </p:nvSpPr>
        <p:spPr>
          <a:xfrm>
            <a:off x="2256164" y="2725914"/>
            <a:ext cx="9344849" cy="2893100"/>
          </a:xfrm>
          <a:prstGeom prst="rect">
            <a:avLst/>
          </a:prstGeom>
        </p:spPr>
        <p:style>
          <a:lnRef idx="3">
            <a:schemeClr val="lt1"/>
          </a:lnRef>
          <a:fillRef idx="1">
            <a:schemeClr val="accent4"/>
          </a:fillRef>
          <a:effectRef idx="1">
            <a:schemeClr val="accent4"/>
          </a:effectRef>
          <a:fontRef idx="minor">
            <a:schemeClr val="lt1"/>
          </a:fontRef>
        </p:style>
        <p:txBody>
          <a:bodyPr wrap="square">
            <a:spAutoFit/>
          </a:bodyPr>
          <a:lstStyle/>
          <a:p>
            <a:pPr hangingPunct="1">
              <a:spcBef>
                <a:spcPts val="600"/>
              </a:spcBef>
              <a:defRPr/>
            </a:pPr>
            <a:r>
              <a:rPr lang="en-US" sz="2400" b="1" dirty="0">
                <a:latin typeface="Open Sans" panose="020B0606030504020204" pitchFamily="34" charset="0"/>
                <a:ea typeface="Open Sans" panose="020B0606030504020204" pitchFamily="34" charset="0"/>
                <a:cs typeface="Open Sans" panose="020B0606030504020204" pitchFamily="34" charset="0"/>
              </a:rPr>
              <a:t>PROFILE 1. People with difficult socioeconomic integration. </a:t>
            </a:r>
            <a:endParaRPr lang="en-US" sz="2400" dirty="0">
              <a:latin typeface="Open Sans" panose="020B0606030504020204" pitchFamily="34" charset="0"/>
              <a:ea typeface="Open Sans" panose="020B0606030504020204" pitchFamily="34" charset="0"/>
              <a:cs typeface="Open Sans" panose="020B0606030504020204" pitchFamily="34" charset="0"/>
            </a:endParaRPr>
          </a:p>
          <a:p>
            <a:pPr lvl="0" hangingPunct="1">
              <a:spcBef>
                <a:spcPts val="600"/>
              </a:spcBef>
              <a:buClr>
                <a:srgbClr val="C00000"/>
              </a:buClr>
              <a:defRPr/>
            </a:pPr>
            <a:endParaRPr lang="en-US" sz="800" dirty="0">
              <a:latin typeface="Open Sans" panose="020B0606030504020204" pitchFamily="34" charset="0"/>
              <a:ea typeface="Open Sans" panose="020B0606030504020204" pitchFamily="34" charset="0"/>
              <a:cs typeface="Open Sans" panose="020B0606030504020204" pitchFamily="34" charset="0"/>
            </a:endParaRPr>
          </a:p>
          <a:p>
            <a:pPr marL="457200" lvl="1" indent="-457200" hangingPunct="1">
              <a:spcBef>
                <a:spcPts val="600"/>
              </a:spcBef>
              <a:buClr>
                <a:schemeClr val="bg1"/>
              </a:buClr>
              <a:buFont typeface="Wingdings" panose="05000000000000000000" pitchFamily="2" charset="2"/>
              <a:buChar char="§"/>
              <a:defRPr/>
            </a:pPr>
            <a:r>
              <a:rPr lang="en-US" sz="2400" dirty="0">
                <a:latin typeface="Open Sans" panose="020B0606030504020204" pitchFamily="34" charset="0"/>
                <a:ea typeface="Open Sans" panose="020B0606030504020204" pitchFamily="34" charset="0"/>
                <a:cs typeface="Open Sans" panose="020B0606030504020204" pitchFamily="34" charset="0"/>
              </a:rPr>
              <a:t>LABOUR MARKET INFORMATION</a:t>
            </a:r>
          </a:p>
          <a:p>
            <a:pPr marL="457200" lvl="1" indent="-457200" hangingPunct="1">
              <a:spcBef>
                <a:spcPts val="600"/>
              </a:spcBef>
              <a:buClr>
                <a:schemeClr val="bg1"/>
              </a:buClr>
              <a:buFont typeface="Wingdings" panose="05000000000000000000" pitchFamily="2" charset="2"/>
              <a:buChar char="§"/>
              <a:defRPr/>
            </a:pPr>
            <a:r>
              <a:rPr lang="en-US" sz="2400" dirty="0">
                <a:latin typeface="Open Sans" panose="020B0606030504020204" pitchFamily="34" charset="0"/>
                <a:ea typeface="Open Sans" panose="020B0606030504020204" pitchFamily="34" charset="0"/>
                <a:cs typeface="Open Sans" panose="020B0606030504020204" pitchFamily="34" charset="0"/>
              </a:rPr>
              <a:t>CAREER GUIDANCE</a:t>
            </a:r>
          </a:p>
          <a:p>
            <a:pPr marL="457200" lvl="1" indent="-457200" hangingPunct="1">
              <a:spcBef>
                <a:spcPts val="600"/>
              </a:spcBef>
              <a:buClr>
                <a:schemeClr val="bg1"/>
              </a:buClr>
              <a:buFont typeface="Wingdings" panose="05000000000000000000" pitchFamily="2" charset="2"/>
              <a:buChar char="§"/>
              <a:defRPr/>
            </a:pPr>
            <a:r>
              <a:rPr lang="en-US" sz="2400" dirty="0">
                <a:latin typeface="Open Sans" panose="020B0606030504020204" pitchFamily="34" charset="0"/>
                <a:ea typeface="Open Sans" panose="020B0606030504020204" pitchFamily="34" charset="0"/>
                <a:cs typeface="Open Sans" panose="020B0606030504020204" pitchFamily="34" charset="0"/>
              </a:rPr>
              <a:t>DEVELOPING SKILLS / PROFESSIONAL TRAINING</a:t>
            </a:r>
          </a:p>
          <a:p>
            <a:pPr marL="457200" lvl="1" indent="-457200" hangingPunct="1">
              <a:spcBef>
                <a:spcPts val="600"/>
              </a:spcBef>
              <a:buClr>
                <a:schemeClr val="bg1"/>
              </a:buClr>
              <a:buFont typeface="Wingdings" panose="05000000000000000000" pitchFamily="2" charset="2"/>
              <a:buChar char="§"/>
              <a:defRPr/>
            </a:pPr>
            <a:r>
              <a:rPr lang="en-US" sz="2400" dirty="0">
                <a:latin typeface="Open Sans" panose="020B0606030504020204" pitchFamily="34" charset="0"/>
                <a:ea typeface="Open Sans" panose="020B0606030504020204" pitchFamily="34" charset="0"/>
                <a:cs typeface="Open Sans" panose="020B0606030504020204" pitchFamily="34" charset="0"/>
              </a:rPr>
              <a:t>LABOUR MEDIATION</a:t>
            </a:r>
          </a:p>
          <a:p>
            <a:pPr marL="457200" lvl="1" indent="-457200" hangingPunct="1">
              <a:spcBef>
                <a:spcPts val="600"/>
              </a:spcBef>
              <a:buClr>
                <a:schemeClr val="bg1"/>
              </a:buClr>
              <a:buFont typeface="Wingdings" panose="05000000000000000000" pitchFamily="2" charset="2"/>
              <a:buChar char="§"/>
              <a:defRPr/>
            </a:pPr>
            <a:r>
              <a:rPr lang="en-US" sz="2400" dirty="0">
                <a:latin typeface="Open Sans" panose="020B0606030504020204" pitchFamily="34" charset="0"/>
                <a:ea typeface="Open Sans" panose="020B0606030504020204" pitchFamily="34" charset="0"/>
                <a:cs typeface="Open Sans" panose="020B0606030504020204" pitchFamily="34" charset="0"/>
              </a:rPr>
              <a:t>JOB SEARCH SPACES and TELECENTRE FOR JOB SEEKING</a:t>
            </a:r>
          </a:p>
        </p:txBody>
      </p:sp>
      <p:sp>
        <p:nvSpPr>
          <p:cNvPr id="3" name="Flecha: a la derecha 2">
            <a:extLst>
              <a:ext uri="{FF2B5EF4-FFF2-40B4-BE49-F238E27FC236}">
                <a16:creationId xmlns:a16="http://schemas.microsoft.com/office/drawing/2014/main" id="{4EC25762-9B3E-4D9F-A41C-B5A22B924877}"/>
              </a:ext>
            </a:extLst>
          </p:cNvPr>
          <p:cNvSpPr/>
          <p:nvPr/>
        </p:nvSpPr>
        <p:spPr>
          <a:xfrm>
            <a:off x="11745352" y="3821589"/>
            <a:ext cx="1130275" cy="701749"/>
          </a:xfrm>
          <a:prstGeom prst="rightArrow">
            <a:avLst/>
          </a:prstGeom>
          <a:ln/>
        </p:spPr>
        <p:style>
          <a:lnRef idx="3">
            <a:schemeClr val="lt1"/>
          </a:lnRef>
          <a:fillRef idx="1">
            <a:schemeClr val="accent4"/>
          </a:fillRef>
          <a:effectRef idx="1">
            <a:schemeClr val="accent4"/>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a:ln>
                <a:noFill/>
              </a:ln>
              <a:solidFill>
                <a:srgbClr val="000000"/>
              </a:solidFill>
              <a:effectLst/>
              <a:uFillTx/>
              <a:latin typeface="+mn-lt"/>
              <a:ea typeface="+mn-ea"/>
              <a:cs typeface="+mn-cs"/>
              <a:sym typeface="Calibri"/>
            </a:endParaRPr>
          </a:p>
        </p:txBody>
      </p:sp>
      <p:sp>
        <p:nvSpPr>
          <p:cNvPr id="10" name="Flecha: a la derecha 9">
            <a:extLst>
              <a:ext uri="{FF2B5EF4-FFF2-40B4-BE49-F238E27FC236}">
                <a16:creationId xmlns:a16="http://schemas.microsoft.com/office/drawing/2014/main" id="{876D1CAC-F1D5-4763-804A-F4E3DD3A860C}"/>
              </a:ext>
            </a:extLst>
          </p:cNvPr>
          <p:cNvSpPr/>
          <p:nvPr/>
        </p:nvSpPr>
        <p:spPr>
          <a:xfrm>
            <a:off x="8338542" y="7918061"/>
            <a:ext cx="1130275" cy="701749"/>
          </a:xfrm>
          <a:prstGeom prst="rightArrow">
            <a:avLst/>
          </a:prstGeom>
          <a:ln/>
        </p:spPr>
        <p:style>
          <a:lnRef idx="3">
            <a:schemeClr val="lt1"/>
          </a:lnRef>
          <a:fillRef idx="1">
            <a:schemeClr val="accent3"/>
          </a:fillRef>
          <a:effectRef idx="1">
            <a:schemeClr val="accent3"/>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a:ln>
                <a:noFill/>
              </a:ln>
              <a:solidFill>
                <a:srgbClr val="000000"/>
              </a:solidFill>
              <a:effectLst/>
              <a:uFillTx/>
              <a:latin typeface="+mn-lt"/>
              <a:ea typeface="+mn-ea"/>
              <a:cs typeface="+mn-cs"/>
              <a:sym typeface="Calibri"/>
            </a:endParaRPr>
          </a:p>
        </p:txBody>
      </p:sp>
    </p:spTree>
    <p:extLst>
      <p:ext uri="{BB962C8B-B14F-4D97-AF65-F5344CB8AC3E}">
        <p14:creationId xmlns:p14="http://schemas.microsoft.com/office/powerpoint/2010/main" val="12237250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76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400" dirty="0" err="1">
                <a:solidFill>
                  <a:schemeClr val="accent3"/>
                </a:solidFill>
                <a:latin typeface="Montserrat Bold"/>
                <a:sym typeface="Montserrat Bold"/>
              </a:rPr>
              <a:t>Work</a:t>
            </a:r>
            <a:r>
              <a:rPr lang="es-ES" sz="4400" dirty="0">
                <a:solidFill>
                  <a:schemeClr val="accent3"/>
                </a:solidFill>
                <a:latin typeface="Montserrat Bold"/>
                <a:sym typeface="Montserrat Bold"/>
              </a:rPr>
              <a:t> </a:t>
            </a:r>
            <a:r>
              <a:rPr lang="es-ES" sz="4400" dirty="0" err="1">
                <a:solidFill>
                  <a:schemeClr val="accent3"/>
                </a:solidFill>
                <a:latin typeface="Montserrat Bold"/>
                <a:sym typeface="Montserrat Bold"/>
              </a:rPr>
              <a:t>methodology</a:t>
            </a:r>
            <a:r>
              <a:rPr lang="es-ES" sz="4400" dirty="0">
                <a:solidFill>
                  <a:schemeClr val="accent3"/>
                </a:solidFill>
                <a:latin typeface="Montserrat Bold"/>
                <a:sym typeface="Montserrat Bold"/>
              </a:rPr>
              <a:t> | </a:t>
            </a:r>
            <a:r>
              <a:rPr lang="es-ES" sz="3200" dirty="0" err="1">
                <a:solidFill>
                  <a:srgbClr val="002060"/>
                </a:solidFill>
                <a:latin typeface="Montserrat Bold"/>
                <a:sym typeface="Montserrat Bold"/>
              </a:rPr>
              <a:t>Activity</a:t>
            </a:r>
            <a:endParaRPr lang="es-ES" sz="3200" dirty="0">
              <a:solidFill>
                <a:srgbClr val="002060"/>
              </a:solidFill>
              <a:latin typeface="Montserrat Bold"/>
              <a:sym typeface="Montserrat Bold"/>
            </a:endParaRP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7" name="Rectángulo 6">
            <a:extLst>
              <a:ext uri="{FF2B5EF4-FFF2-40B4-BE49-F238E27FC236}">
                <a16:creationId xmlns:a16="http://schemas.microsoft.com/office/drawing/2014/main" id="{1E449C0A-6B87-4450-BB99-B0EDCA9A7271}"/>
              </a:ext>
            </a:extLst>
          </p:cNvPr>
          <p:cNvSpPr/>
          <p:nvPr/>
        </p:nvSpPr>
        <p:spPr>
          <a:xfrm>
            <a:off x="2272792" y="1987158"/>
            <a:ext cx="13844819" cy="669799"/>
          </a:xfrm>
          <a:prstGeom prst="rect">
            <a:avLst/>
          </a:prstGeom>
        </p:spPr>
        <p:txBody>
          <a:bodyPr wrap="square">
            <a:spAutoFit/>
          </a:bodyPr>
          <a:lstStyle/>
          <a:p>
            <a:pPr fontAlgn="base">
              <a:lnSpc>
                <a:spcPct val="150000"/>
              </a:lnSpc>
            </a:pPr>
            <a:r>
              <a:rPr lang="en-US" sz="2800" b="1" dirty="0">
                <a:latin typeface="Open Sans" panose="020B0606030504020204" pitchFamily="34" charset="0"/>
                <a:ea typeface="Open Sans" panose="020B0606030504020204" pitchFamily="34" charset="0"/>
                <a:cs typeface="Open Sans" panose="020B0606030504020204" pitchFamily="34" charset="0"/>
              </a:rPr>
              <a:t>Activity 3.3. CASE STUDIES</a:t>
            </a:r>
          </a:p>
        </p:txBody>
      </p:sp>
      <p:pic>
        <p:nvPicPr>
          <p:cNvPr id="8" name="11 Marcador de contenido">
            <a:extLst>
              <a:ext uri="{FF2B5EF4-FFF2-40B4-BE49-F238E27FC236}">
                <a16:creationId xmlns:a16="http://schemas.microsoft.com/office/drawing/2014/main" id="{4C12B027-27B8-4078-B8E2-B156A37B2A6B}"/>
              </a:ext>
            </a:extLst>
          </p:cNvPr>
          <p:cNvPicPr>
            <a:picLocks/>
          </p:cNvPicPr>
          <p:nvPr/>
        </p:nvPicPr>
        <p:blipFill>
          <a:blip r:embed="rId5">
            <a:grayscl/>
          </a:blip>
          <a:stretch>
            <a:fillRect/>
          </a:stretch>
        </p:blipFill>
        <p:spPr>
          <a:xfrm>
            <a:off x="1086664" y="1987158"/>
            <a:ext cx="962741" cy="830997"/>
          </a:xfrm>
          <a:prstGeom prst="rect">
            <a:avLst/>
          </a:prstGeom>
          <a:ln>
            <a:solidFill>
              <a:schemeClr val="bg2">
                <a:lumMod val="10000"/>
              </a:schemeClr>
            </a:solidFill>
          </a:ln>
        </p:spPr>
      </p:pic>
      <p:sp>
        <p:nvSpPr>
          <p:cNvPr id="9" name="Rectángulo 8">
            <a:extLst>
              <a:ext uri="{FF2B5EF4-FFF2-40B4-BE49-F238E27FC236}">
                <a16:creationId xmlns:a16="http://schemas.microsoft.com/office/drawing/2014/main" id="{4F7615DB-9854-49AD-A4C4-054DA62B300C}"/>
              </a:ext>
            </a:extLst>
          </p:cNvPr>
          <p:cNvSpPr/>
          <p:nvPr/>
        </p:nvSpPr>
        <p:spPr>
          <a:xfrm>
            <a:off x="2815389" y="3515939"/>
            <a:ext cx="12416589" cy="5194114"/>
          </a:xfrm>
          <a:prstGeom prst="rect">
            <a:avLst/>
          </a:prstGeom>
        </p:spPr>
        <p:txBody>
          <a:bodyPr wrap="square">
            <a:spAutoFit/>
          </a:bodyPr>
          <a:lstStyle/>
          <a:p>
            <a:pPr marL="514350" indent="-514350">
              <a:lnSpc>
                <a:spcPct val="150000"/>
              </a:lnSpc>
              <a:buFont typeface="+mj-lt"/>
              <a:buAutoNum type="arabicPeriod"/>
            </a:pPr>
            <a:r>
              <a:rPr lang="es-ES" sz="2800" dirty="0" err="1">
                <a:solidFill>
                  <a:srgbClr val="333333"/>
                </a:solidFill>
                <a:latin typeface="Open Sans" panose="020B0606030504020204" pitchFamily="34" charset="0"/>
                <a:ea typeface="Open Sans" panose="020B0606030504020204" pitchFamily="34" charset="0"/>
                <a:cs typeface="Open Sans" panose="020B0606030504020204" pitchFamily="34" charset="0"/>
              </a:rPr>
              <a:t>Read</a:t>
            </a:r>
            <a:r>
              <a:rPr lang="es-ES" sz="2800" dirty="0">
                <a:solidFill>
                  <a:srgbClr val="333333"/>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rgbClr val="333333"/>
                </a:solidFill>
                <a:latin typeface="Open Sans" panose="020B0606030504020204" pitchFamily="34" charset="0"/>
                <a:ea typeface="Open Sans" panose="020B0606030504020204" pitchFamily="34" charset="0"/>
                <a:cs typeface="Open Sans" panose="020B0606030504020204" pitchFamily="34" charset="0"/>
              </a:rPr>
              <a:t>the</a:t>
            </a:r>
            <a:r>
              <a:rPr lang="es-ES" sz="2800" dirty="0">
                <a:solidFill>
                  <a:srgbClr val="333333"/>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rgbClr val="333333"/>
                </a:solidFill>
                <a:latin typeface="Open Sans" panose="020B0606030504020204" pitchFamily="34" charset="0"/>
                <a:ea typeface="Open Sans" panose="020B0606030504020204" pitchFamily="34" charset="0"/>
                <a:cs typeface="Open Sans" panose="020B0606030504020204" pitchFamily="34" charset="0"/>
              </a:rPr>
              <a:t>two</a:t>
            </a:r>
            <a:r>
              <a:rPr lang="es-ES" sz="2800" dirty="0">
                <a:solidFill>
                  <a:srgbClr val="333333"/>
                </a:solidFill>
                <a:latin typeface="Open Sans" panose="020B0606030504020204" pitchFamily="34" charset="0"/>
                <a:ea typeface="Open Sans" panose="020B0606030504020204" pitchFamily="34" charset="0"/>
                <a:cs typeface="Open Sans" panose="020B0606030504020204" pitchFamily="34" charset="0"/>
              </a:rPr>
              <a:t> </a:t>
            </a:r>
            <a:r>
              <a:rPr lang="es-ES" sz="2800" dirty="0" err="1">
                <a:solidFill>
                  <a:srgbClr val="333333"/>
                </a:solidFill>
                <a:latin typeface="Open Sans" panose="020B0606030504020204" pitchFamily="34" charset="0"/>
                <a:ea typeface="Open Sans" panose="020B0606030504020204" pitchFamily="34" charset="0"/>
                <a:cs typeface="Open Sans" panose="020B0606030504020204" pitchFamily="34" charset="0"/>
              </a:rPr>
              <a:t>the</a:t>
            </a:r>
            <a:r>
              <a:rPr lang="es-ES" sz="2800" dirty="0">
                <a:solidFill>
                  <a:srgbClr val="333333"/>
                </a:solidFill>
                <a:latin typeface="Open Sans" panose="020B0606030504020204" pitchFamily="34" charset="0"/>
                <a:ea typeface="Open Sans" panose="020B0606030504020204" pitchFamily="34" charset="0"/>
                <a:cs typeface="Open Sans" panose="020B0606030504020204" pitchFamily="34" charset="0"/>
              </a:rPr>
              <a:t> case </a:t>
            </a:r>
            <a:r>
              <a:rPr lang="es-ES" sz="2800" dirty="0" err="1">
                <a:solidFill>
                  <a:srgbClr val="333333"/>
                </a:solidFill>
                <a:latin typeface="Open Sans" panose="020B0606030504020204" pitchFamily="34" charset="0"/>
                <a:ea typeface="Open Sans" panose="020B0606030504020204" pitchFamily="34" charset="0"/>
                <a:cs typeface="Open Sans" panose="020B0606030504020204" pitchFamily="34" charset="0"/>
              </a:rPr>
              <a:t>studies</a:t>
            </a:r>
            <a:endParaRPr lang="en-GB" sz="28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a:lnSpc>
                <a:spcPct val="150000"/>
              </a:lnSpc>
            </a:pPr>
            <a:endParaRPr lang="en-US" sz="28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marL="514350" indent="-514350">
              <a:lnSpc>
                <a:spcPct val="150000"/>
              </a:lnSpc>
              <a:buAutoNum type="arabicPeriod" startAt="2"/>
            </a:pPr>
            <a:r>
              <a:rPr lang="en-US" sz="2800" dirty="0">
                <a:solidFill>
                  <a:srgbClr val="333333"/>
                </a:solidFill>
                <a:latin typeface="Open Sans" panose="020B0606030504020204" pitchFamily="34" charset="0"/>
                <a:ea typeface="Open Sans" panose="020B0606030504020204" pitchFamily="34" charset="0"/>
                <a:cs typeface="Open Sans" panose="020B0606030504020204" pitchFamily="34" charset="0"/>
              </a:rPr>
              <a:t>In which vulnerability profile could the person be categorized? </a:t>
            </a:r>
          </a:p>
          <a:p>
            <a:pPr>
              <a:lnSpc>
                <a:spcPct val="150000"/>
              </a:lnSpc>
            </a:pPr>
            <a:endParaRPr lang="en-US" sz="28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marL="514350" indent="-514350">
              <a:lnSpc>
                <a:spcPct val="150000"/>
              </a:lnSpc>
              <a:buFont typeface="+mj-lt"/>
              <a:buAutoNum type="arabicPeriod" startAt="3"/>
            </a:pPr>
            <a:r>
              <a:rPr lang="en-US" sz="2800" dirty="0">
                <a:solidFill>
                  <a:srgbClr val="333333"/>
                </a:solidFill>
                <a:latin typeface="Open Sans" panose="020B0606030504020204" pitchFamily="34" charset="0"/>
                <a:ea typeface="Open Sans" panose="020B0606030504020204" pitchFamily="34" charset="0"/>
                <a:cs typeface="Open Sans" panose="020B0606030504020204" pitchFamily="34" charset="0"/>
              </a:rPr>
              <a:t>From the actions listed, choose which ones could be included in his/her personalized pathway for mid-term socioeconomic integration (4-5 months time since the person enter the project)</a:t>
            </a:r>
          </a:p>
          <a:p>
            <a:pPr>
              <a:lnSpc>
                <a:spcPct val="150000"/>
              </a:lnSpc>
            </a:pPr>
            <a:endParaRPr lang="en-US" sz="28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449386142"/>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76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400" dirty="0" err="1">
                <a:solidFill>
                  <a:schemeClr val="accent3"/>
                </a:solidFill>
                <a:latin typeface="Montserrat Bold"/>
                <a:sym typeface="Montserrat Bold"/>
              </a:rPr>
              <a:t>Work</a:t>
            </a:r>
            <a:r>
              <a:rPr lang="es-ES" sz="4400" dirty="0">
                <a:solidFill>
                  <a:schemeClr val="accent3"/>
                </a:solidFill>
                <a:latin typeface="Montserrat Bold"/>
                <a:sym typeface="Montserrat Bold"/>
              </a:rPr>
              <a:t> </a:t>
            </a:r>
            <a:r>
              <a:rPr lang="es-ES" sz="4400" dirty="0" err="1">
                <a:solidFill>
                  <a:schemeClr val="accent3"/>
                </a:solidFill>
                <a:latin typeface="Montserrat Bold"/>
                <a:sym typeface="Montserrat Bold"/>
              </a:rPr>
              <a:t>methodology</a:t>
            </a:r>
            <a:r>
              <a:rPr lang="es-ES" sz="4400" dirty="0">
                <a:solidFill>
                  <a:schemeClr val="accent3"/>
                </a:solidFill>
                <a:latin typeface="Montserrat Bold"/>
                <a:sym typeface="Montserrat Bold"/>
              </a:rPr>
              <a:t> | </a:t>
            </a:r>
            <a:r>
              <a:rPr lang="es-ES" sz="3200" dirty="0" err="1">
                <a:solidFill>
                  <a:srgbClr val="002060"/>
                </a:solidFill>
                <a:latin typeface="Montserrat Bold"/>
                <a:sym typeface="Montserrat Bold"/>
              </a:rPr>
              <a:t>Activity</a:t>
            </a:r>
            <a:endParaRPr lang="es-ES" sz="3200" dirty="0">
              <a:solidFill>
                <a:srgbClr val="002060"/>
              </a:solidFill>
              <a:latin typeface="Montserrat Bold"/>
              <a:sym typeface="Montserrat Bold"/>
            </a:endParaRP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7" name="Rectángulo 6">
            <a:extLst>
              <a:ext uri="{FF2B5EF4-FFF2-40B4-BE49-F238E27FC236}">
                <a16:creationId xmlns:a16="http://schemas.microsoft.com/office/drawing/2014/main" id="{1E449C0A-6B87-4450-BB99-B0EDCA9A7271}"/>
              </a:ext>
            </a:extLst>
          </p:cNvPr>
          <p:cNvSpPr/>
          <p:nvPr/>
        </p:nvSpPr>
        <p:spPr>
          <a:xfrm>
            <a:off x="1481222" y="1103566"/>
            <a:ext cx="13844819" cy="669799"/>
          </a:xfrm>
          <a:prstGeom prst="rect">
            <a:avLst/>
          </a:prstGeom>
        </p:spPr>
        <p:txBody>
          <a:bodyPr wrap="square">
            <a:spAutoFit/>
          </a:bodyPr>
          <a:lstStyle/>
          <a:p>
            <a:pPr fontAlgn="base">
              <a:lnSpc>
                <a:spcPct val="150000"/>
              </a:lnSpc>
            </a:pPr>
            <a:r>
              <a:rPr lang="en-US" sz="2800" b="1" dirty="0">
                <a:latin typeface="Open Sans" panose="020B0606030504020204" pitchFamily="34" charset="0"/>
                <a:ea typeface="Open Sans" panose="020B0606030504020204" pitchFamily="34" charset="0"/>
                <a:cs typeface="Open Sans" panose="020B0606030504020204" pitchFamily="34" charset="0"/>
              </a:rPr>
              <a:t>Activity 3.3. CASE STUDIES</a:t>
            </a:r>
          </a:p>
        </p:txBody>
      </p:sp>
      <p:pic>
        <p:nvPicPr>
          <p:cNvPr id="8" name="11 Marcador de contenido">
            <a:extLst>
              <a:ext uri="{FF2B5EF4-FFF2-40B4-BE49-F238E27FC236}">
                <a16:creationId xmlns:a16="http://schemas.microsoft.com/office/drawing/2014/main" id="{4C12B027-27B8-4078-B8E2-B156A37B2A6B}"/>
              </a:ext>
            </a:extLst>
          </p:cNvPr>
          <p:cNvPicPr>
            <a:picLocks/>
          </p:cNvPicPr>
          <p:nvPr/>
        </p:nvPicPr>
        <p:blipFill>
          <a:blip r:embed="rId5">
            <a:grayscl/>
          </a:blip>
          <a:stretch>
            <a:fillRect/>
          </a:stretch>
        </p:blipFill>
        <p:spPr>
          <a:xfrm>
            <a:off x="295094" y="1103566"/>
            <a:ext cx="962741" cy="830997"/>
          </a:xfrm>
          <a:prstGeom prst="rect">
            <a:avLst/>
          </a:prstGeom>
          <a:ln>
            <a:solidFill>
              <a:schemeClr val="bg2">
                <a:lumMod val="10000"/>
              </a:schemeClr>
            </a:solidFill>
          </a:ln>
        </p:spPr>
      </p:pic>
      <p:pic>
        <p:nvPicPr>
          <p:cNvPr id="2" name="Imagen 1">
            <a:extLst>
              <a:ext uri="{FF2B5EF4-FFF2-40B4-BE49-F238E27FC236}">
                <a16:creationId xmlns:a16="http://schemas.microsoft.com/office/drawing/2014/main" id="{7D53D161-16B0-405C-81C8-41ED1B55AA8E}"/>
              </a:ext>
            </a:extLst>
          </p:cNvPr>
          <p:cNvPicPr>
            <a:picLocks noChangeAspect="1"/>
          </p:cNvPicPr>
          <p:nvPr/>
        </p:nvPicPr>
        <p:blipFill>
          <a:blip r:embed="rId6"/>
          <a:stretch>
            <a:fillRect/>
          </a:stretch>
        </p:blipFill>
        <p:spPr>
          <a:xfrm>
            <a:off x="5602337" y="1930649"/>
            <a:ext cx="12068443" cy="8300862"/>
          </a:xfrm>
          <a:prstGeom prst="rect">
            <a:avLst/>
          </a:prstGeom>
        </p:spPr>
      </p:pic>
    </p:spTree>
    <p:extLst>
      <p:ext uri="{BB962C8B-B14F-4D97-AF65-F5344CB8AC3E}">
        <p14:creationId xmlns:p14="http://schemas.microsoft.com/office/powerpoint/2010/main" val="2479399436"/>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76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400" dirty="0" err="1">
                <a:solidFill>
                  <a:schemeClr val="accent3"/>
                </a:solidFill>
                <a:latin typeface="Montserrat Bold"/>
                <a:sym typeface="Montserrat Bold"/>
              </a:rPr>
              <a:t>Work</a:t>
            </a:r>
            <a:r>
              <a:rPr lang="es-ES" sz="4400" dirty="0">
                <a:solidFill>
                  <a:schemeClr val="accent3"/>
                </a:solidFill>
                <a:latin typeface="Montserrat Bold"/>
                <a:sym typeface="Montserrat Bold"/>
              </a:rPr>
              <a:t> </a:t>
            </a:r>
            <a:r>
              <a:rPr lang="es-ES" sz="4400" dirty="0" err="1">
                <a:solidFill>
                  <a:schemeClr val="accent3"/>
                </a:solidFill>
                <a:latin typeface="Montserrat Bold"/>
                <a:sym typeface="Montserrat Bold"/>
              </a:rPr>
              <a:t>methodology</a:t>
            </a:r>
            <a:r>
              <a:rPr lang="es-ES" sz="4400" dirty="0">
                <a:solidFill>
                  <a:schemeClr val="accent3"/>
                </a:solidFill>
                <a:latin typeface="Montserrat Bold"/>
                <a:sym typeface="Montserrat Bold"/>
              </a:rPr>
              <a:t> | </a:t>
            </a:r>
            <a:r>
              <a:rPr lang="es-ES" sz="3200" dirty="0" err="1">
                <a:solidFill>
                  <a:srgbClr val="002060"/>
                </a:solidFill>
                <a:latin typeface="Montserrat Bold"/>
                <a:sym typeface="Montserrat Bold"/>
              </a:rPr>
              <a:t>Activity</a:t>
            </a:r>
            <a:endParaRPr lang="es-ES" sz="3200" dirty="0">
              <a:solidFill>
                <a:srgbClr val="002060"/>
              </a:solidFill>
              <a:latin typeface="Montserrat Bold"/>
              <a:sym typeface="Montserrat Bold"/>
            </a:endParaRP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7" name="Rectángulo 6">
            <a:extLst>
              <a:ext uri="{FF2B5EF4-FFF2-40B4-BE49-F238E27FC236}">
                <a16:creationId xmlns:a16="http://schemas.microsoft.com/office/drawing/2014/main" id="{1E449C0A-6B87-4450-BB99-B0EDCA9A7271}"/>
              </a:ext>
            </a:extLst>
          </p:cNvPr>
          <p:cNvSpPr/>
          <p:nvPr/>
        </p:nvSpPr>
        <p:spPr>
          <a:xfrm>
            <a:off x="2221590" y="1033791"/>
            <a:ext cx="13844819" cy="669799"/>
          </a:xfrm>
          <a:prstGeom prst="rect">
            <a:avLst/>
          </a:prstGeom>
        </p:spPr>
        <p:txBody>
          <a:bodyPr wrap="square">
            <a:spAutoFit/>
          </a:bodyPr>
          <a:lstStyle/>
          <a:p>
            <a:pPr fontAlgn="base">
              <a:lnSpc>
                <a:spcPct val="150000"/>
              </a:lnSpc>
            </a:pPr>
            <a:r>
              <a:rPr lang="en-US" sz="2800" b="1" dirty="0">
                <a:latin typeface="Open Sans" panose="020B0606030504020204" pitchFamily="34" charset="0"/>
                <a:ea typeface="Open Sans" panose="020B0606030504020204" pitchFamily="34" charset="0"/>
                <a:cs typeface="Open Sans" panose="020B0606030504020204" pitchFamily="34" charset="0"/>
              </a:rPr>
              <a:t>Activity 3.3. CASE STUDIES | </a:t>
            </a:r>
            <a:r>
              <a:rPr lang="en-U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CASE STUDY 1    </a:t>
            </a:r>
            <a:r>
              <a:rPr lang="en-US" sz="2800" b="1" dirty="0">
                <a:solidFill>
                  <a:srgbClr val="002060"/>
                </a:solidFill>
                <a:latin typeface="Open Sans" panose="020B0606030504020204" pitchFamily="34" charset="0"/>
                <a:ea typeface="Open Sans" panose="020B0606030504020204" pitchFamily="34" charset="0"/>
                <a:cs typeface="Open Sans" panose="020B0606030504020204" pitchFamily="34" charset="0"/>
              </a:rPr>
              <a:t>(GROUP 1)</a:t>
            </a:r>
          </a:p>
        </p:txBody>
      </p:sp>
      <p:pic>
        <p:nvPicPr>
          <p:cNvPr id="8" name="11 Marcador de contenido">
            <a:extLst>
              <a:ext uri="{FF2B5EF4-FFF2-40B4-BE49-F238E27FC236}">
                <a16:creationId xmlns:a16="http://schemas.microsoft.com/office/drawing/2014/main" id="{4C12B027-27B8-4078-B8E2-B156A37B2A6B}"/>
              </a:ext>
            </a:extLst>
          </p:cNvPr>
          <p:cNvPicPr>
            <a:picLocks/>
          </p:cNvPicPr>
          <p:nvPr/>
        </p:nvPicPr>
        <p:blipFill>
          <a:blip r:embed="rId5">
            <a:grayscl/>
          </a:blip>
          <a:stretch>
            <a:fillRect/>
          </a:stretch>
        </p:blipFill>
        <p:spPr>
          <a:xfrm>
            <a:off x="1035462" y="1033791"/>
            <a:ext cx="962741" cy="830997"/>
          </a:xfrm>
          <a:prstGeom prst="rect">
            <a:avLst/>
          </a:prstGeom>
          <a:ln>
            <a:solidFill>
              <a:schemeClr val="bg2">
                <a:lumMod val="10000"/>
              </a:schemeClr>
            </a:solidFill>
          </a:ln>
        </p:spPr>
      </p:pic>
      <p:sp>
        <p:nvSpPr>
          <p:cNvPr id="9" name="Rectángulo 8">
            <a:extLst>
              <a:ext uri="{FF2B5EF4-FFF2-40B4-BE49-F238E27FC236}">
                <a16:creationId xmlns:a16="http://schemas.microsoft.com/office/drawing/2014/main" id="{4F7615DB-9854-49AD-A4C4-054DA62B300C}"/>
              </a:ext>
            </a:extLst>
          </p:cNvPr>
          <p:cNvSpPr/>
          <p:nvPr/>
        </p:nvSpPr>
        <p:spPr>
          <a:xfrm>
            <a:off x="536213" y="2642482"/>
            <a:ext cx="8252945" cy="669799"/>
          </a:xfrm>
          <a:prstGeom prst="rect">
            <a:avLst/>
          </a:prstGeom>
        </p:spPr>
        <p:txBody>
          <a:bodyPr wrap="square">
            <a:spAutoFit/>
          </a:bodyPr>
          <a:lstStyle/>
          <a:p>
            <a:pPr>
              <a:lnSpc>
                <a:spcPct val="150000"/>
              </a:lnSpc>
            </a:pPr>
            <a:endParaRPr lang="en-US" sz="28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Rectángulo 2">
            <a:extLst>
              <a:ext uri="{FF2B5EF4-FFF2-40B4-BE49-F238E27FC236}">
                <a16:creationId xmlns:a16="http://schemas.microsoft.com/office/drawing/2014/main" id="{36AD593A-39A2-4CFB-973D-D5DC42C59D83}"/>
              </a:ext>
            </a:extLst>
          </p:cNvPr>
          <p:cNvSpPr/>
          <p:nvPr/>
        </p:nvSpPr>
        <p:spPr>
          <a:xfrm>
            <a:off x="295094" y="2406347"/>
            <a:ext cx="7961802" cy="6691127"/>
          </a:xfrm>
          <a:prstGeom prst="rect">
            <a:avLst/>
          </a:prstGeom>
        </p:spPr>
        <p:txBody>
          <a:bodyPr wrap="square">
            <a:spAutoFit/>
          </a:bodyPr>
          <a:lstStyle/>
          <a:p>
            <a:pPr>
              <a:lnSpc>
                <a:spcPct val="150000"/>
              </a:lnSpc>
            </a:pP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Woman, </a:t>
            </a:r>
            <a:r>
              <a:rPr lang="en-US" sz="2000" dirty="0">
                <a:solidFill>
                  <a:srgbClr val="0070C0"/>
                </a:solidFill>
                <a:latin typeface="Open Sans" panose="020B0606030504020204" pitchFamily="34" charset="0"/>
                <a:ea typeface="Open Sans" panose="020B0606030504020204" pitchFamily="34" charset="0"/>
                <a:cs typeface="Open Sans" panose="020B0606030504020204" pitchFamily="34" charset="0"/>
              </a:rPr>
              <a:t>55 years </a:t>
            </a: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old. IDP, </a:t>
            </a:r>
            <a:r>
              <a:rPr lang="en-US" sz="2000" dirty="0">
                <a:solidFill>
                  <a:srgbClr val="0070C0"/>
                </a:solidFill>
                <a:latin typeface="Open Sans" panose="020B0606030504020204" pitchFamily="34" charset="0"/>
                <a:ea typeface="Open Sans" panose="020B0606030504020204" pitchFamily="34" charset="0"/>
                <a:cs typeface="Open Sans" panose="020B0606030504020204" pitchFamily="34" charset="0"/>
              </a:rPr>
              <a:t>pensioner</a:t>
            </a: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 Unemployed. She came from the city of Nova </a:t>
            </a:r>
            <a:r>
              <a:rPr lang="en-US" sz="2000" dirty="0" err="1">
                <a:solidFill>
                  <a:srgbClr val="333333"/>
                </a:solidFill>
                <a:latin typeface="Open Sans" panose="020B0606030504020204" pitchFamily="34" charset="0"/>
                <a:ea typeface="Open Sans" panose="020B0606030504020204" pitchFamily="34" charset="0"/>
                <a:cs typeface="Open Sans" panose="020B0606030504020204" pitchFamily="34" charset="0"/>
              </a:rPr>
              <a:t>Kakhovka</a:t>
            </a: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 (now under the temporary occupation of Russian troops). She is now in Mykolaiv. </a:t>
            </a:r>
          </a:p>
          <a:p>
            <a:pPr>
              <a:lnSpc>
                <a:spcPct val="150000"/>
              </a:lnSpc>
            </a:pPr>
            <a:endParaRPr lang="en-US" sz="8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a:lnSpc>
                <a:spcPct val="150000"/>
              </a:lnSpc>
            </a:pP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She </a:t>
            </a:r>
            <a:r>
              <a:rPr lang="en-US" sz="2000" b="1" dirty="0">
                <a:solidFill>
                  <a:srgbClr val="0070C0"/>
                </a:solidFill>
                <a:latin typeface="Open Sans" panose="020B0606030504020204" pitchFamily="34" charset="0"/>
                <a:ea typeface="Open Sans" panose="020B0606030504020204" pitchFamily="34" charset="0"/>
                <a:cs typeface="Open Sans" panose="020B0606030504020204" pitchFamily="34" charset="0"/>
              </a:rPr>
              <a:t>worked as a nurse</a:t>
            </a: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 </a:t>
            </a:r>
          </a:p>
          <a:p>
            <a:pPr>
              <a:lnSpc>
                <a:spcPct val="150000"/>
              </a:lnSpc>
            </a:pPr>
            <a:endParaRPr lang="en-US" sz="8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a:lnSpc>
                <a:spcPct val="150000"/>
              </a:lnSpc>
            </a:pP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She is fond of </a:t>
            </a:r>
            <a:r>
              <a:rPr lang="en-US" sz="2000" b="1" dirty="0">
                <a:solidFill>
                  <a:srgbClr val="0070C0"/>
                </a:solidFill>
                <a:latin typeface="Open Sans" panose="020B0606030504020204" pitchFamily="34" charset="0"/>
                <a:ea typeface="Open Sans" panose="020B0606030504020204" pitchFamily="34" charset="0"/>
                <a:cs typeface="Open Sans" panose="020B0606030504020204" pitchFamily="34" charset="0"/>
              </a:rPr>
              <a:t>making confectionery products</a:t>
            </a: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 She would like to work in this field. </a:t>
            </a:r>
          </a:p>
          <a:p>
            <a:pPr>
              <a:lnSpc>
                <a:spcPct val="150000"/>
              </a:lnSpc>
            </a:pPr>
            <a:endParaRPr lang="en-US" sz="8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a:lnSpc>
                <a:spcPct val="150000"/>
              </a:lnSpc>
            </a:pP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Is </a:t>
            </a:r>
            <a:r>
              <a:rPr lang="en-US" sz="2000" dirty="0">
                <a:solidFill>
                  <a:srgbClr val="0070C0"/>
                </a:solidFill>
                <a:latin typeface="Open Sans" panose="020B0606030504020204" pitchFamily="34" charset="0"/>
                <a:ea typeface="Open Sans" panose="020B0606030504020204" pitchFamily="34" charset="0"/>
                <a:cs typeface="Open Sans" panose="020B0606030504020204" pitchFamily="34" charset="0"/>
              </a:rPr>
              <a:t>in dire straits </a:t>
            </a: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due to the aftermath of a full-scale invasion. </a:t>
            </a:r>
          </a:p>
          <a:p>
            <a:pPr>
              <a:lnSpc>
                <a:spcPct val="150000"/>
              </a:lnSpc>
            </a:pPr>
            <a:endParaRPr lang="en-US" sz="8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a:lnSpc>
                <a:spcPct val="150000"/>
              </a:lnSpc>
            </a:pP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She attends </a:t>
            </a:r>
            <a:r>
              <a:rPr lang="en-US" sz="2000" dirty="0">
                <a:solidFill>
                  <a:srgbClr val="0070C0"/>
                </a:solidFill>
                <a:latin typeface="Open Sans" panose="020B0606030504020204" pitchFamily="34" charset="0"/>
                <a:ea typeface="Open Sans" panose="020B0606030504020204" pitchFamily="34" charset="0"/>
                <a:cs typeface="Open Sans" panose="020B0606030504020204" pitchFamily="34" charset="0"/>
              </a:rPr>
              <a:t>psychological trainings </a:t>
            </a: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at the Mykolaiv. </a:t>
            </a:r>
          </a:p>
          <a:p>
            <a:pPr>
              <a:lnSpc>
                <a:spcPct val="150000"/>
              </a:lnSpc>
            </a:pPr>
            <a:endParaRPr lang="en-US" sz="8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a:lnSpc>
                <a:spcPct val="150000"/>
              </a:lnSpc>
            </a:pP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To achieve her goal, she needs money, recovery and development of the client base, and moral support. </a:t>
            </a:r>
          </a:p>
          <a:p>
            <a:pPr>
              <a:lnSpc>
                <a:spcPct val="150000"/>
              </a:lnSpc>
            </a:pPr>
            <a:endParaRPr lang="en-US" sz="8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a:lnSpc>
                <a:spcPct val="150000"/>
              </a:lnSpc>
            </a:pP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Really looking forward to attending the courses. After the interview, she was an incentive to move.</a:t>
            </a:r>
          </a:p>
        </p:txBody>
      </p:sp>
      <p:sp>
        <p:nvSpPr>
          <p:cNvPr id="10" name="Rectángulo 9">
            <a:extLst>
              <a:ext uri="{FF2B5EF4-FFF2-40B4-BE49-F238E27FC236}">
                <a16:creationId xmlns:a16="http://schemas.microsoft.com/office/drawing/2014/main" id="{E6566B4B-C2F2-452E-90FA-D78966EA08CD}"/>
              </a:ext>
            </a:extLst>
          </p:cNvPr>
          <p:cNvSpPr/>
          <p:nvPr/>
        </p:nvSpPr>
        <p:spPr>
          <a:xfrm>
            <a:off x="8809621" y="2424336"/>
            <a:ext cx="8942166" cy="7198958"/>
          </a:xfrm>
          <a:prstGeom prst="rect">
            <a:avLst/>
          </a:prstGeom>
        </p:spPr>
        <p:txBody>
          <a:bodyPr wrap="square">
            <a:spAutoFit/>
          </a:bodyPr>
          <a:lstStyle/>
          <a:p>
            <a:pPr>
              <a:lnSpc>
                <a:spcPct val="150000"/>
              </a:lnSpc>
            </a:pPr>
            <a:r>
              <a:rPr lang="en-US" b="1" dirty="0">
                <a:solidFill>
                  <a:srgbClr val="333333"/>
                </a:solidFill>
                <a:latin typeface="Open Sans" panose="020B0606030504020204" pitchFamily="34" charset="0"/>
                <a:ea typeface="Open Sans" panose="020B0606030504020204" pitchFamily="34" charset="0"/>
                <a:cs typeface="Open Sans" panose="020B0606030504020204" pitchFamily="34" charset="0"/>
              </a:rPr>
              <a:t>VULNERABILITY PROFILE 1</a:t>
            </a: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 People with difficulties of socio-economic integration.</a:t>
            </a:r>
          </a:p>
          <a:p>
            <a:pPr>
              <a:lnSpc>
                <a:spcPct val="150000"/>
              </a:lnSpc>
            </a:pP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Possible barriers: Individual - self-esteem, self-development skills, digital skills, </a:t>
            </a:r>
            <a:r>
              <a:rPr lang="en-US" dirty="0">
                <a:solidFill>
                  <a:srgbClr val="FF0000"/>
                </a:solidFill>
                <a:latin typeface="Open Sans" panose="020B0606030504020204" pitchFamily="34" charset="0"/>
                <a:ea typeface="Open Sans" panose="020B0606030504020204" pitchFamily="34" charset="0"/>
                <a:cs typeface="Open Sans" panose="020B0606030504020204" pitchFamily="34" charset="0"/>
              </a:rPr>
              <a:t>age</a:t>
            </a: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a:t>
            </a:r>
          </a:p>
          <a:p>
            <a:pPr>
              <a:lnSpc>
                <a:spcPct val="150000"/>
              </a:lnSpc>
            </a:pPr>
            <a:endPar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marL="285750" indent="-285750">
              <a:lnSpc>
                <a:spcPct val="150000"/>
              </a:lnSpc>
              <a:buFont typeface="Wingdings" panose="05000000000000000000" pitchFamily="2" charset="2"/>
              <a:buChar char="q"/>
            </a:pP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Motivation and empowerment sessions</a:t>
            </a:r>
          </a:p>
          <a:p>
            <a:pPr marL="285750" indent="-285750">
              <a:lnSpc>
                <a:spcPct val="150000"/>
              </a:lnSpc>
              <a:buFont typeface="Wingdings" panose="05000000000000000000" pitchFamily="2" charset="2"/>
              <a:buChar char="q"/>
            </a:pPr>
            <a:r>
              <a:rPr lang="en-US" dirty="0">
                <a:solidFill>
                  <a:srgbClr val="FF0000"/>
                </a:solidFill>
                <a:latin typeface="Open Sans" panose="020B0606030504020204" pitchFamily="34" charset="0"/>
                <a:ea typeface="Open Sans" panose="020B0606030504020204" pitchFamily="34" charset="0"/>
                <a:cs typeface="Open Sans" panose="020B0606030504020204" pitchFamily="34" charset="0"/>
              </a:rPr>
              <a:t>Information session about the local labor market and available local resources</a:t>
            </a:r>
          </a:p>
          <a:p>
            <a:pPr marL="285750" indent="-285750">
              <a:lnSpc>
                <a:spcPct val="150000"/>
              </a:lnSpc>
              <a:buFont typeface="Wingdings" panose="05000000000000000000" pitchFamily="2" charset="2"/>
              <a:buChar char="q"/>
            </a:pPr>
            <a:r>
              <a:rPr lang="en-US" u="sng" dirty="0">
                <a:solidFill>
                  <a:srgbClr val="333333"/>
                </a:solidFill>
                <a:latin typeface="Open Sans" panose="020B0606030504020204" pitchFamily="34" charset="0"/>
                <a:ea typeface="Open Sans" panose="020B0606030504020204" pitchFamily="34" charset="0"/>
                <a:cs typeface="Open Sans" panose="020B0606030504020204" pitchFamily="34" charset="0"/>
              </a:rPr>
              <a:t>Basic skills</a:t>
            </a: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 Self-confidence</a:t>
            </a:r>
          </a:p>
          <a:p>
            <a:pPr marL="285750" indent="-285750">
              <a:lnSpc>
                <a:spcPct val="150000"/>
              </a:lnSpc>
              <a:buFont typeface="Wingdings" panose="05000000000000000000" pitchFamily="2" charset="2"/>
              <a:buChar char="q"/>
            </a:pPr>
            <a:r>
              <a:rPr lang="en-US" u="sng" dirty="0">
                <a:solidFill>
                  <a:srgbClr val="333333"/>
                </a:solidFill>
                <a:latin typeface="Open Sans" panose="020B0606030504020204" pitchFamily="34" charset="0"/>
                <a:ea typeface="Open Sans" panose="020B0606030504020204" pitchFamily="34" charset="0"/>
                <a:cs typeface="Open Sans" panose="020B0606030504020204" pitchFamily="34" charset="0"/>
              </a:rPr>
              <a:t>Transversal skills</a:t>
            </a: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 IT orientation, customer orientation, tolerance to frustration, orientation to success, analysis and problem solving</a:t>
            </a:r>
          </a:p>
          <a:p>
            <a:pPr marL="285750" indent="-285750">
              <a:lnSpc>
                <a:spcPct val="150000"/>
              </a:lnSpc>
              <a:buFont typeface="Wingdings" panose="05000000000000000000" pitchFamily="2" charset="2"/>
              <a:buChar char="q"/>
            </a:pPr>
            <a:r>
              <a:rPr lang="en-US" u="sng" dirty="0">
                <a:solidFill>
                  <a:srgbClr val="333333"/>
                </a:solidFill>
                <a:latin typeface="Open Sans" panose="020B0606030504020204" pitchFamily="34" charset="0"/>
                <a:ea typeface="Open Sans" panose="020B0606030504020204" pitchFamily="34" charset="0"/>
                <a:cs typeface="Open Sans" panose="020B0606030504020204" pitchFamily="34" charset="0"/>
              </a:rPr>
              <a:t>Technical skills</a:t>
            </a: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 Food processing, Safety and hygiene at the workplace.</a:t>
            </a:r>
          </a:p>
          <a:p>
            <a:pPr marL="285750" indent="-285750">
              <a:lnSpc>
                <a:spcPct val="150000"/>
              </a:lnSpc>
              <a:buFont typeface="Wingdings" panose="05000000000000000000" pitchFamily="2" charset="2"/>
              <a:buChar char="q"/>
            </a:pPr>
            <a:r>
              <a:rPr lang="en-US" dirty="0">
                <a:solidFill>
                  <a:srgbClr val="FF0000"/>
                </a:solidFill>
                <a:latin typeface="Open Sans" panose="020B0606030504020204" pitchFamily="34" charset="0"/>
                <a:ea typeface="Open Sans" panose="020B0606030504020204" pitchFamily="34" charset="0"/>
                <a:cs typeface="Open Sans" panose="020B0606030504020204" pitchFamily="34" charset="0"/>
              </a:rPr>
              <a:t>Workshop on new technologies</a:t>
            </a:r>
          </a:p>
          <a:p>
            <a:pPr marL="285750" indent="-285750">
              <a:lnSpc>
                <a:spcPct val="150000"/>
              </a:lnSpc>
              <a:buFont typeface="Wingdings" panose="05000000000000000000" pitchFamily="2" charset="2"/>
              <a:buChar char="q"/>
            </a:pP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Type of professional training: Other activities.</a:t>
            </a:r>
          </a:p>
          <a:p>
            <a:pPr marL="285750" indent="-285750">
              <a:lnSpc>
                <a:spcPct val="150000"/>
              </a:lnSpc>
              <a:buFont typeface="Wingdings" panose="05000000000000000000" pitchFamily="2" charset="2"/>
              <a:buChar char="q"/>
            </a:pP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Support in starting your own business initiative (self-employment)</a:t>
            </a:r>
          </a:p>
          <a:p>
            <a:pPr marL="285750" indent="-285750">
              <a:lnSpc>
                <a:spcPct val="150000"/>
              </a:lnSpc>
              <a:buFont typeface="Wingdings" panose="05000000000000000000" pitchFamily="2" charset="2"/>
              <a:buChar char="§"/>
            </a:pPr>
            <a:endPar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algn="ctr">
              <a:lnSpc>
                <a:spcPct val="150000"/>
              </a:lnSpc>
            </a:pPr>
            <a:r>
              <a:rPr lang="en-US" sz="20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Pathway towards employment: self-employment - opening a micro business for the production of confectionery products.</a:t>
            </a:r>
          </a:p>
        </p:txBody>
      </p:sp>
    </p:spTree>
    <p:extLst>
      <p:ext uri="{BB962C8B-B14F-4D97-AF65-F5344CB8AC3E}">
        <p14:creationId xmlns:p14="http://schemas.microsoft.com/office/powerpoint/2010/main" val="2303314126"/>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76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400" dirty="0" err="1">
                <a:solidFill>
                  <a:schemeClr val="accent3"/>
                </a:solidFill>
                <a:latin typeface="Montserrat Bold"/>
                <a:sym typeface="Montserrat Bold"/>
              </a:rPr>
              <a:t>Work</a:t>
            </a:r>
            <a:r>
              <a:rPr lang="es-ES" sz="4400" dirty="0">
                <a:solidFill>
                  <a:schemeClr val="accent3"/>
                </a:solidFill>
                <a:latin typeface="Montserrat Bold"/>
                <a:sym typeface="Montserrat Bold"/>
              </a:rPr>
              <a:t> </a:t>
            </a:r>
            <a:r>
              <a:rPr lang="es-ES" sz="4400" dirty="0" err="1">
                <a:solidFill>
                  <a:schemeClr val="accent3"/>
                </a:solidFill>
                <a:latin typeface="Montserrat Bold"/>
                <a:sym typeface="Montserrat Bold"/>
              </a:rPr>
              <a:t>methodology</a:t>
            </a:r>
            <a:r>
              <a:rPr lang="es-ES" sz="4400" dirty="0">
                <a:solidFill>
                  <a:schemeClr val="accent3"/>
                </a:solidFill>
                <a:latin typeface="Montserrat Bold"/>
                <a:sym typeface="Montserrat Bold"/>
              </a:rPr>
              <a:t> | </a:t>
            </a:r>
            <a:r>
              <a:rPr lang="es-ES" sz="3200" dirty="0" err="1">
                <a:solidFill>
                  <a:srgbClr val="002060"/>
                </a:solidFill>
                <a:latin typeface="Montserrat Bold"/>
                <a:sym typeface="Montserrat Bold"/>
              </a:rPr>
              <a:t>Activity</a:t>
            </a:r>
            <a:endParaRPr lang="es-ES" sz="3200" dirty="0">
              <a:solidFill>
                <a:srgbClr val="002060"/>
              </a:solidFill>
              <a:latin typeface="Montserrat Bold"/>
              <a:sym typeface="Montserrat Bold"/>
            </a:endParaRP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7" name="Rectángulo 6">
            <a:extLst>
              <a:ext uri="{FF2B5EF4-FFF2-40B4-BE49-F238E27FC236}">
                <a16:creationId xmlns:a16="http://schemas.microsoft.com/office/drawing/2014/main" id="{1E449C0A-6B87-4450-BB99-B0EDCA9A7271}"/>
              </a:ext>
            </a:extLst>
          </p:cNvPr>
          <p:cNvSpPr/>
          <p:nvPr/>
        </p:nvSpPr>
        <p:spPr>
          <a:xfrm>
            <a:off x="2221590" y="1033791"/>
            <a:ext cx="13844819" cy="669799"/>
          </a:xfrm>
          <a:prstGeom prst="rect">
            <a:avLst/>
          </a:prstGeom>
        </p:spPr>
        <p:txBody>
          <a:bodyPr wrap="square">
            <a:spAutoFit/>
          </a:bodyPr>
          <a:lstStyle/>
          <a:p>
            <a:pPr fontAlgn="base">
              <a:lnSpc>
                <a:spcPct val="150000"/>
              </a:lnSpc>
            </a:pPr>
            <a:r>
              <a:rPr lang="en-US" sz="2800" b="1" dirty="0">
                <a:latin typeface="Open Sans" panose="020B0606030504020204" pitchFamily="34" charset="0"/>
                <a:ea typeface="Open Sans" panose="020B0606030504020204" pitchFamily="34" charset="0"/>
                <a:cs typeface="Open Sans" panose="020B0606030504020204" pitchFamily="34" charset="0"/>
              </a:rPr>
              <a:t>Activity 3.3. CASE STUDIES | </a:t>
            </a:r>
            <a:r>
              <a:rPr lang="en-U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CASE STUDY 2    </a:t>
            </a:r>
            <a:r>
              <a:rPr lang="en-US" sz="2800" b="1" dirty="0">
                <a:solidFill>
                  <a:srgbClr val="002060"/>
                </a:solidFill>
                <a:latin typeface="Open Sans" panose="020B0606030504020204" pitchFamily="34" charset="0"/>
                <a:ea typeface="Open Sans" panose="020B0606030504020204" pitchFamily="34" charset="0"/>
                <a:cs typeface="Open Sans" panose="020B0606030504020204" pitchFamily="34" charset="0"/>
              </a:rPr>
              <a:t>(GROUP 2)</a:t>
            </a:r>
          </a:p>
        </p:txBody>
      </p:sp>
      <p:pic>
        <p:nvPicPr>
          <p:cNvPr id="8" name="11 Marcador de contenido">
            <a:extLst>
              <a:ext uri="{FF2B5EF4-FFF2-40B4-BE49-F238E27FC236}">
                <a16:creationId xmlns:a16="http://schemas.microsoft.com/office/drawing/2014/main" id="{4C12B027-27B8-4078-B8E2-B156A37B2A6B}"/>
              </a:ext>
            </a:extLst>
          </p:cNvPr>
          <p:cNvPicPr>
            <a:picLocks/>
          </p:cNvPicPr>
          <p:nvPr/>
        </p:nvPicPr>
        <p:blipFill>
          <a:blip r:embed="rId5">
            <a:grayscl/>
          </a:blip>
          <a:stretch>
            <a:fillRect/>
          </a:stretch>
        </p:blipFill>
        <p:spPr>
          <a:xfrm>
            <a:off x="1035462" y="1033791"/>
            <a:ext cx="962741" cy="830997"/>
          </a:xfrm>
          <a:prstGeom prst="rect">
            <a:avLst/>
          </a:prstGeom>
          <a:ln>
            <a:solidFill>
              <a:schemeClr val="bg2">
                <a:lumMod val="10000"/>
              </a:schemeClr>
            </a:solidFill>
          </a:ln>
        </p:spPr>
      </p:pic>
      <p:sp>
        <p:nvSpPr>
          <p:cNvPr id="9" name="Rectángulo 8">
            <a:extLst>
              <a:ext uri="{FF2B5EF4-FFF2-40B4-BE49-F238E27FC236}">
                <a16:creationId xmlns:a16="http://schemas.microsoft.com/office/drawing/2014/main" id="{4F7615DB-9854-49AD-A4C4-054DA62B300C}"/>
              </a:ext>
            </a:extLst>
          </p:cNvPr>
          <p:cNvSpPr/>
          <p:nvPr/>
        </p:nvSpPr>
        <p:spPr>
          <a:xfrm>
            <a:off x="536213" y="2642482"/>
            <a:ext cx="8252945" cy="669799"/>
          </a:xfrm>
          <a:prstGeom prst="rect">
            <a:avLst/>
          </a:prstGeom>
        </p:spPr>
        <p:txBody>
          <a:bodyPr wrap="square">
            <a:spAutoFit/>
          </a:bodyPr>
          <a:lstStyle/>
          <a:p>
            <a:pPr>
              <a:lnSpc>
                <a:spcPct val="150000"/>
              </a:lnSpc>
            </a:pPr>
            <a:endParaRPr lang="en-US" sz="28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Rectángulo 2">
            <a:extLst>
              <a:ext uri="{FF2B5EF4-FFF2-40B4-BE49-F238E27FC236}">
                <a16:creationId xmlns:a16="http://schemas.microsoft.com/office/drawing/2014/main" id="{36AD593A-39A2-4CFB-973D-D5DC42C59D83}"/>
              </a:ext>
            </a:extLst>
          </p:cNvPr>
          <p:cNvSpPr/>
          <p:nvPr/>
        </p:nvSpPr>
        <p:spPr>
          <a:xfrm>
            <a:off x="295094" y="3465549"/>
            <a:ext cx="7961802" cy="4659802"/>
          </a:xfrm>
          <a:prstGeom prst="rect">
            <a:avLst/>
          </a:prstGeom>
        </p:spPr>
        <p:txBody>
          <a:bodyPr wrap="square">
            <a:spAutoFit/>
          </a:bodyPr>
          <a:lstStyle/>
          <a:p>
            <a:pPr>
              <a:lnSpc>
                <a:spcPct val="150000"/>
              </a:lnSpc>
            </a:pP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Woman, </a:t>
            </a:r>
            <a:r>
              <a:rPr lang="en-US" sz="2000" dirty="0">
                <a:solidFill>
                  <a:srgbClr val="0070C0"/>
                </a:solidFill>
                <a:latin typeface="Open Sans" panose="020B0606030504020204" pitchFamily="34" charset="0"/>
                <a:ea typeface="Open Sans" panose="020B0606030504020204" pitchFamily="34" charset="0"/>
                <a:cs typeface="Open Sans" panose="020B0606030504020204" pitchFamily="34" charset="0"/>
              </a:rPr>
              <a:t>33 years old</a:t>
            </a: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 Divorced, </a:t>
            </a:r>
            <a:r>
              <a:rPr lang="en-US" sz="2000" dirty="0">
                <a:solidFill>
                  <a:srgbClr val="0070C0"/>
                </a:solidFill>
                <a:latin typeface="Open Sans" panose="020B0606030504020204" pitchFamily="34" charset="0"/>
                <a:ea typeface="Open Sans" panose="020B0606030504020204" pitchFamily="34" charset="0"/>
                <a:cs typeface="Open Sans" panose="020B0606030504020204" pitchFamily="34" charset="0"/>
              </a:rPr>
              <a:t>2 children</a:t>
            </a: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 10 and 4 years old. Higher education, </a:t>
            </a:r>
            <a:r>
              <a:rPr lang="en-US" sz="2000" b="1" dirty="0">
                <a:solidFill>
                  <a:srgbClr val="0070C0"/>
                </a:solidFill>
                <a:latin typeface="Open Sans" panose="020B0606030504020204" pitchFamily="34" charset="0"/>
                <a:ea typeface="Open Sans" panose="020B0606030504020204" pitchFamily="34" charset="0"/>
                <a:cs typeface="Open Sans" panose="020B0606030504020204" pitchFamily="34" charset="0"/>
              </a:rPr>
              <a:t>construction engineer of industrial and civil construction</a:t>
            </a: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 The last place of work is an </a:t>
            </a:r>
            <a:r>
              <a:rPr lang="en-US" sz="2000" dirty="0">
                <a:solidFill>
                  <a:srgbClr val="0070C0"/>
                </a:solidFill>
                <a:latin typeface="Open Sans" panose="020B0606030504020204" pitchFamily="34" charset="0"/>
                <a:ea typeface="Open Sans" panose="020B0606030504020204" pitchFamily="34" charset="0"/>
                <a:cs typeface="Open Sans" panose="020B0606030504020204" pitchFamily="34" charset="0"/>
              </a:rPr>
              <a:t>engineer of regional electrical networks</a:t>
            </a: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a:t>
            </a:r>
          </a:p>
          <a:p>
            <a:pPr>
              <a:lnSpc>
                <a:spcPct val="150000"/>
              </a:lnSpc>
            </a:pPr>
            <a:endPar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a:lnSpc>
                <a:spcPct val="150000"/>
              </a:lnSpc>
            </a:pP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Living in </a:t>
            </a:r>
            <a:r>
              <a:rPr lang="en-US" sz="2000" dirty="0">
                <a:solidFill>
                  <a:srgbClr val="0070C0"/>
                </a:solidFill>
                <a:latin typeface="Open Sans" panose="020B0606030504020204" pitchFamily="34" charset="0"/>
                <a:ea typeface="Open Sans" panose="020B0606030504020204" pitchFamily="34" charset="0"/>
                <a:cs typeface="Open Sans" panose="020B0606030504020204" pitchFamily="34" charset="0"/>
              </a:rPr>
              <a:t>rented separate housing </a:t>
            </a: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for herself and her children. Looking for any job on Work.ua, regardless of previous work experience and education. Search took 1 month. In the end, she applied to a vacancy for a </a:t>
            </a:r>
            <a:r>
              <a:rPr lang="en-US" sz="2000" dirty="0">
                <a:solidFill>
                  <a:srgbClr val="0070C0"/>
                </a:solidFill>
                <a:latin typeface="Open Sans" panose="020B0606030504020204" pitchFamily="34" charset="0"/>
                <a:ea typeface="Open Sans" panose="020B0606030504020204" pitchFamily="34" charset="0"/>
                <a:cs typeface="Open Sans" panose="020B0606030504020204" pitchFamily="34" charset="0"/>
              </a:rPr>
              <a:t>logistician in the </a:t>
            </a:r>
            <a:r>
              <a:rPr lang="en-US" sz="2000" dirty="0" err="1">
                <a:solidFill>
                  <a:srgbClr val="0070C0"/>
                </a:solidFill>
                <a:latin typeface="Open Sans" panose="020B0606030504020204" pitchFamily="34" charset="0"/>
                <a:ea typeface="Open Sans" panose="020B0606030504020204" pitchFamily="34" charset="0"/>
                <a:cs typeface="Open Sans" panose="020B0606030504020204" pitchFamily="34" charset="0"/>
              </a:rPr>
              <a:t>Ternopil</a:t>
            </a:r>
            <a:r>
              <a:rPr lang="en-US" sz="2000" dirty="0">
                <a:solidFill>
                  <a:srgbClr val="0070C0"/>
                </a:solidFill>
                <a:latin typeface="Open Sans" panose="020B0606030504020204" pitchFamily="34" charset="0"/>
                <a:ea typeface="Open Sans" panose="020B0606030504020204" pitchFamily="34" charset="0"/>
                <a:cs typeface="Open Sans" panose="020B0606030504020204" pitchFamily="34" charset="0"/>
              </a:rPr>
              <a:t> Regional Organization of the Ukrainian Red Cross</a:t>
            </a:r>
            <a:r>
              <a:rPr lang="en-US" sz="2000" dirty="0">
                <a:solidFill>
                  <a:srgbClr val="333333"/>
                </a:solidFill>
                <a:latin typeface="Open Sans" panose="020B0606030504020204" pitchFamily="34" charset="0"/>
                <a:ea typeface="Open Sans" panose="020B0606030504020204" pitchFamily="34" charset="0"/>
                <a:cs typeface="Open Sans" panose="020B0606030504020204" pitchFamily="34" charset="0"/>
              </a:rPr>
              <a:t>, where she still works.</a:t>
            </a:r>
          </a:p>
        </p:txBody>
      </p:sp>
      <p:sp>
        <p:nvSpPr>
          <p:cNvPr id="10" name="Rectángulo 9">
            <a:extLst>
              <a:ext uri="{FF2B5EF4-FFF2-40B4-BE49-F238E27FC236}">
                <a16:creationId xmlns:a16="http://schemas.microsoft.com/office/drawing/2014/main" id="{E6566B4B-C2F2-452E-90FA-D78966EA08CD}"/>
              </a:ext>
            </a:extLst>
          </p:cNvPr>
          <p:cNvSpPr/>
          <p:nvPr/>
        </p:nvSpPr>
        <p:spPr>
          <a:xfrm>
            <a:off x="8809621" y="2424336"/>
            <a:ext cx="8942166" cy="6280565"/>
          </a:xfrm>
          <a:prstGeom prst="rect">
            <a:avLst/>
          </a:prstGeom>
        </p:spPr>
        <p:txBody>
          <a:bodyPr wrap="square">
            <a:spAutoFit/>
          </a:bodyPr>
          <a:lstStyle/>
          <a:p>
            <a:pPr>
              <a:lnSpc>
                <a:spcPct val="150000"/>
              </a:lnSpc>
            </a:pPr>
            <a:r>
              <a:rPr lang="en-US" b="1" dirty="0">
                <a:solidFill>
                  <a:srgbClr val="333333"/>
                </a:solidFill>
                <a:latin typeface="Open Sans" panose="020B0606030504020204" pitchFamily="34" charset="0"/>
                <a:ea typeface="Open Sans" panose="020B0606030504020204" pitchFamily="34" charset="0"/>
                <a:cs typeface="Open Sans" panose="020B0606030504020204" pitchFamily="34" charset="0"/>
              </a:rPr>
              <a:t>VULNERABILITY PROFILE 1</a:t>
            </a: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 People with difficulties of socio-economic integration, until the moment she found employment</a:t>
            </a:r>
          </a:p>
          <a:p>
            <a:pPr>
              <a:lnSpc>
                <a:spcPct val="150000"/>
              </a:lnSpc>
            </a:pPr>
            <a:endPar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marL="285750" indent="-285750">
              <a:lnSpc>
                <a:spcPct val="150000"/>
              </a:lnSpc>
              <a:buFont typeface="Wingdings" panose="05000000000000000000" pitchFamily="2" charset="2"/>
              <a:buChar char="q"/>
            </a:pP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Other measures.</a:t>
            </a:r>
          </a:p>
          <a:p>
            <a:pPr>
              <a:lnSpc>
                <a:spcPct val="150000"/>
              </a:lnSpc>
            </a:pPr>
            <a:endPar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a:lnSpc>
                <a:spcPct val="150000"/>
              </a:lnSpc>
            </a:pP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This woman is employed by the </a:t>
            </a:r>
            <a:r>
              <a:rPr lang="en-US" dirty="0" err="1">
                <a:solidFill>
                  <a:srgbClr val="333333"/>
                </a:solidFill>
                <a:latin typeface="Open Sans" panose="020B0606030504020204" pitchFamily="34" charset="0"/>
                <a:ea typeface="Open Sans" panose="020B0606030504020204" pitchFamily="34" charset="0"/>
                <a:cs typeface="Open Sans" panose="020B0606030504020204" pitchFamily="34" charset="0"/>
              </a:rPr>
              <a:t>Ternopil</a:t>
            </a: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 Regional Organization of the Ukrainian Red Cross, and therefore </a:t>
            </a:r>
            <a:r>
              <a:rPr lang="en-US" b="1" dirty="0">
                <a:solidFill>
                  <a:srgbClr val="C00000"/>
                </a:solidFill>
                <a:latin typeface="Open Sans" panose="020B0606030504020204" pitchFamily="34" charset="0"/>
                <a:ea typeface="Open Sans" panose="020B0606030504020204" pitchFamily="34" charset="0"/>
                <a:cs typeface="Open Sans" panose="020B0606030504020204" pitchFamily="34" charset="0"/>
              </a:rPr>
              <a:t>cannot be involved in paid professional trainings </a:t>
            </a: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organized by the "Activation Point" of the Red Cross.</a:t>
            </a:r>
          </a:p>
          <a:p>
            <a:pPr>
              <a:lnSpc>
                <a:spcPct val="150000"/>
              </a:lnSpc>
            </a:pPr>
            <a:endPar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a:lnSpc>
                <a:spcPct val="150000"/>
              </a:lnSpc>
            </a:pPr>
            <a:r>
              <a:rPr lang="en-US" dirty="0">
                <a:solidFill>
                  <a:srgbClr val="333333"/>
                </a:solidFill>
                <a:latin typeface="Open Sans" panose="020B0606030504020204" pitchFamily="34" charset="0"/>
                <a:ea typeface="Open Sans" panose="020B0606030504020204" pitchFamily="34" charset="0"/>
                <a:cs typeface="Open Sans" panose="020B0606030504020204" pitchFamily="34" charset="0"/>
              </a:rPr>
              <a:t>Since this woman has a higher education in industrial and civil engineering, and works as a logistician, in our opinion it is appropriate to recommend her to take free online courses (Action. Education, Prometheus, GENIUS.SPACE, etc.), which help to acquire and/or improve basic skills (self-confidence, self-control, communication, timing) and professional skills of a logistician, in particular: accounting, purchasing, using MS Office programs.</a:t>
            </a:r>
          </a:p>
        </p:txBody>
      </p:sp>
    </p:spTree>
    <p:extLst>
      <p:ext uri="{BB962C8B-B14F-4D97-AF65-F5344CB8AC3E}">
        <p14:creationId xmlns:p14="http://schemas.microsoft.com/office/powerpoint/2010/main" val="3901965532"/>
      </p:ext>
    </p:extLst>
  </p:cSld>
  <p:clrMapOvr>
    <a:masterClrMapping/>
  </p:clrMapOvr>
  <p:transition spd="med"/>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001D41"/>
      </a:accent1>
      <a:accent2>
        <a:srgbClr val="E8E8E8"/>
      </a:accent2>
      <a:accent3>
        <a:srgbClr val="F5333F"/>
      </a:accent3>
      <a:accent4>
        <a:srgbClr val="891D23"/>
      </a:accent4>
      <a:accent5>
        <a:srgbClr val="001024"/>
      </a:accent5>
      <a:accent6>
        <a:srgbClr val="FF4E51"/>
      </a:accent6>
      <a:hlink>
        <a:srgbClr val="0000FF"/>
      </a:hlink>
      <a:folHlink>
        <a:srgbClr val="FF00FF"/>
      </a:folHlink>
    </a:clrScheme>
    <a:fontScheme name="Office Theme">
      <a:majorFont>
        <a:latin typeface="Montserrat Light"/>
        <a:ea typeface="Montserrat Light"/>
        <a:cs typeface="Montserrat Light"/>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3F3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Office Theme">
  <a:themeElements>
    <a:clrScheme name="Office Theme">
      <a:dk1>
        <a:srgbClr val="000000"/>
      </a:dk1>
      <a:lt1>
        <a:srgbClr val="FFFFFF"/>
      </a:lt1>
      <a:dk2>
        <a:srgbClr val="A7A7A7"/>
      </a:dk2>
      <a:lt2>
        <a:srgbClr val="535353"/>
      </a:lt2>
      <a:accent1>
        <a:srgbClr val="001D41"/>
      </a:accent1>
      <a:accent2>
        <a:srgbClr val="E8E8E8"/>
      </a:accent2>
      <a:accent3>
        <a:srgbClr val="F5333F"/>
      </a:accent3>
      <a:accent4>
        <a:srgbClr val="891D23"/>
      </a:accent4>
      <a:accent5>
        <a:srgbClr val="001024"/>
      </a:accent5>
      <a:accent6>
        <a:srgbClr val="FF4E51"/>
      </a:accent6>
      <a:hlink>
        <a:srgbClr val="0000FF"/>
      </a:hlink>
      <a:folHlink>
        <a:srgbClr val="FF00FF"/>
      </a:folHlink>
    </a:clrScheme>
    <a:fontScheme name="Office Theme">
      <a:majorFont>
        <a:latin typeface="Montserrat Light"/>
        <a:ea typeface="Montserrat Light"/>
        <a:cs typeface="Montserrat Light"/>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3F3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001D41"/>
      </a:accent1>
      <a:accent2>
        <a:srgbClr val="E8E8E8"/>
      </a:accent2>
      <a:accent3>
        <a:srgbClr val="F5333F"/>
      </a:accent3>
      <a:accent4>
        <a:srgbClr val="891D23"/>
      </a:accent4>
      <a:accent5>
        <a:srgbClr val="001024"/>
      </a:accent5>
      <a:accent6>
        <a:srgbClr val="FF4E51"/>
      </a:accent6>
      <a:hlink>
        <a:srgbClr val="0000FF"/>
      </a:hlink>
      <a:folHlink>
        <a:srgbClr val="FF00FF"/>
      </a:folHlink>
    </a:clrScheme>
    <a:fontScheme name="Office Theme">
      <a:majorFont>
        <a:latin typeface="Montserrat Light"/>
        <a:ea typeface="Montserrat Light"/>
        <a:cs typeface="Montserrat Light"/>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3F3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3178ae11-6556-4388-b5ea-a543032bf8a5">
      <Terms xmlns="http://schemas.microsoft.com/office/infopath/2007/PartnerControls"/>
    </lcf76f155ced4ddcb4097134ff3c332f>
    <TaxCatchAll xmlns="916d48aa-a5c4-4a96-bdad-c66163c3b400"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o" ma:contentTypeID="0x0101001C9922A1D45791428E8A3BD053942B8A" ma:contentTypeVersion="11" ma:contentTypeDescription="Crear nuevo documento." ma:contentTypeScope="" ma:versionID="6a409e43a95dc2fe298dc1bc89d4d77b">
  <xsd:schema xmlns:xsd="http://www.w3.org/2001/XMLSchema" xmlns:xs="http://www.w3.org/2001/XMLSchema" xmlns:p="http://schemas.microsoft.com/office/2006/metadata/properties" xmlns:ns2="3178ae11-6556-4388-b5ea-a543032bf8a5" xmlns:ns3="916d48aa-a5c4-4a96-bdad-c66163c3b400" targetNamespace="http://schemas.microsoft.com/office/2006/metadata/properties" ma:root="true" ma:fieldsID="e8c6f8f4c2db2e838128846b4235947f" ns2:_="" ns3:_="">
    <xsd:import namespace="3178ae11-6556-4388-b5ea-a543032bf8a5"/>
    <xsd:import namespace="916d48aa-a5c4-4a96-bdad-c66163c3b400"/>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Tags" minOccurs="0"/>
                <xsd:element ref="ns2:MediaServiceGenerationTime" minOccurs="0"/>
                <xsd:element ref="ns2:MediaServiceEventHashCode" minOccurs="0"/>
                <xsd:element ref="ns2:MediaServiceOCR"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178ae11-6556-4388-b5ea-a543032bf8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Length (seconds)" ma:internalName="MediaLengthInSeconds" ma:readOnly="true">
      <xsd:simpleType>
        <xsd:restriction base="dms:Unknow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lcf76f155ced4ddcb4097134ff3c332f" ma:index="17" nillable="true" ma:taxonomy="true" ma:internalName="lcf76f155ced4ddcb4097134ff3c332f" ma:taxonomyFieldName="MediaServiceImageTags" ma:displayName="Etiquetas de imagen" ma:readOnly="false" ma:fieldId="{5cf76f15-5ced-4ddc-b409-7134ff3c332f}" ma:taxonomyMulti="true" ma:sspId="d8a44517-479e-4e44-b64a-2708cac2e750"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16d48aa-a5c4-4a96-bdad-c66163c3b400" elementFormDefault="qualified">
    <xsd:import namespace="http://schemas.microsoft.com/office/2006/documentManagement/types"/>
    <xsd:import namespace="http://schemas.microsoft.com/office/infopath/2007/PartnerControls"/>
    <xsd:element name="TaxCatchAll" ma:index="18" nillable="true" ma:displayName="Columna global de taxonomía" ma:hidden="true" ma:list="{f5c09c7c-44ac-42ac-a0c8-aeeb5c6519f9}" ma:internalName="TaxCatchAll" ma:showField="CatchAllData" ma:web="916d48aa-a5c4-4a96-bdad-c66163c3b40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C38130A-E632-434F-B0C4-316BA4410D27}">
  <ds:schemaRefs>
    <ds:schemaRef ds:uri="http://schemas.microsoft.com/office/infopath/2007/PartnerControls"/>
    <ds:schemaRef ds:uri="http://purl.org/dc/elements/1.1/"/>
    <ds:schemaRef ds:uri="3178ae11-6556-4388-b5ea-a543032bf8a5"/>
    <ds:schemaRef ds:uri="916d48aa-a5c4-4a96-bdad-c66163c3b400"/>
    <ds:schemaRef ds:uri="http://schemas.microsoft.com/office/2006/metadata/properties"/>
    <ds:schemaRef ds:uri="http://purl.org/dc/terms/"/>
    <ds:schemaRef ds:uri="http://schemas.microsoft.com/office/2006/documentManagement/types"/>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5063D533-E8B0-4854-9BBC-167E84F6236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178ae11-6556-4388-b5ea-a543032bf8a5"/>
    <ds:schemaRef ds:uri="916d48aa-a5c4-4a96-bdad-c66163c3b40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EBF1ED4-783D-43BC-BCDA-3D6AF457D2C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3130</TotalTime>
  <Words>4553</Words>
  <Application>Microsoft Office PowerPoint</Application>
  <PresentationFormat>Personalizado</PresentationFormat>
  <Paragraphs>413</Paragraphs>
  <Slides>17</Slides>
  <Notes>17</Notes>
  <HiddenSlides>0</HiddenSlides>
  <MMClips>0</MMClips>
  <ScaleCrop>false</ScaleCrop>
  <HeadingPairs>
    <vt:vector size="8" baseType="variant">
      <vt:variant>
        <vt:lpstr>Fuentes usadas</vt:lpstr>
      </vt:variant>
      <vt:variant>
        <vt:i4>12</vt:i4>
      </vt:variant>
      <vt:variant>
        <vt:lpstr>Tema</vt:lpstr>
      </vt:variant>
      <vt:variant>
        <vt:i4>2</vt:i4>
      </vt:variant>
      <vt:variant>
        <vt:lpstr>Servidores OLE incrustados</vt:lpstr>
      </vt:variant>
      <vt:variant>
        <vt:i4>1</vt:i4>
      </vt:variant>
      <vt:variant>
        <vt:lpstr>Títulos de diapositiva</vt:lpstr>
      </vt:variant>
      <vt:variant>
        <vt:i4>17</vt:i4>
      </vt:variant>
    </vt:vector>
  </HeadingPairs>
  <TitlesOfParts>
    <vt:vector size="32" baseType="lpstr">
      <vt:lpstr>Arial</vt:lpstr>
      <vt:lpstr>Calibri</vt:lpstr>
      <vt:lpstr>Calibri Light</vt:lpstr>
      <vt:lpstr>Graphik XXXCond Regular</vt:lpstr>
      <vt:lpstr>Montserrat Bold</vt:lpstr>
      <vt:lpstr>Montserrat Light</vt:lpstr>
      <vt:lpstr>Montserrat Regular</vt:lpstr>
      <vt:lpstr>Montserrat SemiBold</vt:lpstr>
      <vt:lpstr>Open Sans</vt:lpstr>
      <vt:lpstr>Open Sans Light</vt:lpstr>
      <vt:lpstr>OpenSans</vt:lpstr>
      <vt:lpstr>Wingdings</vt:lpstr>
      <vt:lpstr>Office Theme</vt:lpstr>
      <vt:lpstr>1_Office Theme</vt:lpstr>
      <vt:lpstr>Acrobat Document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delegadocre</dc:creator>
  <cp:lastModifiedBy>00  CID-EU Sandra Gutierrez Hernandez</cp:lastModifiedBy>
  <cp:revision>264</cp:revision>
  <dcterms:modified xsi:type="dcterms:W3CDTF">2023-11-20T09:59:05Z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r">
    <vt:r8>11836000</vt:r8>
  </property>
  <property fmtid="{D5CDD505-2E9C-101B-9397-08002B2CF9AE}" pid="3" name="ContentTypeId">
    <vt:lpwstr>0x0101001C9922A1D45791428E8A3BD053942B8A</vt:lpwstr>
  </property>
  <property fmtid="{D5CDD505-2E9C-101B-9397-08002B2CF9AE}" pid="4" name="_SourceUrl">
    <vt:lpwstr/>
  </property>
  <property fmtid="{D5CDD505-2E9C-101B-9397-08002B2CF9AE}" pid="5" name="_SharedFileIndex">
    <vt:lpwstr/>
  </property>
  <property fmtid="{D5CDD505-2E9C-101B-9397-08002B2CF9AE}" pid="6" name="ComplianceAssetId">
    <vt:lpwstr/>
  </property>
  <property fmtid="{D5CDD505-2E9C-101B-9397-08002B2CF9AE}" pid="7" name="_ExtendedDescription">
    <vt:lpwstr/>
  </property>
</Properties>
</file>