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9" r:id="rId5"/>
  </p:sldMasterIdLst>
  <p:notesMasterIdLst>
    <p:notesMasterId r:id="rId16"/>
  </p:notesMasterIdLst>
  <p:sldIdLst>
    <p:sldId id="259" r:id="rId6"/>
    <p:sldId id="945621769" r:id="rId7"/>
    <p:sldId id="372" r:id="rId8"/>
    <p:sldId id="945621773" r:id="rId9"/>
    <p:sldId id="945621772" r:id="rId10"/>
    <p:sldId id="945621758" r:id="rId11"/>
    <p:sldId id="945621778" r:id="rId12"/>
    <p:sldId id="945621780" r:id="rId13"/>
    <p:sldId id="945621770" r:id="rId14"/>
    <p:sldId id="945621779" r:id="rId15"/>
  </p:sldIdLst>
  <p:sldSz cx="18288000" cy="10287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687616"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1375234"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2062851"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275046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3438085"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4125702"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48133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5500937"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BCD"/>
          </a:solidFill>
        </a:fill>
      </a:tcStyle>
    </a:wholeTbl>
    <a:band2H>
      <a:tcTxStyle/>
      <a:tcStyle>
        <a:tcBdr/>
        <a:fill>
          <a:solidFill>
            <a:srgbClr val="E6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BCCCD"/>
          </a:solidFill>
        </a:fill>
      </a:tcStyle>
    </a:wholeTbl>
    <a:band2H>
      <a:tcTxStyle/>
      <a:tcStyle>
        <a:tcBdr/>
        <a:fill>
          <a:solidFill>
            <a:srgbClr val="FD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FCFCF"/>
          </a:solidFill>
        </a:fill>
      </a:tcStyle>
    </a:wholeTbl>
    <a:band2H>
      <a:tcTxStyle/>
      <a:tcStyle>
        <a:tcBdr/>
        <a:fill>
          <a:solidFill>
            <a:srgbClr val="FFE8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3F3F3F"/>
          </a:solidFill>
        </a:fill>
      </a:tcStyle>
    </a:band2H>
    <a:firstCol>
      <a:tcTxStyle b="on" i="off">
        <a:fontRef idx="minor">
          <a:srgbClr val="3F3F3F"/>
        </a:fontRef>
        <a:srgbClr val="3F3F3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3F3F3F"/>
          </a:solidFill>
        </a:fill>
      </a:tcStyle>
    </a:lastRow>
    <a:firstRow>
      <a:tcTxStyle b="on" i="off">
        <a:fontRef idx="minor">
          <a:srgbClr val="3F3F3F"/>
        </a:fontRef>
        <a:srgbClr val="3F3F3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2">
              <a:lumOff val="9019"/>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40" autoAdjust="0"/>
  </p:normalViewPr>
  <p:slideViewPr>
    <p:cSldViewPr snapToGrid="0">
      <p:cViewPr varScale="1">
        <p:scale>
          <a:sx n="56" d="100"/>
          <a:sy n="56" d="100"/>
        </p:scale>
        <p:origin x="538" y="110"/>
      </p:cViewPr>
      <p:guideLst/>
    </p:cSldViewPr>
  </p:slideViewPr>
  <p:notesTextViewPr>
    <p:cViewPr>
      <p:scale>
        <a:sx n="1" d="1"/>
        <a:sy n="1" d="1"/>
      </p:scale>
      <p:origin x="0" y="0"/>
    </p:cViewPr>
  </p:notesTextViewPr>
  <p:notesViewPr>
    <p:cSldViewPr snapToGrid="0">
      <p:cViewPr>
        <p:scale>
          <a:sx n="120" d="100"/>
          <a:sy n="120" d="100"/>
        </p:scale>
        <p:origin x="1891" y="-1469"/>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11" name="Shape 51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600"/>
      </a:spcBef>
      <a:defRPr>
        <a:latin typeface="+mn-lt"/>
        <a:ea typeface="+mn-ea"/>
        <a:cs typeface="+mn-cs"/>
        <a:sym typeface="Calibri"/>
      </a:defRPr>
    </a:lvl1pPr>
    <a:lvl2pPr indent="228600" latinLnBrk="0">
      <a:spcBef>
        <a:spcPts val="600"/>
      </a:spcBef>
      <a:defRPr>
        <a:latin typeface="+mn-lt"/>
        <a:ea typeface="+mn-ea"/>
        <a:cs typeface="+mn-cs"/>
        <a:sym typeface="Calibri"/>
      </a:defRPr>
    </a:lvl2pPr>
    <a:lvl3pPr indent="457200" latinLnBrk="0">
      <a:spcBef>
        <a:spcPts val="600"/>
      </a:spcBef>
      <a:defRPr>
        <a:latin typeface="+mn-lt"/>
        <a:ea typeface="+mn-ea"/>
        <a:cs typeface="+mn-cs"/>
        <a:sym typeface="Calibri"/>
      </a:defRPr>
    </a:lvl3pPr>
    <a:lvl4pPr indent="685800" latinLnBrk="0">
      <a:spcBef>
        <a:spcPts val="600"/>
      </a:spcBef>
      <a:defRPr>
        <a:latin typeface="+mn-lt"/>
        <a:ea typeface="+mn-ea"/>
        <a:cs typeface="+mn-cs"/>
        <a:sym typeface="Calibri"/>
      </a:defRPr>
    </a:lvl4pPr>
    <a:lvl5pPr indent="914400" latinLnBrk="0">
      <a:spcBef>
        <a:spcPts val="600"/>
      </a:spcBef>
      <a:defRPr>
        <a:latin typeface="+mn-lt"/>
        <a:ea typeface="+mn-ea"/>
        <a:cs typeface="+mn-cs"/>
        <a:sym typeface="Calibri"/>
      </a:defRPr>
    </a:lvl5pPr>
    <a:lvl6pPr indent="1143000" latinLnBrk="0">
      <a:spcBef>
        <a:spcPts val="600"/>
      </a:spcBef>
      <a:defRPr>
        <a:latin typeface="+mn-lt"/>
        <a:ea typeface="+mn-ea"/>
        <a:cs typeface="+mn-cs"/>
        <a:sym typeface="Calibri"/>
      </a:defRPr>
    </a:lvl6pPr>
    <a:lvl7pPr indent="1371600" latinLnBrk="0">
      <a:spcBef>
        <a:spcPts val="600"/>
      </a:spcBef>
      <a:defRPr>
        <a:latin typeface="+mn-lt"/>
        <a:ea typeface="+mn-ea"/>
        <a:cs typeface="+mn-cs"/>
        <a:sym typeface="Calibri"/>
      </a:defRPr>
    </a:lvl7pPr>
    <a:lvl8pPr indent="1600200" latinLnBrk="0">
      <a:spcBef>
        <a:spcPts val="600"/>
      </a:spcBef>
      <a:defRPr>
        <a:latin typeface="+mn-lt"/>
        <a:ea typeface="+mn-ea"/>
        <a:cs typeface="+mn-cs"/>
        <a:sym typeface="Calibri"/>
      </a:defRPr>
    </a:lvl8pPr>
    <a:lvl9pPr indent="1828800" latinLnBrk="0">
      <a:spcBef>
        <a:spcPts val="600"/>
      </a:spcBef>
      <a:defRPr>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fao.zoom.us/rec/play/NdWuKlkAwTTNaoQayRctgTkjNLWcP9mGDgmDRxv05VjVSPC5KM72_Rz5g5wFFnLPR3dKa92xpOKn8Tdf.Gy1OyqkzjEifxiFB?canPlayFromShare=true&amp;from=share_recording_detail&amp;continueMode=true&amp;componentName=rec-play&amp;originRequestUrl=https%3A%2F%2Ffao.zoom.us%2Frec%2Fshare%2FXVOidnySJ0AV6vxbovD3IOlZwqYIjWY7FO3AVfWkWyUkmxaPrakO9-rdap65LMQR.v-DTiFuDCk3WtrY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8987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731623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defTabSz="914400" eaLnBrk="1" fontAlgn="auto" latinLnBrk="0" hangingPunct="1">
              <a:lnSpc>
                <a:spcPct val="100000"/>
              </a:lnSpc>
              <a:spcBef>
                <a:spcPts val="600"/>
              </a:spcBef>
              <a:spcAft>
                <a:spcPts val="0"/>
              </a:spcAft>
              <a:buClrTx/>
              <a:buSzTx/>
              <a:buFontTx/>
              <a:buNone/>
              <a:tabLst/>
              <a:defRPr/>
            </a:pPr>
            <a:endParaRPr lang="es-ES" sz="900" b="1"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endParaRPr lang="es-ES" sz="900" b="1"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s-ES" sz="900" b="1" dirty="0">
                <a:latin typeface="+mn-lt"/>
                <a:ea typeface="Open Sans" panose="020B0606030504020204" pitchFamily="34" charset="0"/>
                <a:cs typeface="Open Sans" panose="020B0606030504020204" pitchFamily="34" charset="0"/>
              </a:rPr>
              <a:t>What/Who is the labour market in Ukraine</a:t>
            </a:r>
          </a:p>
          <a:p>
            <a:pPr marL="0" marR="0" lvl="0" indent="0" defTabSz="914400" eaLnBrk="1" fontAlgn="auto" latinLnBrk="0" hangingPunct="1">
              <a:lnSpc>
                <a:spcPct val="100000"/>
              </a:lnSpc>
              <a:spcBef>
                <a:spcPts val="600"/>
              </a:spcBef>
              <a:spcAft>
                <a:spcPts val="0"/>
              </a:spcAft>
              <a:buClrTx/>
              <a:buSzTx/>
              <a:buFontTx/>
              <a:buNone/>
              <a:tabLst/>
              <a:defRPr/>
            </a:pPr>
            <a:endParaRPr lang="es-ES" sz="900" b="0" dirty="0">
              <a:latin typeface="+mn-lt"/>
              <a:ea typeface="Open Sans" panose="020B0606030504020204" pitchFamily="34" charset="0"/>
              <a:cs typeface="Open Sans" panose="020B0606030504020204" pitchFamily="34" charset="0"/>
            </a:endParaRPr>
          </a:p>
          <a:p>
            <a:pPr marL="0" marR="0" lvl="0" indent="0" defTabSz="914400" eaLnBrk="1" fontAlgn="auto" latinLnBrk="0" hangingPunct="1">
              <a:lnSpc>
                <a:spcPct val="100000"/>
              </a:lnSpc>
              <a:spcBef>
                <a:spcPts val="600"/>
              </a:spcBef>
              <a:spcAft>
                <a:spcPts val="0"/>
              </a:spcAft>
              <a:buClrTx/>
              <a:buSzTx/>
              <a:buFontTx/>
              <a:buNone/>
              <a:tabLst/>
              <a:defRPr/>
            </a:pPr>
            <a:r>
              <a:rPr lang="es-ES" sz="900" b="0" dirty="0">
                <a:latin typeface="+mn-lt"/>
                <a:ea typeface="Open Sans" panose="020B0606030504020204" pitchFamily="34" charset="0"/>
                <a:cs typeface="Open Sans" panose="020B0606030504020204" pitchFamily="34" charset="0"/>
              </a:rPr>
              <a:t>The labor market of Ukraine is composed by:</a:t>
            </a:r>
          </a:p>
          <a:p>
            <a:pPr marL="0" marR="0" lvl="0" indent="0" defTabSz="914400" eaLnBrk="1" fontAlgn="auto" latinLnBrk="0" hangingPunct="1">
              <a:lnSpc>
                <a:spcPct val="100000"/>
              </a:lnSpc>
              <a:spcBef>
                <a:spcPts val="600"/>
              </a:spcBef>
              <a:spcAft>
                <a:spcPts val="0"/>
              </a:spcAft>
              <a:buClrTx/>
              <a:buSzTx/>
              <a:buFontTx/>
              <a:buNone/>
              <a:tabLst/>
              <a:defRPr/>
            </a:pPr>
            <a:endParaRPr lang="es-ES" sz="900" b="1" dirty="0">
              <a:latin typeface="+mn-lt"/>
              <a:ea typeface="Open Sans" panose="020B0606030504020204" pitchFamily="34" charset="0"/>
              <a:cs typeface="Open Sans" panose="020B0606030504020204" pitchFamily="34" charset="0"/>
            </a:endParaRPr>
          </a:p>
          <a:p>
            <a:pPr marL="285750" indent="-285750">
              <a:buClr>
                <a:srgbClr val="C00000"/>
              </a:buClr>
              <a:buFont typeface="Symbol" panose="05050102010706020507" pitchFamily="18" charset="2"/>
              <a:buChar char=""/>
            </a:pPr>
            <a:r>
              <a:rPr lang="es-ES" sz="900" dirty="0">
                <a:latin typeface="+mn-lt"/>
                <a:ea typeface="Verdana" panose="020B0604030504040204" pitchFamily="34" charset="0"/>
                <a:cs typeface="Verdana" panose="020B0604030504040204" pitchFamily="34" charset="0"/>
              </a:rPr>
              <a:t> employers (private companies and other organizations that generate activity which requires workers) </a:t>
            </a:r>
          </a:p>
          <a:p>
            <a:pPr marL="285750" indent="-285750">
              <a:buClr>
                <a:srgbClr val="C00000"/>
              </a:buClr>
              <a:buFont typeface="Symbol" panose="05050102010706020507" pitchFamily="18" charset="2"/>
              <a:buChar char=""/>
            </a:pPr>
            <a:endParaRPr lang="es-ES" sz="900" dirty="0">
              <a:latin typeface="+mn-lt"/>
              <a:ea typeface="Verdana" panose="020B0604030504040204" pitchFamily="34" charset="0"/>
              <a:cs typeface="Verdana" panose="020B0604030504040204" pitchFamily="34" charset="0"/>
            </a:endParaRPr>
          </a:p>
          <a:p>
            <a:pPr marL="285750" indent="-285750">
              <a:buClr>
                <a:srgbClr val="C00000"/>
              </a:buClr>
              <a:buFont typeface="Symbol" panose="05050102010706020507" pitchFamily="18" charset="2"/>
              <a:buChar char=""/>
            </a:pPr>
            <a:r>
              <a:rPr lang="es-ES" sz="900" dirty="0">
                <a:latin typeface="+mn-lt"/>
                <a:ea typeface="Verdana" panose="020B0604030504040204" pitchFamily="34" charset="0"/>
                <a:cs typeface="Verdana" panose="020B0604030504040204" pitchFamily="34" charset="0"/>
              </a:rPr>
              <a:t> jobseekers</a:t>
            </a:r>
          </a:p>
          <a:p>
            <a:pPr marL="0" marR="0" lvl="0" indent="0" defTabSz="914400" eaLnBrk="1" fontAlgn="auto" latinLnBrk="0" hangingPunct="1">
              <a:lnSpc>
                <a:spcPct val="100000"/>
              </a:lnSpc>
              <a:spcBef>
                <a:spcPts val="600"/>
              </a:spcBef>
              <a:spcAft>
                <a:spcPts val="0"/>
              </a:spcAft>
              <a:buClrTx/>
              <a:buSzTx/>
              <a:buFontTx/>
              <a:buNone/>
              <a:tabLst/>
              <a:defRPr/>
            </a:pPr>
            <a:endParaRPr lang="en-US" sz="900" b="1" dirty="0">
              <a:latin typeface="+mn-lt"/>
              <a:ea typeface="Open Sans" panose="020B0606030504020204" pitchFamily="34" charset="0"/>
              <a:cs typeface="Open Sans" panose="020B0606030504020204" pitchFamily="34" charset="0"/>
            </a:endParaRPr>
          </a:p>
          <a:p>
            <a:r>
              <a:rPr lang="es-ES" sz="900" dirty="0">
                <a:latin typeface="+mn-lt"/>
                <a:ea typeface="Verdana" panose="020B0604030504040204" pitchFamily="34" charset="0"/>
                <a:cs typeface="Verdana" panose="020B0604030504040204" pitchFamily="34" charset="0"/>
              </a:rPr>
              <a:t>To assess the labor market allows us to know:</a:t>
            </a:r>
          </a:p>
          <a:p>
            <a:endParaRPr lang="es-ES" sz="900" dirty="0">
              <a:latin typeface="+mn-lt"/>
              <a:ea typeface="Verdana" panose="020B0604030504040204" pitchFamily="34" charset="0"/>
              <a:cs typeface="Verdana" panose="020B0604030504040204" pitchFamily="34" charset="0"/>
            </a:endParaRPr>
          </a:p>
          <a:p>
            <a:pPr marL="285750" indent="-285750">
              <a:buClr>
                <a:srgbClr val="008000"/>
              </a:buClr>
              <a:buFont typeface="Wingdings" panose="05000000000000000000" pitchFamily="2" charset="2"/>
              <a:buChar char="§"/>
            </a:pPr>
            <a:r>
              <a:rPr lang="es-ES" sz="900" dirty="0">
                <a:latin typeface="+mn-lt"/>
                <a:ea typeface="Verdana" panose="020B0604030504040204" pitchFamily="34" charset="0"/>
                <a:cs typeface="Verdana" panose="020B0604030504040204" pitchFamily="34" charset="0"/>
              </a:rPr>
              <a:t>How it is structured </a:t>
            </a:r>
          </a:p>
          <a:p>
            <a:pPr marL="285750" indent="-285750">
              <a:buClr>
                <a:srgbClr val="008000"/>
              </a:buClr>
              <a:buFont typeface="Wingdings" panose="05000000000000000000" pitchFamily="2" charset="2"/>
              <a:buChar char="§"/>
            </a:pPr>
            <a:r>
              <a:rPr lang="es-ES" sz="900" dirty="0">
                <a:latin typeface="+mn-lt"/>
                <a:ea typeface="Verdana" panose="020B0604030504040204" pitchFamily="34" charset="0"/>
                <a:cs typeface="Verdana" panose="020B0604030504040204" pitchFamily="34" charset="0"/>
              </a:rPr>
              <a:t>What do employers demand</a:t>
            </a:r>
          </a:p>
          <a:p>
            <a:pPr marL="285750" indent="-285750">
              <a:buClr>
                <a:srgbClr val="008000"/>
              </a:buClr>
              <a:buFont typeface="Wingdings" panose="05000000000000000000" pitchFamily="2" charset="2"/>
              <a:buChar char="§"/>
            </a:pPr>
            <a:r>
              <a:rPr lang="es-ES" sz="900" dirty="0">
                <a:latin typeface="+mn-lt"/>
                <a:ea typeface="Verdana" panose="020B0604030504040204" pitchFamily="34" charset="0"/>
                <a:cs typeface="Verdana" panose="020B0604030504040204" pitchFamily="34" charset="0"/>
              </a:rPr>
              <a:t>What do people looking for a job need to learn to access the labor market</a:t>
            </a:r>
          </a:p>
          <a:p>
            <a:pPr marL="285750" indent="-285750">
              <a:buClr>
                <a:srgbClr val="008000"/>
              </a:buClr>
              <a:buFont typeface="Wingdings" panose="05000000000000000000" pitchFamily="2" charset="2"/>
              <a:buChar char="§"/>
            </a:pPr>
            <a:r>
              <a:rPr lang="es-ES" sz="900" dirty="0">
                <a:latin typeface="+mn-lt"/>
                <a:ea typeface="Verdana" panose="020B0604030504040204" pitchFamily="34" charset="0"/>
                <a:cs typeface="Verdana" panose="020B0604030504040204" pitchFamily="34" charset="0"/>
              </a:rPr>
              <a:t>What occupations and skills are in most demand</a:t>
            </a:r>
          </a:p>
          <a:p>
            <a:pPr marL="285750" indent="-285750">
              <a:buClr>
                <a:srgbClr val="008000"/>
              </a:buClr>
              <a:buFont typeface="Wingdings" panose="05000000000000000000" pitchFamily="2" charset="2"/>
              <a:buChar char="§"/>
            </a:pPr>
            <a:r>
              <a:rPr lang="es-ES" sz="900" dirty="0">
                <a:latin typeface="+mn-lt"/>
                <a:ea typeface="Verdana" panose="020B0604030504040204" pitchFamily="34" charset="0"/>
                <a:cs typeface="Verdana" panose="020B0604030504040204" pitchFamily="34" charset="0"/>
              </a:rPr>
              <a:t>Where jobseekers can look for jobs</a:t>
            </a:r>
          </a:p>
          <a:p>
            <a:pPr marL="0" marR="0" lvl="0" indent="0" defTabSz="914400" eaLnBrk="1" fontAlgn="auto" latinLnBrk="0" hangingPunct="1">
              <a:lnSpc>
                <a:spcPct val="100000"/>
              </a:lnSpc>
              <a:spcBef>
                <a:spcPts val="600"/>
              </a:spcBef>
              <a:spcAft>
                <a:spcPts val="0"/>
              </a:spcAft>
              <a:buClrTx/>
              <a:buSzTx/>
              <a:buFontTx/>
              <a:buNone/>
              <a:tabLst/>
              <a:defRPr/>
            </a:pPr>
            <a:endParaRPr lang="en-US" sz="14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90129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n-US" sz="900" dirty="0">
                <a:latin typeface="+mn-lt"/>
              </a:rPr>
              <a:t>In Ukraine, the State Statistics Service of Ukraine is responsible for collecting labour market data. The State Statistics Service of Ukraine conducts a survey each month – called the Labour Force Survey (LFS). For the LFS 2019, a total of 159,4 thousand respondents aged 15 years and over were surveyed, which makes up 0,49% of resident population of Ukraine of the specified age. The number of interviews conducted was 277,2 thousand. </a:t>
            </a:r>
          </a:p>
          <a:p>
            <a:endParaRPr lang="en-US" sz="900" dirty="0">
              <a:latin typeface="+mn-lt"/>
            </a:endParaRPr>
          </a:p>
          <a:p>
            <a:r>
              <a:rPr lang="en-US" sz="900" dirty="0">
                <a:latin typeface="+mn-lt"/>
              </a:rPr>
              <a:t>The structure of the population according to the participation status in the labour force and its underutilization is presented in the diagram showed on the slide. The diagram is a bit confusing, as it is the definition of ‘labour force’ on the introductory section of LFS 2019.</a:t>
            </a:r>
          </a:p>
          <a:p>
            <a:endParaRPr lang="en-US" sz="900" dirty="0">
              <a:latin typeface="+mn-lt"/>
            </a:endParaRPr>
          </a:p>
          <a:p>
            <a:r>
              <a:rPr lang="en-US" sz="900" b="0" i="1" dirty="0">
                <a:latin typeface="+mn-lt"/>
              </a:rPr>
              <a:t>“Labour force: </a:t>
            </a:r>
            <a:r>
              <a:rPr lang="en-US" sz="900" i="1" dirty="0">
                <a:latin typeface="+mn-lt"/>
              </a:rPr>
              <a:t>are population of both sexes aged 15 years and over, who during the reference week provided labour force on the labour market. Employed and unemployed is comprised the labour force.”</a:t>
            </a:r>
          </a:p>
          <a:p>
            <a:endParaRPr lang="en-US" sz="900" dirty="0">
              <a:latin typeface="+mn-lt"/>
            </a:endParaRPr>
          </a:p>
          <a:p>
            <a:r>
              <a:rPr lang="en-US" sz="900" dirty="0">
                <a:latin typeface="+mn-lt"/>
              </a:rPr>
              <a:t>The labor force includes three main groups:</a:t>
            </a:r>
          </a:p>
          <a:p>
            <a:endParaRPr lang="en-US" sz="900" dirty="0">
              <a:latin typeface="+mn-lt"/>
            </a:endParaRPr>
          </a:p>
          <a:p>
            <a:r>
              <a:rPr lang="en-US" sz="900" b="1" i="0" dirty="0">
                <a:effectLst/>
                <a:latin typeface="+mn-lt"/>
                <a:ea typeface="+mn-ea"/>
                <a:cs typeface="+mn-cs"/>
                <a:sym typeface="Calibri"/>
              </a:rPr>
              <a:t>Employed</a:t>
            </a:r>
            <a:r>
              <a:rPr lang="en-US" sz="900" b="0" i="0" dirty="0">
                <a:effectLst/>
                <a:latin typeface="+mn-lt"/>
                <a:ea typeface="+mn-ea"/>
                <a:cs typeface="+mn-cs"/>
                <a:sym typeface="Calibri"/>
              </a:rPr>
              <a:t> – includes people who are in a paid job (part-time or full-time).</a:t>
            </a:r>
          </a:p>
          <a:p>
            <a:r>
              <a:rPr lang="en-US" sz="900" b="1" i="0" dirty="0">
                <a:effectLst/>
                <a:latin typeface="+mn-lt"/>
                <a:ea typeface="+mn-ea"/>
                <a:cs typeface="+mn-cs"/>
                <a:sym typeface="Calibri"/>
              </a:rPr>
              <a:t>Unemployed</a:t>
            </a:r>
            <a:r>
              <a:rPr lang="en-US" sz="900" b="0" i="0" dirty="0">
                <a:effectLst/>
                <a:latin typeface="+mn-lt"/>
                <a:ea typeface="+mn-ea"/>
                <a:cs typeface="+mn-cs"/>
                <a:sym typeface="Calibri"/>
              </a:rPr>
              <a:t> – includes people who are not in a paid job, but who are actively looking for work.</a:t>
            </a:r>
          </a:p>
          <a:p>
            <a:r>
              <a:rPr lang="en-US" sz="900" b="1" i="0" dirty="0">
                <a:effectLst/>
                <a:latin typeface="+mn-lt"/>
                <a:ea typeface="+mn-ea"/>
                <a:cs typeface="+mn-cs"/>
                <a:sym typeface="Calibri"/>
              </a:rPr>
              <a:t>Not in the labour force</a:t>
            </a:r>
            <a:r>
              <a:rPr lang="en-US" sz="900" b="0" i="0" dirty="0">
                <a:effectLst/>
                <a:latin typeface="+mn-lt"/>
                <a:ea typeface="+mn-ea"/>
                <a:cs typeface="+mn-cs"/>
                <a:sym typeface="Calibri"/>
              </a:rPr>
              <a:t> – includes people not in a paid job, and those who are not looking for work. This can include people who are studying, caring for children or family members on a voluntary basis, retired, or who are permanently unable to work.</a:t>
            </a:r>
            <a:endParaRPr lang="en-US" sz="900" dirty="0">
              <a:latin typeface="+mn-lt"/>
            </a:endParaRPr>
          </a:p>
          <a:p>
            <a:endParaRPr lang="en-US" sz="900" dirty="0">
              <a:latin typeface="+mn-lt"/>
            </a:endParaRPr>
          </a:p>
          <a:p>
            <a:r>
              <a:rPr lang="en-US" sz="900" dirty="0">
                <a:latin typeface="+mn-lt"/>
              </a:rPr>
              <a:t>Once the number of people in each of these categories has been estimated, the following labour market indicators can be calculated:</a:t>
            </a:r>
          </a:p>
          <a:p>
            <a:endParaRPr lang="en-US" sz="900" dirty="0">
              <a:latin typeface="+mn-lt"/>
            </a:endParaRPr>
          </a:p>
          <a:p>
            <a:r>
              <a:rPr lang="en-US" sz="900" dirty="0">
                <a:latin typeface="+mn-lt"/>
              </a:rPr>
              <a:t>Labour force – the sum of employed and unemployed people.</a:t>
            </a:r>
          </a:p>
          <a:p>
            <a:r>
              <a:rPr lang="en-US" sz="900" dirty="0">
                <a:latin typeface="+mn-lt"/>
              </a:rPr>
              <a:t>Unemployment rate – the percentage of people in the labour force that are unemployed.</a:t>
            </a:r>
          </a:p>
          <a:p>
            <a:r>
              <a:rPr lang="en-US" sz="900" dirty="0">
                <a:latin typeface="+mn-lt"/>
              </a:rPr>
              <a:t>Participation rate – the percentage of people in the working-age population that are in the labour force.</a:t>
            </a:r>
            <a:endParaRPr lang="es-ES" sz="900" dirty="0">
              <a:latin typeface="+mn-lt"/>
            </a:endParaRPr>
          </a:p>
        </p:txBody>
      </p:sp>
    </p:spTree>
    <p:extLst>
      <p:ext uri="{BB962C8B-B14F-4D97-AF65-F5344CB8AC3E}">
        <p14:creationId xmlns:p14="http://schemas.microsoft.com/office/powerpoint/2010/main" val="3502559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s-ES" dirty="0"/>
          </a:p>
          <a:p>
            <a:r>
              <a:rPr lang="es-ES" sz="900" dirty="0"/>
              <a:t>The diagram on this slide describes in a more visual way than the previous one how the labor force is structured. </a:t>
            </a:r>
          </a:p>
          <a:p>
            <a:endParaRPr lang="es-ES" sz="900" dirty="0"/>
          </a:p>
          <a:p>
            <a:r>
              <a:rPr lang="es-ES" sz="900" dirty="0"/>
              <a:t>Pages 11 to 14 of the Labour Force Survey 2020 include definitions of relevant terms in relation to the Labour Force of Ukraine.</a:t>
            </a:r>
          </a:p>
          <a:p>
            <a:endParaRPr lang="es-ES" sz="900" dirty="0"/>
          </a:p>
          <a:p>
            <a:r>
              <a:rPr lang="es-ES" sz="900" dirty="0"/>
              <a:t>Groups withing the red shape (unemployed and employed persons who need to find a new job with better work conditions) are the main target of the Activation Point. </a:t>
            </a:r>
          </a:p>
          <a:p>
            <a:endParaRPr lang="es-ES" sz="900" dirty="0"/>
          </a:p>
          <a:p>
            <a:r>
              <a:rPr lang="es-ES" sz="900" dirty="0"/>
              <a:t>The Activation Point team should always keep an eye also on groups within the orange shape, especially men and women with caring responsibilities towards children, an ill person or a person with disabilities, and who are the only member of the household in working age and, hence, needs to bring income to the household. Be also aware of retired persons in a similar situation (only member of the household in working age).</a:t>
            </a:r>
          </a:p>
        </p:txBody>
      </p:sp>
    </p:spTree>
    <p:extLst>
      <p:ext uri="{BB962C8B-B14F-4D97-AF65-F5344CB8AC3E}">
        <p14:creationId xmlns:p14="http://schemas.microsoft.com/office/powerpoint/2010/main" val="4246950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s-ES" sz="900" b="1" dirty="0">
                <a:latin typeface="+mn-lt"/>
              </a:rPr>
              <a:t>Useful tools for planning and programming Livelihoods interventions</a:t>
            </a:r>
          </a:p>
          <a:p>
            <a:endParaRPr lang="es-ES" sz="900" b="1" dirty="0">
              <a:latin typeface="+mn-lt"/>
            </a:endParaRPr>
          </a:p>
          <a:p>
            <a:pPr lvl="1" hangingPunct="1">
              <a:lnSpc>
                <a:spcPct val="150000"/>
              </a:lnSpc>
            </a:pPr>
            <a:r>
              <a:rPr lang="es-ES" sz="900" b="0" dirty="0">
                <a:latin typeface="+mn-lt"/>
                <a:ea typeface="+mn-ea"/>
                <a:cs typeface="+mn-cs"/>
                <a:sym typeface="Calibri"/>
              </a:rPr>
              <a:t>Livelihoods section on the Sphere Handbook. Available in various language but not in Ukrainian or Russian</a:t>
            </a:r>
          </a:p>
          <a:p>
            <a:pPr hangingPunct="1">
              <a:lnSpc>
                <a:spcPct val="150000"/>
              </a:lnSpc>
            </a:pPr>
            <a:endParaRPr lang="es-ES" sz="900" b="0" dirty="0">
              <a:latin typeface="+mn-lt"/>
              <a:ea typeface="+mn-ea"/>
              <a:cs typeface="+mn-cs"/>
              <a:sym typeface="Calibri"/>
            </a:endParaRPr>
          </a:p>
          <a:p>
            <a:pPr lvl="1" hangingPunct="1">
              <a:lnSpc>
                <a:spcPct val="150000"/>
              </a:lnSpc>
            </a:pPr>
            <a:r>
              <a:rPr lang="es-ES" sz="900" b="0" dirty="0">
                <a:latin typeface="+mn-lt"/>
                <a:ea typeface="+mn-ea"/>
                <a:cs typeface="+mn-cs"/>
                <a:sym typeface="Calibri"/>
              </a:rPr>
              <a:t>Tools developed by the IFRC Livelihoods Resource Center:</a:t>
            </a:r>
          </a:p>
          <a:p>
            <a:pPr hangingPunct="1">
              <a:lnSpc>
                <a:spcPct val="150000"/>
              </a:lnSpc>
            </a:pPr>
            <a:endParaRPr lang="es-ES" sz="900" b="0" dirty="0">
              <a:latin typeface="+mn-lt"/>
              <a:ea typeface="+mn-ea"/>
              <a:cs typeface="+mn-cs"/>
              <a:sym typeface="Calibri"/>
            </a:endParaRPr>
          </a:p>
          <a:p>
            <a:pPr lvl="2" hangingPunct="1">
              <a:lnSpc>
                <a:spcPct val="150000"/>
              </a:lnSpc>
            </a:pPr>
            <a:r>
              <a:rPr lang="es-ES" sz="900" b="0" dirty="0">
                <a:latin typeface="+mn-lt"/>
                <a:ea typeface="+mn-ea"/>
                <a:cs typeface="+mn-cs"/>
                <a:sym typeface="Calibri"/>
              </a:rPr>
              <a:t>IFRC guidelines for livelihoods programming. Available in Russian</a:t>
            </a:r>
          </a:p>
          <a:p>
            <a:pPr lvl="2" hangingPunct="1">
              <a:lnSpc>
                <a:spcPct val="150000"/>
              </a:lnSpc>
            </a:pPr>
            <a:endParaRPr lang="es-ES" sz="900" b="0" dirty="0">
              <a:latin typeface="+mn-lt"/>
              <a:ea typeface="+mn-ea"/>
              <a:cs typeface="+mn-cs"/>
              <a:sym typeface="Calibri"/>
            </a:endParaRPr>
          </a:p>
          <a:p>
            <a:pPr lvl="2" hangingPunct="1">
              <a:lnSpc>
                <a:spcPct val="150000"/>
              </a:lnSpc>
            </a:pPr>
            <a:r>
              <a:rPr lang="es-ES" sz="900" b="0" dirty="0">
                <a:latin typeface="+mn-lt"/>
                <a:ea typeface="+mn-ea"/>
                <a:cs typeface="+mn-cs"/>
                <a:sym typeface="Calibri"/>
              </a:rPr>
              <a:t>Guidelines on Livelihoods in migration and displacement contexts. </a:t>
            </a:r>
          </a:p>
          <a:p>
            <a:pPr lvl="2" hangingPunct="1">
              <a:lnSpc>
                <a:spcPct val="150000"/>
              </a:lnSpc>
            </a:pPr>
            <a:endParaRPr lang="es-ES" sz="900" b="0" dirty="0">
              <a:latin typeface="+mn-lt"/>
              <a:ea typeface="+mn-ea"/>
              <a:cs typeface="+mn-cs"/>
              <a:sym typeface="Calibri"/>
            </a:endParaRPr>
          </a:p>
          <a:p>
            <a:pPr lvl="2" hangingPunct="1">
              <a:lnSpc>
                <a:spcPct val="150000"/>
              </a:lnSpc>
            </a:pPr>
            <a:r>
              <a:rPr lang="es-ES" sz="900" b="0" dirty="0">
                <a:latin typeface="+mn-lt"/>
                <a:ea typeface="+mn-ea"/>
                <a:cs typeface="+mn-cs"/>
                <a:sym typeface="Calibri"/>
              </a:rPr>
              <a:t>Micro-entrepreneurship Programmes Toolkit Guidelines. The Livelihoods Resource Center is developing a traning based on these guidelines that will be piloted soon. We expect to offer this training to the Activation Points project team early next year.</a:t>
            </a:r>
          </a:p>
          <a:p>
            <a:pPr lvl="2" hangingPunct="1">
              <a:lnSpc>
                <a:spcPct val="150000"/>
              </a:lnSpc>
            </a:pPr>
            <a:endParaRPr lang="es-ES" sz="900" b="0" dirty="0">
              <a:latin typeface="+mn-lt"/>
              <a:ea typeface="+mn-ea"/>
              <a:cs typeface="+mn-cs"/>
              <a:sym typeface="Calibri"/>
            </a:endParaRPr>
          </a:p>
          <a:p>
            <a:pPr lvl="2" hangingPunct="1">
              <a:lnSpc>
                <a:spcPct val="150000"/>
              </a:lnSpc>
            </a:pPr>
            <a:r>
              <a:rPr lang="es-ES" sz="900" b="0" dirty="0">
                <a:latin typeface="+mn-lt"/>
                <a:ea typeface="+mn-ea"/>
                <a:cs typeface="+mn-cs"/>
                <a:sym typeface="Calibri"/>
              </a:rPr>
              <a:t>Guidelines and tools on Targeting in urban and rural contexts.</a:t>
            </a:r>
            <a:endParaRPr lang="en-US" sz="900" b="0" dirty="0">
              <a:latin typeface="+mn-lt"/>
              <a:ea typeface="+mn-ea"/>
              <a:cs typeface="+mn-cs"/>
              <a:sym typeface="Calibri"/>
            </a:endParaRPr>
          </a:p>
          <a:p>
            <a:pPr lvl="2" hangingPunct="1">
              <a:lnSpc>
                <a:spcPct val="150000"/>
              </a:lnSpc>
            </a:pPr>
            <a:endParaRPr lang="es-ES" sz="900" b="0" dirty="0">
              <a:latin typeface="+mn-lt"/>
              <a:ea typeface="+mn-ea"/>
              <a:cs typeface="+mn-cs"/>
              <a:sym typeface="Calibri"/>
            </a:endParaRPr>
          </a:p>
          <a:p>
            <a:pPr lvl="2" hangingPunct="1">
              <a:lnSpc>
                <a:spcPct val="150000"/>
              </a:lnSpc>
            </a:pPr>
            <a:r>
              <a:rPr lang="es-ES" sz="900" b="0" dirty="0">
                <a:latin typeface="+mn-lt"/>
                <a:ea typeface="+mn-ea"/>
                <a:cs typeface="+mn-cs"/>
                <a:sym typeface="Calibri"/>
              </a:rPr>
              <a:t>Other guidance and tools developed by the Livelihoods Resource Center are accesible on the last link shown on the slide.</a:t>
            </a:r>
            <a:endParaRPr lang="en-US" sz="900" b="0" dirty="0">
              <a:latin typeface="+mn-lt"/>
              <a:ea typeface="+mn-ea"/>
              <a:cs typeface="+mn-cs"/>
              <a:sym typeface="Calibri"/>
            </a:endParaRPr>
          </a:p>
          <a:p>
            <a:endParaRPr lang="es-ES" dirty="0"/>
          </a:p>
        </p:txBody>
      </p:sp>
    </p:spTree>
    <p:extLst>
      <p:ext uri="{BB962C8B-B14F-4D97-AF65-F5344CB8AC3E}">
        <p14:creationId xmlns:p14="http://schemas.microsoft.com/office/powerpoint/2010/main" val="3134071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s-ES" sz="900" dirty="0">
                <a:latin typeface="+mn-lt"/>
              </a:rPr>
              <a:t>Recent reports</a:t>
            </a:r>
          </a:p>
          <a:p>
            <a:endParaRPr lang="es-ES" sz="900" dirty="0">
              <a:latin typeface="+mn-lt"/>
            </a:endParaRPr>
          </a:p>
          <a:p>
            <a:pPr hangingPunct="1">
              <a:lnSpc>
                <a:spcPct val="150000"/>
              </a:lnSpc>
            </a:pPr>
            <a:r>
              <a:rPr lang="es-ES" sz="900" b="1" dirty="0">
                <a:latin typeface="+mn-lt"/>
                <a:ea typeface="+mn-ea"/>
                <a:cs typeface="+mn-cs"/>
                <a:sym typeface="Calibri"/>
              </a:rPr>
              <a:t>Ukraine Labor Force Survey 2020</a:t>
            </a:r>
          </a:p>
          <a:p>
            <a:pPr hangingPunct="1">
              <a:lnSpc>
                <a:spcPct val="150000"/>
              </a:lnSpc>
            </a:pPr>
            <a:endParaRPr lang="es-ES" sz="900" dirty="0">
              <a:latin typeface="+mn-lt"/>
              <a:ea typeface="+mn-ea"/>
              <a:cs typeface="+mn-cs"/>
              <a:sym typeface="Calibri"/>
            </a:endParaRPr>
          </a:p>
          <a:p>
            <a:pPr hangingPunct="1">
              <a:lnSpc>
                <a:spcPct val="150000"/>
              </a:lnSpc>
            </a:pPr>
            <a:r>
              <a:rPr lang="es-ES" sz="900" b="1" dirty="0">
                <a:latin typeface="+mn-lt"/>
                <a:ea typeface="+mn-ea"/>
                <a:cs typeface="+mn-cs"/>
                <a:sym typeface="Calibri"/>
              </a:rPr>
              <a:t>Ukraine Labor Force Survey 2019</a:t>
            </a:r>
          </a:p>
          <a:p>
            <a:pPr hangingPunct="1">
              <a:lnSpc>
                <a:spcPct val="150000"/>
              </a:lnSpc>
            </a:pPr>
            <a:endParaRPr lang="es-ES" sz="900" dirty="0">
              <a:latin typeface="+mn-lt"/>
              <a:ea typeface="+mn-ea"/>
              <a:cs typeface="+mn-cs"/>
              <a:sym typeface="Calibri"/>
            </a:endParaRPr>
          </a:p>
          <a:p>
            <a:pPr hangingPunct="1">
              <a:lnSpc>
                <a:spcPct val="150000"/>
              </a:lnSpc>
            </a:pPr>
            <a:r>
              <a:rPr lang="es-ES" sz="900" b="1" dirty="0">
                <a:latin typeface="+mn-lt"/>
                <a:ea typeface="+mn-ea"/>
                <a:cs typeface="+mn-cs"/>
                <a:sym typeface="Calibri"/>
              </a:rPr>
              <a:t>HELVETAS Labor Market Study 2023</a:t>
            </a:r>
          </a:p>
          <a:p>
            <a:pPr hangingPunct="1">
              <a:lnSpc>
                <a:spcPct val="150000"/>
              </a:lnSpc>
            </a:pPr>
            <a:r>
              <a:rPr lang="es-ES" sz="900" dirty="0">
                <a:latin typeface="+mn-lt"/>
                <a:ea typeface="+mn-ea"/>
                <a:cs typeface="+mn-cs"/>
                <a:sym typeface="Calibri"/>
                <a:hlinkClick r:id="rId3">
                  <a:extLst>
                    <a:ext uri="{A12FA001-AC4F-418D-AE19-62706E023703}">
                      <ahyp:hlinkClr xmlns:ahyp="http://schemas.microsoft.com/office/drawing/2018/hyperlinkcolor" val="tx"/>
                    </a:ext>
                  </a:extLst>
                </a:hlinkClick>
              </a:rPr>
              <a:t>Video</a:t>
            </a:r>
            <a:r>
              <a:rPr lang="es-ES" sz="900" dirty="0">
                <a:latin typeface="+mn-lt"/>
                <a:ea typeface="+mn-ea"/>
                <a:cs typeface="+mn-cs"/>
                <a:sym typeface="Calibri"/>
              </a:rPr>
              <a:t> of presentation at FSLC (</a:t>
            </a:r>
            <a:r>
              <a:rPr lang="es-ES" sz="900" b="1" dirty="0">
                <a:latin typeface="+mn-lt"/>
                <a:ea typeface="+mn-ea"/>
                <a:cs typeface="+mn-cs"/>
                <a:sym typeface="Calibri"/>
              </a:rPr>
              <a:t>Simultaneous translation into Ukrainian by clicking on the ‘globe’ icon on the bottom of the screen</a:t>
            </a:r>
            <a:r>
              <a:rPr lang="es-ES" sz="900" dirty="0">
                <a:latin typeface="+mn-lt"/>
                <a:ea typeface="+mn-ea"/>
                <a:cs typeface="+mn-cs"/>
                <a:sym typeface="Calibri"/>
              </a:rPr>
              <a:t>)</a:t>
            </a:r>
          </a:p>
          <a:p>
            <a:pPr hangingPunct="1">
              <a:lnSpc>
                <a:spcPct val="150000"/>
              </a:lnSpc>
            </a:pPr>
            <a:endParaRPr lang="es-ES" sz="900" dirty="0">
              <a:latin typeface="+mn-lt"/>
              <a:ea typeface="+mn-ea"/>
              <a:cs typeface="+mn-cs"/>
              <a:sym typeface="Calibri"/>
            </a:endParaRPr>
          </a:p>
          <a:p>
            <a:pPr marL="0" marR="0" lvl="0" indent="0" defTabSz="914400" eaLnBrk="1" fontAlgn="auto" latinLnBrk="0" hangingPunct="1">
              <a:lnSpc>
                <a:spcPct val="150000"/>
              </a:lnSpc>
              <a:spcBef>
                <a:spcPts val="600"/>
              </a:spcBef>
              <a:spcAft>
                <a:spcPts val="0"/>
              </a:spcAft>
              <a:buClrTx/>
              <a:buSzTx/>
              <a:buFontTx/>
              <a:buNone/>
              <a:tabLst/>
              <a:defRPr/>
            </a:pPr>
            <a:r>
              <a:rPr lang="en-US" sz="900" b="1" dirty="0">
                <a:latin typeface="Open Sans" panose="020B0606030504020204" pitchFamily="34" charset="0"/>
                <a:ea typeface="Open Sans" panose="020B0606030504020204" pitchFamily="34" charset="0"/>
                <a:cs typeface="Open Sans" panose="020B0606030504020204" pitchFamily="34" charset="0"/>
              </a:rPr>
              <a:t>PIN’s (People in Need) Livelihood and self-reliance needs assessment report, July 2023</a:t>
            </a:r>
          </a:p>
          <a:p>
            <a:pPr hangingPunct="1">
              <a:lnSpc>
                <a:spcPct val="150000"/>
              </a:lnSpc>
            </a:pPr>
            <a:endParaRPr lang="es-ES" sz="900" dirty="0">
              <a:latin typeface="+mn-lt"/>
              <a:ea typeface="+mn-ea"/>
              <a:cs typeface="+mn-cs"/>
              <a:sym typeface="Calibri"/>
            </a:endParaRPr>
          </a:p>
          <a:p>
            <a:pPr hangingPunct="1">
              <a:lnSpc>
                <a:spcPct val="150000"/>
              </a:lnSpc>
            </a:pPr>
            <a:r>
              <a:rPr lang="es-ES" sz="900" b="1" dirty="0">
                <a:latin typeface="+mn-lt"/>
                <a:ea typeface="+mn-ea"/>
                <a:cs typeface="+mn-cs"/>
                <a:sym typeface="Calibri"/>
              </a:rPr>
              <a:t>REACH Multi-Sectorial Needs Assessment (MSNA). October 2023</a:t>
            </a:r>
          </a:p>
          <a:p>
            <a:pPr hangingPunct="1">
              <a:lnSpc>
                <a:spcPct val="150000"/>
              </a:lnSpc>
            </a:pPr>
            <a:r>
              <a:rPr lang="es-ES" sz="900" dirty="0">
                <a:latin typeface="+mn-lt"/>
                <a:ea typeface="+mn-ea"/>
                <a:cs typeface="+mn-cs"/>
                <a:sym typeface="Calibri"/>
              </a:rPr>
              <a:t>Oblast coding on Sheet </a:t>
            </a:r>
            <a:r>
              <a:rPr lang="es-ES" sz="900" i="1" dirty="0">
                <a:latin typeface="+mn-lt"/>
                <a:ea typeface="+mn-ea"/>
                <a:cs typeface="+mn-cs"/>
                <a:sym typeface="Calibri"/>
              </a:rPr>
              <a:t>‘Main’ </a:t>
            </a:r>
            <a:r>
              <a:rPr lang="es-ES" sz="900" dirty="0">
                <a:latin typeface="+mn-lt"/>
                <a:ea typeface="+mn-ea"/>
                <a:cs typeface="+mn-cs"/>
                <a:sym typeface="Calibri"/>
              </a:rPr>
              <a:t>of Excel file </a:t>
            </a:r>
            <a:r>
              <a:rPr lang="es-ES" sz="900" i="1" dirty="0">
                <a:latin typeface="+mn-lt"/>
                <a:ea typeface="+mn-ea"/>
                <a:cs typeface="+mn-cs"/>
                <a:sym typeface="Calibri"/>
              </a:rPr>
              <a:t>‘ukr_msna_2023_clean_dataset_august_2023_0’: </a:t>
            </a:r>
          </a:p>
          <a:p>
            <a:pPr hangingPunct="1">
              <a:lnSpc>
                <a:spcPct val="150000"/>
              </a:lnSpc>
            </a:pPr>
            <a:r>
              <a:rPr lang="es-ES" sz="900" dirty="0">
                <a:latin typeface="+mn-lt"/>
                <a:ea typeface="+mn-ea"/>
                <a:cs typeface="+mn-cs"/>
                <a:sym typeface="Calibri"/>
              </a:rPr>
              <a:t>UA71 - Cherkaska </a:t>
            </a:r>
          </a:p>
          <a:p>
            <a:pPr hangingPunct="1">
              <a:lnSpc>
                <a:spcPct val="150000"/>
              </a:lnSpc>
            </a:pPr>
            <a:r>
              <a:rPr lang="es-ES" sz="900" dirty="0">
                <a:latin typeface="+mn-lt"/>
                <a:ea typeface="+mn-ea"/>
                <a:cs typeface="+mn-cs"/>
                <a:sym typeface="Calibri"/>
              </a:rPr>
              <a:t>UA35 - Kirovohrad</a:t>
            </a:r>
          </a:p>
          <a:p>
            <a:pPr hangingPunct="1">
              <a:lnSpc>
                <a:spcPct val="150000"/>
              </a:lnSpc>
            </a:pPr>
            <a:r>
              <a:rPr lang="es-ES" sz="900" dirty="0">
                <a:latin typeface="+mn-lt"/>
                <a:ea typeface="+mn-ea"/>
                <a:cs typeface="+mn-cs"/>
                <a:sym typeface="Calibri"/>
              </a:rPr>
              <a:t>UA48 - Mykolayiv </a:t>
            </a:r>
          </a:p>
          <a:p>
            <a:pPr hangingPunct="1">
              <a:lnSpc>
                <a:spcPct val="150000"/>
              </a:lnSpc>
            </a:pPr>
            <a:r>
              <a:rPr lang="es-ES" sz="900" dirty="0">
                <a:latin typeface="+mn-lt"/>
                <a:ea typeface="+mn-ea"/>
                <a:cs typeface="+mn-cs"/>
                <a:sym typeface="Calibri"/>
              </a:rPr>
              <a:t>UA46 - Lviv</a:t>
            </a:r>
          </a:p>
          <a:p>
            <a:pPr hangingPunct="1">
              <a:lnSpc>
                <a:spcPct val="150000"/>
              </a:lnSpc>
            </a:pPr>
            <a:r>
              <a:rPr lang="es-ES" sz="900" dirty="0">
                <a:latin typeface="+mn-lt"/>
                <a:ea typeface="+mn-ea"/>
                <a:cs typeface="+mn-cs"/>
                <a:sym typeface="Calibri"/>
              </a:rPr>
              <a:t>UA61 - Ternopil </a:t>
            </a:r>
          </a:p>
          <a:p>
            <a:pPr hangingPunct="1">
              <a:lnSpc>
                <a:spcPct val="150000"/>
              </a:lnSpc>
            </a:pPr>
            <a:r>
              <a:rPr lang="es-ES" sz="900" dirty="0">
                <a:latin typeface="+mn-lt"/>
                <a:ea typeface="+mn-ea"/>
                <a:cs typeface="+mn-cs"/>
                <a:sym typeface="Calibri"/>
              </a:rPr>
              <a:t>UA32 - Vinnytsia</a:t>
            </a:r>
          </a:p>
        </p:txBody>
      </p:sp>
    </p:spTree>
    <p:extLst>
      <p:ext uri="{BB962C8B-B14F-4D97-AF65-F5344CB8AC3E}">
        <p14:creationId xmlns:p14="http://schemas.microsoft.com/office/powerpoint/2010/main" val="308821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r>
              <a:rPr lang="es-ES" sz="900" dirty="0">
                <a:latin typeface="+mn-lt"/>
              </a:rPr>
              <a:t>Recent reports</a:t>
            </a:r>
          </a:p>
          <a:p>
            <a:pPr hangingPunct="1">
              <a:lnSpc>
                <a:spcPct val="150000"/>
              </a:lnSpc>
            </a:pPr>
            <a:endParaRPr lang="es-ES" sz="900" dirty="0">
              <a:latin typeface="+mn-lt"/>
              <a:ea typeface="+mn-ea"/>
              <a:cs typeface="+mn-cs"/>
              <a:sym typeface="Calibri"/>
            </a:endParaRPr>
          </a:p>
          <a:p>
            <a:pPr marL="0" marR="0" lvl="0" indent="0" defTabSz="914400" eaLnBrk="1" fontAlgn="auto" latinLnBrk="0" hangingPunct="1">
              <a:lnSpc>
                <a:spcPct val="150000"/>
              </a:lnSpc>
              <a:spcBef>
                <a:spcPts val="600"/>
              </a:spcBef>
              <a:spcAft>
                <a:spcPts val="0"/>
              </a:spcAft>
              <a:buClrTx/>
              <a:buSzTx/>
              <a:buFontTx/>
              <a:buNone/>
              <a:tabLst/>
              <a:defRPr/>
            </a:pPr>
            <a:r>
              <a:rPr lang="en-US" sz="900" b="1" dirty="0">
                <a:latin typeface="+mn-lt"/>
                <a:ea typeface="Open Sans" panose="020B0606030504020204" pitchFamily="34" charset="0"/>
                <a:cs typeface="Open Sans" panose="020B0606030504020204" pitchFamily="34" charset="0"/>
              </a:rPr>
              <a:t>IOM. General Population Survey. Round 14. Demographic statistics and geographical distribution 14 - (3-25 September 2023)</a:t>
            </a:r>
          </a:p>
          <a:p>
            <a:pPr hangingPunct="1">
              <a:lnSpc>
                <a:spcPct val="150000"/>
              </a:lnSpc>
            </a:pPr>
            <a:endParaRPr lang="es-ES" sz="900" dirty="0">
              <a:latin typeface="+mn-lt"/>
              <a:ea typeface="+mn-ea"/>
              <a:cs typeface="+mn-cs"/>
              <a:sym typeface="Calibri"/>
            </a:endParaRPr>
          </a:p>
          <a:p>
            <a:pPr hangingPunct="1">
              <a:lnSpc>
                <a:spcPct val="150000"/>
              </a:lnSpc>
            </a:pPr>
            <a:r>
              <a:rPr lang="es-ES" sz="900" b="1" dirty="0">
                <a:latin typeface="+mn-lt"/>
                <a:ea typeface="+mn-ea"/>
                <a:cs typeface="+mn-cs"/>
                <a:sym typeface="Calibri"/>
              </a:rPr>
              <a:t>IOM. </a:t>
            </a:r>
            <a:r>
              <a:rPr lang="en-US" sz="900" b="1" dirty="0">
                <a:latin typeface="+mn-lt"/>
                <a:ea typeface="+mn-ea"/>
                <a:cs typeface="+mn-cs"/>
                <a:sym typeface="Calibri"/>
              </a:rPr>
              <a:t>Oblast Profiles. General Population Survey, Round 13 (June 2023)</a:t>
            </a:r>
          </a:p>
          <a:p>
            <a:pPr hangingPunct="1">
              <a:lnSpc>
                <a:spcPct val="150000"/>
              </a:lnSpc>
            </a:pPr>
            <a:endParaRPr lang="es-ES" sz="900" dirty="0">
              <a:latin typeface="+mn-lt"/>
              <a:ea typeface="+mn-ea"/>
              <a:cs typeface="+mn-cs"/>
              <a:sym typeface="Calibri"/>
            </a:endParaRPr>
          </a:p>
          <a:p>
            <a:pPr hangingPunct="1">
              <a:lnSpc>
                <a:spcPct val="150000"/>
              </a:lnSpc>
            </a:pPr>
            <a:r>
              <a:rPr lang="es-ES" sz="900" b="1" dirty="0">
                <a:latin typeface="+mn-lt"/>
                <a:ea typeface="+mn-ea"/>
                <a:cs typeface="+mn-cs"/>
                <a:sym typeface="Calibri"/>
              </a:rPr>
              <a:t>IOM. </a:t>
            </a:r>
            <a:r>
              <a:rPr lang="en-US" sz="900" b="1" dirty="0">
                <a:latin typeface="+mn-lt"/>
                <a:ea typeface="+mn-ea"/>
                <a:cs typeface="+mn-cs"/>
                <a:sym typeface="Calibri"/>
              </a:rPr>
              <a:t>Conditions of Return Assessment Factsheet. Round 4 (July–August 2023)</a:t>
            </a:r>
          </a:p>
          <a:p>
            <a:endParaRPr lang="es-ES" dirty="0"/>
          </a:p>
        </p:txBody>
      </p:sp>
    </p:spTree>
    <p:extLst>
      <p:ext uri="{BB962C8B-B14F-4D97-AF65-F5344CB8AC3E}">
        <p14:creationId xmlns:p14="http://schemas.microsoft.com/office/powerpoint/2010/main" val="3121557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algn="l">
              <a:lnSpc>
                <a:spcPct val="150000"/>
              </a:lnSpc>
            </a:pPr>
            <a:r>
              <a:rPr lang="es-ES" sz="900" dirty="0">
                <a:solidFill>
                  <a:srgbClr val="333333"/>
                </a:solidFill>
                <a:latin typeface="+mn-lt"/>
                <a:ea typeface="Open Sans" panose="020B0606030504020204" pitchFamily="34" charset="0"/>
                <a:cs typeface="Open Sans" panose="020B0606030504020204" pitchFamily="34" charset="0"/>
              </a:rPr>
              <a:t>E</a:t>
            </a:r>
            <a:r>
              <a:rPr lang="en-US" sz="900" dirty="0">
                <a:solidFill>
                  <a:srgbClr val="333333"/>
                </a:solidFill>
                <a:latin typeface="+mn-lt"/>
                <a:ea typeface="Open Sans" panose="020B0606030504020204" pitchFamily="34" charset="0"/>
                <a:cs typeface="Open Sans" panose="020B0606030504020204" pitchFamily="34" charset="0"/>
              </a:rPr>
              <a:t>ach Activation Point team will adapt the standard project proposal in a way that it really describes the intervention to be implemented by the Activation Point in the region. The intervention must be adapted to the context and livelihoods needs identified in your region. This task will be completed by all Activation Points in parallel to the training. A first draft of the reviewed project proposal will be submitted to Spanish Red Cross </a:t>
            </a:r>
            <a:r>
              <a:rPr lang="en-US" sz="900" b="1" dirty="0">
                <a:solidFill>
                  <a:srgbClr val="333333"/>
                </a:solidFill>
                <a:latin typeface="+mn-lt"/>
                <a:ea typeface="Open Sans" panose="020B0606030504020204" pitchFamily="34" charset="0"/>
                <a:cs typeface="Open Sans" panose="020B0606030504020204" pitchFamily="34" charset="0"/>
              </a:rPr>
              <a:t>before November 10</a:t>
            </a:r>
            <a:r>
              <a:rPr lang="en-US" sz="900" b="1" baseline="30000" dirty="0">
                <a:solidFill>
                  <a:srgbClr val="333333"/>
                </a:solidFill>
                <a:latin typeface="+mn-lt"/>
                <a:ea typeface="Open Sans" panose="020B0606030504020204" pitchFamily="34" charset="0"/>
                <a:cs typeface="Open Sans" panose="020B0606030504020204" pitchFamily="34" charset="0"/>
              </a:rPr>
              <a:t>th</a:t>
            </a:r>
            <a:r>
              <a:rPr lang="en-US" sz="900" b="1" dirty="0">
                <a:solidFill>
                  <a:srgbClr val="333333"/>
                </a:solidFill>
                <a:latin typeface="+mn-lt"/>
                <a:ea typeface="Open Sans" panose="020B0606030504020204" pitchFamily="34" charset="0"/>
                <a:cs typeface="Open Sans" panose="020B0606030504020204" pitchFamily="34" charset="0"/>
              </a:rPr>
              <a:t> at 14:00</a:t>
            </a:r>
          </a:p>
          <a:p>
            <a:pPr algn="l">
              <a:lnSpc>
                <a:spcPct val="150000"/>
              </a:lnSpc>
            </a:pPr>
            <a:endParaRPr lang="en-US" sz="900" dirty="0">
              <a:solidFill>
                <a:srgbClr val="333333"/>
              </a:solidFill>
              <a:latin typeface="+mn-lt"/>
              <a:ea typeface="Open Sans" panose="020B0606030504020204" pitchFamily="34" charset="0"/>
              <a:cs typeface="Open Sans" panose="020B0606030504020204" pitchFamily="34" charset="0"/>
            </a:endParaRPr>
          </a:p>
          <a:p>
            <a:pPr algn="l">
              <a:lnSpc>
                <a:spcPct val="150000"/>
              </a:lnSpc>
            </a:pPr>
            <a:r>
              <a:rPr lang="en-US" sz="900" dirty="0">
                <a:solidFill>
                  <a:srgbClr val="333333"/>
                </a:solidFill>
                <a:latin typeface="+mn-lt"/>
                <a:ea typeface="Open Sans" panose="020B0606030504020204" pitchFamily="34" charset="0"/>
                <a:cs typeface="Open Sans" panose="020B0606030504020204" pitchFamily="34" charset="0"/>
              </a:rPr>
              <a:t>Use the findings of your Labour Market Assessment and data of your region that is available on recent reports listed on the previous slide.</a:t>
            </a:r>
          </a:p>
          <a:p>
            <a:pPr algn="l">
              <a:lnSpc>
                <a:spcPct val="150000"/>
              </a:lnSpc>
            </a:pPr>
            <a:endParaRPr lang="en-US" sz="900" dirty="0">
              <a:solidFill>
                <a:srgbClr val="333333"/>
              </a:solidFill>
              <a:latin typeface="+mn-lt"/>
              <a:ea typeface="Open Sans" panose="020B0606030504020204" pitchFamily="34" charset="0"/>
              <a:cs typeface="Open Sans" panose="020B0606030504020204" pitchFamily="34" charset="0"/>
            </a:endParaRPr>
          </a:p>
          <a:p>
            <a:pPr algn="l">
              <a:lnSpc>
                <a:spcPct val="150000"/>
              </a:lnSpc>
            </a:pPr>
            <a:r>
              <a:rPr lang="en-US" sz="900" b="1" dirty="0">
                <a:solidFill>
                  <a:srgbClr val="333333"/>
                </a:solidFill>
                <a:latin typeface="+mn-lt"/>
                <a:ea typeface="Open Sans" panose="020B0606030504020204" pitchFamily="34" charset="0"/>
                <a:cs typeface="Open Sans" panose="020B0606030504020204" pitchFamily="34" charset="0"/>
              </a:rPr>
              <a:t>Review all sections </a:t>
            </a:r>
            <a:r>
              <a:rPr lang="en-US" sz="900" dirty="0">
                <a:solidFill>
                  <a:srgbClr val="333333"/>
                </a:solidFill>
                <a:latin typeface="+mn-lt"/>
                <a:ea typeface="Open Sans" panose="020B0606030504020204" pitchFamily="34" charset="0"/>
                <a:cs typeface="Open Sans" panose="020B0606030504020204" pitchFamily="34" charset="0"/>
              </a:rPr>
              <a:t>of the standard project proposal and provide the information requested regarding:</a:t>
            </a:r>
          </a:p>
          <a:p>
            <a:pPr algn="l">
              <a:lnSpc>
                <a:spcPct val="150000"/>
              </a:lnSpc>
            </a:pPr>
            <a:endParaRPr lang="en-US" sz="900" dirty="0">
              <a:solidFill>
                <a:srgbClr val="333333"/>
              </a:solidFill>
              <a:latin typeface="+mn-lt"/>
              <a:ea typeface="Open Sans" panose="020B0606030504020204" pitchFamily="34" charset="0"/>
              <a:cs typeface="Open Sans" panose="020B0606030504020204" pitchFamily="34" charset="0"/>
            </a:endParaRPr>
          </a:p>
          <a:p>
            <a:pPr algn="l">
              <a:lnSpc>
                <a:spcPct val="150000"/>
              </a:lnSpc>
            </a:pPr>
            <a:r>
              <a:rPr lang="en-US" sz="900" dirty="0">
                <a:solidFill>
                  <a:srgbClr val="333333"/>
                </a:solidFill>
                <a:latin typeface="+mn-lt"/>
                <a:ea typeface="Open Sans" panose="020B0606030504020204" pitchFamily="34" charset="0"/>
                <a:cs typeface="Open Sans" panose="020B0606030504020204" pitchFamily="34" charset="0"/>
              </a:rPr>
              <a:t>SUMARY OF THE PROJECT</a:t>
            </a:r>
          </a:p>
          <a:p>
            <a:pPr marL="285750" lvl="1" indent="-285750" algn="l">
              <a:lnSpc>
                <a:spcPct val="150000"/>
              </a:lnSpc>
              <a:buFontTx/>
              <a:buChar char="-"/>
            </a:pPr>
            <a:r>
              <a:rPr lang="en-US" sz="900" dirty="0">
                <a:solidFill>
                  <a:srgbClr val="333333"/>
                </a:solidFill>
                <a:latin typeface="+mn-lt"/>
                <a:ea typeface="Open Sans" panose="020B0606030504020204" pitchFamily="34" charset="0"/>
                <a:cs typeface="Open Sans" panose="020B0606030504020204" pitchFamily="34" charset="0"/>
              </a:rPr>
              <a:t>Provide a description of the project in your region</a:t>
            </a:r>
          </a:p>
          <a:p>
            <a:pPr marL="285750" lvl="1" indent="-285750" algn="l">
              <a:lnSpc>
                <a:spcPct val="150000"/>
              </a:lnSpc>
              <a:buFontTx/>
              <a:buChar char="-"/>
            </a:pPr>
            <a:r>
              <a:rPr lang="en-US" sz="900" dirty="0">
                <a:solidFill>
                  <a:srgbClr val="333333"/>
                </a:solidFill>
                <a:latin typeface="+mn-lt"/>
                <a:ea typeface="Open Sans" panose="020B0606030504020204" pitchFamily="34" charset="0"/>
                <a:cs typeface="Open Sans" panose="020B0606030504020204" pitchFamily="34" charset="0"/>
              </a:rPr>
              <a:t>Describe the background and origin of the project in your region</a:t>
            </a:r>
          </a:p>
          <a:p>
            <a:pPr marL="285750" lvl="1" indent="-285750" algn="l">
              <a:lnSpc>
                <a:spcPct val="150000"/>
              </a:lnSpc>
              <a:buFontTx/>
              <a:buChar char="-"/>
            </a:pPr>
            <a:r>
              <a:rPr lang="en-US" sz="900" dirty="0">
                <a:solidFill>
                  <a:srgbClr val="333333"/>
                </a:solidFill>
                <a:latin typeface="+mn-lt"/>
                <a:ea typeface="Open Sans" panose="020B0606030504020204" pitchFamily="34" charset="0"/>
                <a:cs typeface="Open Sans" panose="020B0606030504020204" pitchFamily="34" charset="0"/>
              </a:rPr>
              <a:t>Describe the local context. What is the situation of the labour market in your region?</a:t>
            </a:r>
          </a:p>
          <a:p>
            <a:pPr marL="285750" lvl="1" indent="-285750" algn="l">
              <a:lnSpc>
                <a:spcPct val="150000"/>
              </a:lnSpc>
              <a:buFontTx/>
              <a:buChar char="-"/>
            </a:pPr>
            <a:r>
              <a:rPr lang="en-US" sz="900" dirty="0">
                <a:solidFill>
                  <a:srgbClr val="333333"/>
                </a:solidFill>
                <a:latin typeface="+mn-lt"/>
                <a:ea typeface="Open Sans" panose="020B0606030504020204" pitchFamily="34" charset="0"/>
                <a:cs typeface="Open Sans" panose="020B0606030504020204" pitchFamily="34" charset="0"/>
              </a:rPr>
              <a:t>Explain what motivates/justify (why) the implementation of the project in your region by describing:</a:t>
            </a:r>
          </a:p>
          <a:p>
            <a:pPr marL="0" lvl="5" indent="0" algn="l">
              <a:lnSpc>
                <a:spcPct val="150000"/>
              </a:lnSpc>
              <a:buFontTx/>
              <a:buNone/>
            </a:pPr>
            <a:r>
              <a:rPr lang="en-US" sz="900" dirty="0">
                <a:solidFill>
                  <a:srgbClr val="333333"/>
                </a:solidFill>
                <a:latin typeface="+mn-lt"/>
                <a:ea typeface="Open Sans" panose="020B0606030504020204" pitchFamily="34" charset="0"/>
                <a:cs typeface="Open Sans" panose="020B0606030504020204" pitchFamily="34" charset="0"/>
              </a:rPr>
              <a:t>         a) the c</a:t>
            </a:r>
            <a:r>
              <a:rPr lang="en-US" sz="900" dirty="0">
                <a:latin typeface="+mn-lt"/>
              </a:rPr>
              <a:t>orrespondence between the identified livelihoods needs and the justification of the selected activities that will be implemented to meet those needs.</a:t>
            </a:r>
          </a:p>
          <a:p>
            <a:pPr marL="0" lvl="5" indent="0" algn="l">
              <a:lnSpc>
                <a:spcPct val="150000"/>
              </a:lnSpc>
              <a:buFontTx/>
              <a:buNone/>
            </a:pPr>
            <a:r>
              <a:rPr lang="en-US" sz="900" dirty="0">
                <a:solidFill>
                  <a:srgbClr val="333333"/>
                </a:solidFill>
                <a:latin typeface="+mn-lt"/>
                <a:ea typeface="Open Sans" panose="020B0606030504020204" pitchFamily="34" charset="0"/>
                <a:cs typeface="Open Sans" panose="020B0606030504020204" pitchFamily="34" charset="0"/>
              </a:rPr>
              <a:t>         b) the c</a:t>
            </a:r>
            <a:r>
              <a:rPr lang="en-US" sz="900" dirty="0">
                <a:latin typeface="+mn-lt"/>
              </a:rPr>
              <a:t>omplementarity of the project with other programs/actions in the region (both URCS programmes and other organization’s programmes)</a:t>
            </a:r>
          </a:p>
          <a:p>
            <a:pPr marL="0" lvl="5" indent="0" algn="l">
              <a:lnSpc>
                <a:spcPct val="150000"/>
              </a:lnSpc>
              <a:buFontTx/>
              <a:buNone/>
            </a:pPr>
            <a:r>
              <a:rPr lang="en-US" sz="900" dirty="0">
                <a:solidFill>
                  <a:srgbClr val="333333"/>
                </a:solidFill>
                <a:latin typeface="+mn-lt"/>
                <a:ea typeface="Open Sans" panose="020B0606030504020204" pitchFamily="34" charset="0"/>
                <a:cs typeface="Open Sans" panose="020B0606030504020204" pitchFamily="34" charset="0"/>
              </a:rPr>
              <a:t>         c) how the project will contribute to link </a:t>
            </a:r>
            <a:r>
              <a:rPr lang="en-US" sz="900" dirty="0">
                <a:latin typeface="+mn-lt"/>
              </a:rPr>
              <a:t>humanitarian response and long-term support</a:t>
            </a:r>
          </a:p>
          <a:p>
            <a:pPr marL="0" lvl="5" indent="0" algn="l">
              <a:lnSpc>
                <a:spcPct val="150000"/>
              </a:lnSpc>
              <a:buFontTx/>
              <a:buNone/>
            </a:pPr>
            <a:endParaRPr lang="en-US" sz="900" dirty="0">
              <a:latin typeface="+mn-lt"/>
            </a:endParaRPr>
          </a:p>
          <a:p>
            <a:pPr marL="285750" lvl="5" indent="-285750" algn="l">
              <a:lnSpc>
                <a:spcPct val="150000"/>
              </a:lnSpc>
              <a:buFontTx/>
              <a:buChar char="-"/>
            </a:pPr>
            <a:r>
              <a:rPr lang="en-US" sz="900" dirty="0">
                <a:solidFill>
                  <a:srgbClr val="333333"/>
                </a:solidFill>
                <a:latin typeface="+mn-lt"/>
                <a:ea typeface="Open Sans" panose="020B0606030504020204" pitchFamily="34" charset="0"/>
                <a:cs typeface="Open Sans" panose="020B0606030504020204" pitchFamily="34" charset="0"/>
              </a:rPr>
              <a:t>What groups of people will be the target of the project in your region and which vulnerability criteria will be used to select them. </a:t>
            </a:r>
          </a:p>
          <a:p>
            <a:pPr marL="285750" lvl="5" indent="-285750" algn="l">
              <a:lnSpc>
                <a:spcPct val="150000"/>
              </a:lnSpc>
              <a:buFontTx/>
              <a:buChar char="-"/>
            </a:pPr>
            <a:r>
              <a:rPr lang="en-US" sz="900" dirty="0">
                <a:solidFill>
                  <a:srgbClr val="333333"/>
                </a:solidFill>
                <a:latin typeface="+mn-lt"/>
                <a:ea typeface="Open Sans" panose="020B0606030504020204" pitchFamily="34" charset="0"/>
                <a:cs typeface="Open Sans" panose="020B0606030504020204" pitchFamily="34" charset="0"/>
              </a:rPr>
              <a:t>What mechanisms will the project team put in place in your region to ensure the involvement and participation of the c</a:t>
            </a:r>
            <a:r>
              <a:rPr lang="en-US" sz="900" dirty="0">
                <a:latin typeface="+mn-lt"/>
              </a:rPr>
              <a:t>ommunity in the project.  What mechanisms will the project team use in your region to ensure the accountability towards the target group and the community.</a:t>
            </a:r>
          </a:p>
          <a:p>
            <a:pPr marL="285750" lvl="5" indent="-285750" algn="l">
              <a:lnSpc>
                <a:spcPct val="150000"/>
              </a:lnSpc>
              <a:buFontTx/>
              <a:buChar char="-"/>
            </a:pPr>
            <a:r>
              <a:rPr lang="en-US" sz="900" dirty="0">
                <a:latin typeface="+mn-lt"/>
              </a:rPr>
              <a:t>Provide information about your target: how many individuals will be reached. What percentage of the target group will be women, men (disaggregate these data by age), persons with disabilities, etc.</a:t>
            </a:r>
          </a:p>
          <a:p>
            <a:pPr marL="285750" lvl="5" indent="-285750" algn="l">
              <a:lnSpc>
                <a:spcPct val="150000"/>
              </a:lnSpc>
              <a:buFontTx/>
              <a:buChar char="-"/>
            </a:pPr>
            <a:r>
              <a:rPr lang="en-US" sz="900" dirty="0">
                <a:latin typeface="+mn-lt"/>
              </a:rPr>
              <a:t>What is the added value of the project in your region in comparison with similar projects provided by other organizations. What added value it brings to the URCS regional office, to the local community, to the target group…</a:t>
            </a:r>
          </a:p>
          <a:p>
            <a:pPr marL="0" lvl="1" indent="0" algn="l">
              <a:lnSpc>
                <a:spcPct val="150000"/>
              </a:lnSpc>
              <a:buFontTx/>
              <a:buNone/>
            </a:pPr>
            <a:endParaRPr lang="en-US" sz="900" dirty="0">
              <a:solidFill>
                <a:srgbClr val="333333"/>
              </a:solidFill>
              <a:latin typeface="+mn-lt"/>
              <a:ea typeface="Open Sans" panose="020B0606030504020204" pitchFamily="34" charset="0"/>
              <a:cs typeface="Open Sans" panose="020B0606030504020204" pitchFamily="34" charset="0"/>
            </a:endParaRPr>
          </a:p>
          <a:p>
            <a:pPr marL="0" lvl="1" indent="0" algn="l">
              <a:lnSpc>
                <a:spcPct val="150000"/>
              </a:lnSpc>
              <a:buFontTx/>
              <a:buNone/>
            </a:pPr>
            <a:r>
              <a:rPr lang="en-US" sz="900" dirty="0">
                <a:solidFill>
                  <a:srgbClr val="333333"/>
                </a:solidFill>
                <a:latin typeface="+mn-lt"/>
                <a:ea typeface="Open Sans" panose="020B0606030504020204" pitchFamily="34" charset="0"/>
                <a:cs typeface="Open Sans" panose="020B0606030504020204" pitchFamily="34" charset="0"/>
              </a:rPr>
              <a:t>Also review the logframe of the project in your region (general purpose, specific objectives, results, activities) and the chronogram. The logframe must describe the intervention that will be implemented in your region. </a:t>
            </a:r>
          </a:p>
          <a:p>
            <a:pPr marL="0" lvl="1" indent="0" algn="l">
              <a:lnSpc>
                <a:spcPct val="150000"/>
              </a:lnSpc>
              <a:buFontTx/>
              <a:buNone/>
            </a:pPr>
            <a:endParaRPr lang="en-US" sz="900" dirty="0">
              <a:solidFill>
                <a:srgbClr val="333333"/>
              </a:solidFill>
              <a:latin typeface="+mn-lt"/>
              <a:ea typeface="Open Sans" panose="020B0606030504020204" pitchFamily="34" charset="0"/>
              <a:cs typeface="Open Sans" panose="020B0606030504020204" pitchFamily="34" charset="0"/>
            </a:endParaRPr>
          </a:p>
          <a:p>
            <a:pPr marL="0" lvl="1" indent="0" algn="l">
              <a:lnSpc>
                <a:spcPct val="150000"/>
              </a:lnSpc>
              <a:buFontTx/>
              <a:buNone/>
            </a:pPr>
            <a:r>
              <a:rPr lang="en-US" sz="900" dirty="0">
                <a:solidFill>
                  <a:srgbClr val="333333"/>
                </a:solidFill>
                <a:latin typeface="+mn-lt"/>
                <a:ea typeface="Open Sans" panose="020B0606030504020204" pitchFamily="34" charset="0"/>
                <a:cs typeface="Open Sans" panose="020B0606030504020204" pitchFamily="34" charset="0"/>
              </a:rPr>
              <a:t>Think also about what external factors may impact the implementation of the project activities in your region.</a:t>
            </a:r>
          </a:p>
          <a:p>
            <a:pPr algn="l">
              <a:lnSpc>
                <a:spcPct val="150000"/>
              </a:lnSpc>
            </a:pPr>
            <a:endParaRPr lang="en-US" sz="1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gn="l">
              <a:lnSpc>
                <a:spcPct val="150000"/>
              </a:lnSpc>
            </a:pPr>
            <a:endParaRPr lang="en-US" sz="1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gn="l">
              <a:lnSpc>
                <a:spcPct val="150000"/>
              </a:lnSpc>
            </a:pPr>
            <a:endParaRPr lang="en-US" sz="1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endParaRPr lang="es-ES" dirty="0"/>
          </a:p>
        </p:txBody>
      </p:sp>
    </p:spTree>
    <p:extLst>
      <p:ext uri="{BB962C8B-B14F-4D97-AF65-F5344CB8AC3E}">
        <p14:creationId xmlns:p14="http://schemas.microsoft.com/office/powerpoint/2010/main" val="31657422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extLst/>
          </a:blip>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pic>
        <p:nvPicPr>
          <p:cNvPr id="66" name="Imagen" descr="Imagen"/>
          <p:cNvPicPr>
            <a:picLocks noChangeAspect="1"/>
          </p:cNvPicPr>
          <p:nvPr/>
        </p:nvPicPr>
        <p:blipFill>
          <a:blip r:embed="rId3">
            <a:extLst/>
          </a:blip>
          <a:stretch>
            <a:fillRect/>
          </a:stretch>
        </p:blipFill>
        <p:spPr>
          <a:xfrm>
            <a:off x="541866" y="535592"/>
            <a:ext cx="1662855" cy="1662855"/>
          </a:xfrm>
          <a:prstGeom prst="rect">
            <a:avLst/>
          </a:prstGeom>
          <a:ln w="12700">
            <a:miter lim="400000"/>
          </a:ln>
        </p:spPr>
      </p:pic>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9" name="Imagen 8">
            <a:extLst>
              <a:ext uri="{FF2B5EF4-FFF2-40B4-BE49-F238E27FC236}">
                <a16:creationId xmlns:a16="http://schemas.microsoft.com/office/drawing/2014/main" id="{F10CFE16-50E5-4333-BC88-F78D51C025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4384" y="8739963"/>
            <a:ext cx="4085432" cy="1163262"/>
          </a:xfrm>
          <a:prstGeom prst="rect">
            <a:avLst/>
          </a:prstGeom>
        </p:spPr>
      </p:pic>
    </p:spTree>
    <p:extLst>
      <p:ext uri="{BB962C8B-B14F-4D97-AF65-F5344CB8AC3E}">
        <p14:creationId xmlns:p14="http://schemas.microsoft.com/office/powerpoint/2010/main" val="1009732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Indice">
    <p:spTree>
      <p:nvGrpSpPr>
        <p:cNvPr id="1" name=""/>
        <p:cNvGrpSpPr/>
        <p:nvPr/>
      </p:nvGrpSpPr>
      <p:grpSpPr>
        <a:xfrm>
          <a:off x="0" y="0"/>
          <a:ext cx="0" cy="0"/>
          <a:chOff x="0" y="0"/>
          <a:chExt cx="0" cy="0"/>
        </a:xfrm>
      </p:grpSpPr>
      <p:sp>
        <p:nvSpPr>
          <p:cNvPr id="75" name="Apartado A…"/>
          <p:cNvSpPr txBox="1">
            <a:spLocks noGrp="1"/>
          </p:cNvSpPr>
          <p:nvPr>
            <p:ph type="body" sz="quarter" idx="21"/>
          </p:nvPr>
        </p:nvSpPr>
        <p:spPr>
          <a:xfrm>
            <a:off x="5715249" y="2834889"/>
            <a:ext cx="2384325" cy="5173981"/>
          </a:xfrm>
          <a:prstGeom prst="rect">
            <a:avLst/>
          </a:prstGeom>
        </p:spPr>
        <p:txBody>
          <a:bodyPr>
            <a:spAutoFit/>
          </a:bodyPr>
          <a:lstStyle/>
          <a:p>
            <a:pPr marL="0" indent="0" defTabSz="914400">
              <a:lnSpc>
                <a:spcPct val="160000"/>
              </a:lnSpc>
              <a:spcBef>
                <a:spcPts val="0"/>
              </a:spcBef>
              <a:buSzTx/>
              <a:buFontTx/>
              <a:buNone/>
              <a:defRPr sz="2400">
                <a:latin typeface="+mj-lt"/>
                <a:ea typeface="+mj-ea"/>
                <a:cs typeface="+mj-cs"/>
                <a:sym typeface="Montserrat Light"/>
              </a:defRPr>
            </a:pPr>
            <a:r>
              <a:t>Apartado A</a:t>
            </a:r>
          </a:p>
          <a:p>
            <a:pPr marL="0" indent="0" defTabSz="914400">
              <a:lnSpc>
                <a:spcPct val="160000"/>
              </a:lnSpc>
              <a:spcBef>
                <a:spcPts val="0"/>
              </a:spcBef>
              <a:buSzTx/>
              <a:buFontTx/>
              <a:buNone/>
              <a:defRPr sz="2400">
                <a:latin typeface="+mj-lt"/>
                <a:ea typeface="+mj-ea"/>
                <a:cs typeface="+mj-cs"/>
                <a:sym typeface="Montserrat Light"/>
              </a:defRPr>
            </a:pPr>
            <a:r>
              <a:t>Apartado B</a:t>
            </a:r>
          </a:p>
          <a:p>
            <a:pPr marL="0" indent="0" defTabSz="914400">
              <a:lnSpc>
                <a:spcPct val="160000"/>
              </a:lnSpc>
              <a:spcBef>
                <a:spcPts val="0"/>
              </a:spcBef>
              <a:buSzTx/>
              <a:buFontTx/>
              <a:buNone/>
              <a:defRPr sz="2400">
                <a:latin typeface="+mj-lt"/>
                <a:ea typeface="+mj-ea"/>
                <a:cs typeface="+mj-cs"/>
                <a:sym typeface="Montserrat Light"/>
              </a:defRPr>
            </a:pPr>
            <a:r>
              <a:t>Apartado C</a:t>
            </a:r>
          </a:p>
          <a:p>
            <a:pPr marL="0" indent="0" defTabSz="914400">
              <a:lnSpc>
                <a:spcPct val="160000"/>
              </a:lnSpc>
              <a:spcBef>
                <a:spcPts val="0"/>
              </a:spcBef>
              <a:buSzTx/>
              <a:buFontTx/>
              <a:buNone/>
              <a:defRPr sz="2400">
                <a:latin typeface="+mj-lt"/>
                <a:ea typeface="+mj-ea"/>
                <a:cs typeface="+mj-cs"/>
                <a:sym typeface="Montserrat Light"/>
              </a:defRPr>
            </a:pPr>
            <a:r>
              <a:t>Apartado D</a:t>
            </a:r>
          </a:p>
          <a:p>
            <a:pPr marL="0" indent="0" defTabSz="914400">
              <a:lnSpc>
                <a:spcPct val="160000"/>
              </a:lnSpc>
              <a:spcBef>
                <a:spcPts val="0"/>
              </a:spcBef>
              <a:buSzTx/>
              <a:buFontTx/>
              <a:buNone/>
              <a:defRPr sz="2400">
                <a:latin typeface="+mj-lt"/>
                <a:ea typeface="+mj-ea"/>
                <a:cs typeface="+mj-cs"/>
                <a:sym typeface="Montserrat Light"/>
              </a:defRPr>
            </a:pPr>
            <a:r>
              <a:t>Apartado E</a:t>
            </a:r>
          </a:p>
          <a:p>
            <a:pPr marL="0" indent="0" defTabSz="914400">
              <a:lnSpc>
                <a:spcPct val="160000"/>
              </a:lnSpc>
              <a:spcBef>
                <a:spcPts val="0"/>
              </a:spcBef>
              <a:buSzTx/>
              <a:buFontTx/>
              <a:buNone/>
              <a:defRPr sz="2400">
                <a:latin typeface="+mj-lt"/>
                <a:ea typeface="+mj-ea"/>
                <a:cs typeface="+mj-cs"/>
                <a:sym typeface="Montserrat Light"/>
              </a:defRPr>
            </a:pPr>
            <a:r>
              <a:t>Apartado F</a:t>
            </a:r>
          </a:p>
          <a:p>
            <a:pPr marL="0" indent="0" defTabSz="914400">
              <a:lnSpc>
                <a:spcPct val="160000"/>
              </a:lnSpc>
              <a:spcBef>
                <a:spcPts val="0"/>
              </a:spcBef>
              <a:buSzTx/>
              <a:buFontTx/>
              <a:buNone/>
              <a:defRPr sz="2400">
                <a:latin typeface="+mj-lt"/>
                <a:ea typeface="+mj-ea"/>
                <a:cs typeface="+mj-cs"/>
                <a:sym typeface="Montserrat Light"/>
              </a:defRPr>
            </a:pPr>
            <a:r>
              <a:t>Apartado G</a:t>
            </a:r>
          </a:p>
          <a:p>
            <a:pPr marL="0" indent="0" defTabSz="914400">
              <a:lnSpc>
                <a:spcPct val="160000"/>
              </a:lnSpc>
              <a:spcBef>
                <a:spcPts val="0"/>
              </a:spcBef>
              <a:buSzTx/>
              <a:buFontTx/>
              <a:buNone/>
              <a:defRPr sz="2400">
                <a:latin typeface="+mj-lt"/>
                <a:ea typeface="+mj-ea"/>
                <a:cs typeface="+mj-cs"/>
                <a:sym typeface="Montserrat Light"/>
              </a:defRPr>
            </a:pPr>
            <a:r>
              <a:t>Apartado H</a:t>
            </a:r>
          </a:p>
          <a:p>
            <a:pPr marL="0" indent="0" defTabSz="914400">
              <a:lnSpc>
                <a:spcPct val="160000"/>
              </a:lnSpc>
              <a:spcBef>
                <a:spcPts val="0"/>
              </a:spcBef>
              <a:buSzTx/>
              <a:buFontTx/>
              <a:buNone/>
              <a:defRPr sz="2400">
                <a:latin typeface="+mj-lt"/>
                <a:ea typeface="+mj-ea"/>
                <a:cs typeface="+mj-cs"/>
                <a:sym typeface="Montserrat Light"/>
              </a:defRPr>
            </a:pPr>
            <a:r>
              <a:t>Apartado I</a:t>
            </a:r>
          </a:p>
        </p:txBody>
      </p:sp>
      <p:sp>
        <p:nvSpPr>
          <p:cNvPr id="76" name="Contenidos"/>
          <p:cNvSpPr txBox="1">
            <a:spLocks noGrp="1"/>
          </p:cNvSpPr>
          <p:nvPr>
            <p:ph type="body" sz="quarter" idx="22"/>
          </p:nvPr>
        </p:nvSpPr>
        <p:spPr>
          <a:xfrm>
            <a:off x="5715249" y="1920489"/>
            <a:ext cx="4622303" cy="574041"/>
          </a:xfrm>
          <a:prstGeom prst="rect">
            <a:avLst/>
          </a:prstGeom>
        </p:spPr>
        <p:txBody>
          <a:bodyPr>
            <a:spAutoFit/>
          </a:bodyPr>
          <a:lstStyle>
            <a:lvl1pPr marL="0" indent="0" defTabSz="914400">
              <a:lnSpc>
                <a:spcPct val="170000"/>
              </a:lnSpc>
              <a:spcBef>
                <a:spcPts val="0"/>
              </a:spcBef>
              <a:buSzTx/>
              <a:buFontTx/>
              <a:buNone/>
              <a:defRPr sz="3100">
                <a:latin typeface="Montserrat Bold"/>
                <a:ea typeface="Montserrat Bold"/>
                <a:cs typeface="Montserrat Bold"/>
                <a:sym typeface="Montserrat Bold"/>
              </a:defRPr>
            </a:lvl1pPr>
          </a:lstStyle>
          <a:p>
            <a:r>
              <a:t>Contenidos</a:t>
            </a:r>
          </a:p>
        </p:txBody>
      </p:sp>
      <p:sp>
        <p:nvSpPr>
          <p:cNvPr id="77" name="Rectangle 10"/>
          <p:cNvSpPr/>
          <p:nvPr/>
        </p:nvSpPr>
        <p:spPr>
          <a:xfrm rot="18900000">
            <a:off x="12735455" y="7087330"/>
            <a:ext cx="8322979" cy="4113340"/>
          </a:xfrm>
          <a:prstGeom prst="rect">
            <a:avLst/>
          </a:prstGeom>
          <a:solidFill>
            <a:srgbClr val="F3F2F3"/>
          </a:solidFill>
          <a:ln w="12700">
            <a:miter lim="400000"/>
          </a:ln>
        </p:spPr>
        <p:txBody>
          <a:bodyPr lIns="45719" rIns="45719" anchor="ctr"/>
          <a:lstStyle/>
          <a:p>
            <a:pPr algn="ctr">
              <a:defRPr>
                <a:solidFill>
                  <a:schemeClr val="accent2">
                    <a:lumOff val="9019"/>
                  </a:schemeClr>
                </a:solidFill>
              </a:defRPr>
            </a:pPr>
            <a:endParaRPr dirty="0"/>
          </a:p>
        </p:txBody>
      </p:sp>
      <p:sp>
        <p:nvSpPr>
          <p:cNvPr id="78" name="4…"/>
          <p:cNvSpPr txBox="1">
            <a:spLocks noGrp="1"/>
          </p:cNvSpPr>
          <p:nvPr>
            <p:ph type="body" sz="quarter" idx="23"/>
          </p:nvPr>
        </p:nvSpPr>
        <p:spPr>
          <a:xfrm>
            <a:off x="9107646" y="2834889"/>
            <a:ext cx="2384324" cy="5173981"/>
          </a:xfrm>
          <a:prstGeom prst="rect">
            <a:avLst/>
          </a:prstGeom>
        </p:spPr>
        <p:txBody>
          <a:bodyPr>
            <a:spAutoFit/>
          </a:bodyPr>
          <a:lstStyle/>
          <a:p>
            <a:pPr marL="0" indent="0" algn="r" defTabSz="914400">
              <a:lnSpc>
                <a:spcPct val="160000"/>
              </a:lnSpc>
              <a:spcBef>
                <a:spcPts val="0"/>
              </a:spcBef>
              <a:buSzTx/>
              <a:buFontTx/>
              <a:buNone/>
              <a:defRPr sz="2400">
                <a:latin typeface="+mj-lt"/>
                <a:ea typeface="+mj-ea"/>
                <a:cs typeface="+mj-cs"/>
                <a:sym typeface="Montserrat Light"/>
              </a:defRPr>
            </a:pPr>
            <a:r>
              <a:t>4</a:t>
            </a:r>
          </a:p>
          <a:p>
            <a:pPr marL="0" indent="0" algn="r" defTabSz="914400">
              <a:lnSpc>
                <a:spcPct val="160000"/>
              </a:lnSpc>
              <a:spcBef>
                <a:spcPts val="0"/>
              </a:spcBef>
              <a:buSzTx/>
              <a:buFontTx/>
              <a:buNone/>
              <a:defRPr sz="2400">
                <a:latin typeface="+mj-lt"/>
                <a:ea typeface="+mj-ea"/>
                <a:cs typeface="+mj-cs"/>
                <a:sym typeface="Montserrat Light"/>
              </a:defRPr>
            </a:pPr>
            <a:r>
              <a:t>5</a:t>
            </a:r>
          </a:p>
          <a:p>
            <a:pPr marL="0" indent="0" algn="r" defTabSz="914400">
              <a:lnSpc>
                <a:spcPct val="160000"/>
              </a:lnSpc>
              <a:spcBef>
                <a:spcPts val="0"/>
              </a:spcBef>
              <a:buSzTx/>
              <a:buFontTx/>
              <a:buNone/>
              <a:defRPr sz="2400">
                <a:latin typeface="+mj-lt"/>
                <a:ea typeface="+mj-ea"/>
                <a:cs typeface="+mj-cs"/>
                <a:sym typeface="Montserrat Light"/>
              </a:defRPr>
            </a:pPr>
            <a:r>
              <a:t>6</a:t>
            </a:r>
          </a:p>
          <a:p>
            <a:pPr marL="0" indent="0" algn="r" defTabSz="914400">
              <a:lnSpc>
                <a:spcPct val="160000"/>
              </a:lnSpc>
              <a:spcBef>
                <a:spcPts val="0"/>
              </a:spcBef>
              <a:buSzTx/>
              <a:buFontTx/>
              <a:buNone/>
              <a:defRPr sz="2400">
                <a:latin typeface="+mj-lt"/>
                <a:ea typeface="+mj-ea"/>
                <a:cs typeface="+mj-cs"/>
                <a:sym typeface="Montserrat Light"/>
              </a:defRPr>
            </a:pPr>
            <a:r>
              <a:t>7</a:t>
            </a:r>
          </a:p>
          <a:p>
            <a:pPr marL="0" indent="0" algn="r" defTabSz="914400">
              <a:lnSpc>
                <a:spcPct val="160000"/>
              </a:lnSpc>
              <a:spcBef>
                <a:spcPts val="0"/>
              </a:spcBef>
              <a:buSzTx/>
              <a:buFontTx/>
              <a:buNone/>
              <a:defRPr sz="2400">
                <a:latin typeface="+mj-lt"/>
                <a:ea typeface="+mj-ea"/>
                <a:cs typeface="+mj-cs"/>
                <a:sym typeface="Montserrat Light"/>
              </a:defRPr>
            </a:pPr>
            <a:r>
              <a:t>8</a:t>
            </a:r>
          </a:p>
          <a:p>
            <a:pPr marL="0" indent="0" algn="r" defTabSz="914400">
              <a:lnSpc>
                <a:spcPct val="160000"/>
              </a:lnSpc>
              <a:spcBef>
                <a:spcPts val="0"/>
              </a:spcBef>
              <a:buSzTx/>
              <a:buFontTx/>
              <a:buNone/>
              <a:defRPr sz="2400">
                <a:latin typeface="+mj-lt"/>
                <a:ea typeface="+mj-ea"/>
                <a:cs typeface="+mj-cs"/>
                <a:sym typeface="Montserrat Light"/>
              </a:defRPr>
            </a:pPr>
            <a:r>
              <a:t>9</a:t>
            </a:r>
          </a:p>
          <a:p>
            <a:pPr marL="0" indent="0" algn="r" defTabSz="914400">
              <a:lnSpc>
                <a:spcPct val="160000"/>
              </a:lnSpc>
              <a:spcBef>
                <a:spcPts val="0"/>
              </a:spcBef>
              <a:buSzTx/>
              <a:buFontTx/>
              <a:buNone/>
              <a:defRPr sz="2400">
                <a:latin typeface="+mj-lt"/>
                <a:ea typeface="+mj-ea"/>
                <a:cs typeface="+mj-cs"/>
                <a:sym typeface="Montserrat Light"/>
              </a:defRPr>
            </a:pPr>
            <a:r>
              <a:t>10</a:t>
            </a:r>
          </a:p>
          <a:p>
            <a:pPr marL="0" indent="0" algn="r" defTabSz="914400">
              <a:lnSpc>
                <a:spcPct val="160000"/>
              </a:lnSpc>
              <a:spcBef>
                <a:spcPts val="0"/>
              </a:spcBef>
              <a:buSzTx/>
              <a:buFontTx/>
              <a:buNone/>
              <a:defRPr sz="2400">
                <a:latin typeface="+mj-lt"/>
                <a:ea typeface="+mj-ea"/>
                <a:cs typeface="+mj-cs"/>
                <a:sym typeface="Montserrat Light"/>
              </a:defRPr>
            </a:pPr>
            <a:r>
              <a:t>11</a:t>
            </a:r>
          </a:p>
          <a:p>
            <a:pPr marL="0" indent="0" algn="r" defTabSz="914400">
              <a:lnSpc>
                <a:spcPct val="160000"/>
              </a:lnSpc>
              <a:spcBef>
                <a:spcPts val="0"/>
              </a:spcBef>
              <a:buSzTx/>
              <a:buFontTx/>
              <a:buNone/>
              <a:defRPr sz="2400">
                <a:latin typeface="+mj-lt"/>
                <a:ea typeface="+mj-ea"/>
                <a:cs typeface="+mj-cs"/>
                <a:sym typeface="Montserrat Light"/>
              </a:defRPr>
            </a:pPr>
            <a:r>
              <a:t>12</a:t>
            </a:r>
          </a:p>
        </p:txBody>
      </p:sp>
      <p:sp>
        <p:nvSpPr>
          <p:cNvPr id="79" name="Rectangle 10"/>
          <p:cNvSpPr/>
          <p:nvPr/>
        </p:nvSpPr>
        <p:spPr>
          <a:xfrm rot="18900000">
            <a:off x="12533284" y="6599246"/>
            <a:ext cx="8624729" cy="4560176"/>
          </a:xfrm>
          <a:prstGeom prst="rect">
            <a:avLst/>
          </a:prstGeom>
          <a:solidFill>
            <a:srgbClr val="F2F3F2"/>
          </a:solidFill>
          <a:ln w="12700">
            <a:miter lim="400000"/>
          </a:ln>
        </p:spPr>
        <p:txBody>
          <a:bodyPr lIns="45719" rIns="45719" anchor="ctr"/>
          <a:lstStyle/>
          <a:p>
            <a:pPr algn="ctr">
              <a:defRPr>
                <a:solidFill>
                  <a:schemeClr val="accent2">
                    <a:lumOff val="9019"/>
                  </a:schemeClr>
                </a:solidFill>
              </a:defRPr>
            </a:pPr>
            <a:endParaRPr dirty="0"/>
          </a:p>
        </p:txBody>
      </p:sp>
      <p:sp>
        <p:nvSpPr>
          <p:cNvPr id="80" name="Rectangle 4"/>
          <p:cNvSpPr/>
          <p:nvPr/>
        </p:nvSpPr>
        <p:spPr>
          <a:xfrm rot="18900000">
            <a:off x="-2552786" y="-583665"/>
            <a:ext cx="7933980" cy="4010196"/>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43693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ransición_Numerada">
    <p:bg>
      <p:bgPr>
        <a:solidFill>
          <a:srgbClr val="081D3F"/>
        </a:solidFill>
        <a:effectLst/>
      </p:bgPr>
    </p:bg>
    <p:spTree>
      <p:nvGrpSpPr>
        <p:cNvPr id="1" name=""/>
        <p:cNvGrpSpPr/>
        <p:nvPr/>
      </p:nvGrpSpPr>
      <p:grpSpPr>
        <a:xfrm>
          <a:off x="0" y="0"/>
          <a:ext cx="0" cy="0"/>
          <a:chOff x="0" y="0"/>
          <a:chExt cx="0" cy="0"/>
        </a:xfrm>
      </p:grpSpPr>
      <p:sp>
        <p:nvSpPr>
          <p:cNvPr id="110" name="TextBox 2"/>
          <p:cNvSpPr txBox="1">
            <a:spLocks noGrp="1"/>
          </p:cNvSpPr>
          <p:nvPr>
            <p:ph type="body" sz="quarter" idx="21"/>
          </p:nvPr>
        </p:nvSpPr>
        <p:spPr>
          <a:xfrm>
            <a:off x="1710814" y="4601795"/>
            <a:ext cx="14866374" cy="1564641"/>
          </a:xfrm>
          <a:prstGeom prst="rect">
            <a:avLst/>
          </a:prstGeom>
        </p:spPr>
        <p:txBody>
          <a:bodyPr>
            <a:spAutoFit/>
          </a:bodyPr>
          <a:lstStyle/>
          <a:p>
            <a:pPr marL="0" indent="0" algn="ctr" defTabSz="91440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t>01</a:t>
            </a:r>
          </a:p>
          <a:p>
            <a:pPr marL="0" indent="0" algn="ctr" defTabSz="91440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t>TÍTULO SLIDE NUMERADO</a:t>
            </a:r>
          </a:p>
        </p:txBody>
      </p:sp>
      <p:grpSp>
        <p:nvGrpSpPr>
          <p:cNvPr id="113" name="Group 3"/>
          <p:cNvGrpSpPr/>
          <p:nvPr/>
        </p:nvGrpSpPr>
        <p:grpSpPr>
          <a:xfrm>
            <a:off x="-1030942" y="984671"/>
            <a:ext cx="20349884" cy="8319248"/>
            <a:chOff x="0" y="0"/>
            <a:chExt cx="20349883" cy="8319247"/>
          </a:xfrm>
        </p:grpSpPr>
        <p:sp>
          <p:nvSpPr>
            <p:cNvPr id="111" name="Straight Connector 4"/>
            <p:cNvSpPr/>
            <p:nvPr/>
          </p:nvSpPr>
          <p:spPr>
            <a:xfrm flipH="1">
              <a:off x="-1" y="0"/>
              <a:ext cx="7530355"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sp>
          <p:nvSpPr>
            <p:cNvPr id="112" name="Straight Connector 5"/>
            <p:cNvSpPr/>
            <p:nvPr/>
          </p:nvSpPr>
          <p:spPr>
            <a:xfrm flipH="1">
              <a:off x="12819530" y="0"/>
              <a:ext cx="7530354"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grpSp>
      <p:sp>
        <p:nvSpPr>
          <p:cNvPr id="11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06963206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atos_03">
    <p:spTree>
      <p:nvGrpSpPr>
        <p:cNvPr id="1" name=""/>
        <p:cNvGrpSpPr/>
        <p:nvPr/>
      </p:nvGrpSpPr>
      <p:grpSpPr>
        <a:xfrm>
          <a:off x="0" y="0"/>
          <a:ext cx="0" cy="0"/>
          <a:chOff x="0" y="0"/>
          <a:chExt cx="0" cy="0"/>
        </a:xfrm>
      </p:grpSpPr>
      <p:sp>
        <p:nvSpPr>
          <p:cNvPr id="222" name="TextBox 11"/>
          <p:cNvSpPr txBox="1">
            <a:spLocks noGrp="1"/>
          </p:cNvSpPr>
          <p:nvPr>
            <p:ph type="body" sz="quarter" idx="21"/>
          </p:nvPr>
        </p:nvSpPr>
        <p:spPr>
          <a:xfrm>
            <a:off x="1104929" y="3012315"/>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3" name="Picture Placeholder 44"/>
          <p:cNvSpPr>
            <a:spLocks noGrp="1"/>
          </p:cNvSpPr>
          <p:nvPr>
            <p:ph type="pic" idx="22"/>
          </p:nvPr>
        </p:nvSpPr>
        <p:spPr>
          <a:xfrm>
            <a:off x="9173501" y="0"/>
            <a:ext cx="9115589" cy="10288589"/>
          </a:xfrm>
          <a:prstGeom prst="rect">
            <a:avLst/>
          </a:prstGeom>
        </p:spPr>
        <p:txBody>
          <a:bodyPr lIns="91439" rIns="91439"/>
          <a:lstStyle/>
          <a:p>
            <a:endParaRPr dirty="0"/>
          </a:p>
        </p:txBody>
      </p:sp>
      <p:sp>
        <p:nvSpPr>
          <p:cNvPr id="224"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5"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26"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27" name="TextBox 11"/>
          <p:cNvSpPr txBox="1">
            <a:spLocks noGrp="1"/>
          </p:cNvSpPr>
          <p:nvPr>
            <p:ph type="body" sz="quarter" idx="23"/>
          </p:nvPr>
        </p:nvSpPr>
        <p:spPr>
          <a:xfrm>
            <a:off x="1104929" y="5346381"/>
            <a:ext cx="6059351" cy="1156990"/>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8" name="Freeform: Shape 110"/>
          <p:cNvSpPr/>
          <p:nvPr/>
        </p:nvSpPr>
        <p:spPr>
          <a:xfrm rot="10800000">
            <a:off x="570932" y="4903699"/>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9" name="TextBox 11"/>
          <p:cNvSpPr txBox="1">
            <a:spLocks noGrp="1"/>
          </p:cNvSpPr>
          <p:nvPr>
            <p:ph type="body" sz="quarter" idx="24"/>
          </p:nvPr>
        </p:nvSpPr>
        <p:spPr>
          <a:xfrm>
            <a:off x="1096463" y="7724862"/>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30" name="Freeform: Shape 110"/>
          <p:cNvSpPr/>
          <p:nvPr/>
        </p:nvSpPr>
        <p:spPr>
          <a:xfrm rot="10800000">
            <a:off x="562465" y="73071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31" name="Línea"/>
          <p:cNvSpPr/>
          <p:nvPr/>
        </p:nvSpPr>
        <p:spPr>
          <a:xfrm flipV="1">
            <a:off x="729682" y="2812651"/>
            <a:ext cx="1" cy="2137342"/>
          </a:xfrm>
          <a:prstGeom prst="line">
            <a:avLst/>
          </a:prstGeom>
          <a:ln w="50800">
            <a:solidFill>
              <a:schemeClr val="accent1"/>
            </a:solidFill>
            <a:miter/>
          </a:ln>
        </p:spPr>
        <p:txBody>
          <a:bodyPr lIns="45719" rIns="45719"/>
          <a:lstStyle/>
          <a:p>
            <a:endParaRPr dirty="0"/>
          </a:p>
        </p:txBody>
      </p:sp>
      <p:sp>
        <p:nvSpPr>
          <p:cNvPr id="232" name="Línea"/>
          <p:cNvSpPr/>
          <p:nvPr/>
        </p:nvSpPr>
        <p:spPr>
          <a:xfrm flipV="1">
            <a:off x="729682" y="5210411"/>
            <a:ext cx="1" cy="2137341"/>
          </a:xfrm>
          <a:prstGeom prst="line">
            <a:avLst/>
          </a:prstGeom>
          <a:ln w="50800">
            <a:solidFill>
              <a:schemeClr val="accent1"/>
            </a:solidFill>
            <a:miter/>
          </a:ln>
        </p:spPr>
        <p:txBody>
          <a:bodyPr lIns="45719" rIns="45719"/>
          <a:lstStyle/>
          <a:p>
            <a:endParaRPr dirty="0"/>
          </a:p>
        </p:txBody>
      </p:sp>
      <p:sp>
        <p:nvSpPr>
          <p:cNvPr id="233" name="TextBox 2"/>
          <p:cNvSpPr txBox="1">
            <a:spLocks noGrp="1"/>
          </p:cNvSpPr>
          <p:nvPr>
            <p:ph type="body" sz="quarter" idx="25"/>
          </p:nvPr>
        </p:nvSpPr>
        <p:spPr>
          <a:xfrm>
            <a:off x="1098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4" name="TextBox 2"/>
          <p:cNvSpPr txBox="1">
            <a:spLocks noGrp="1"/>
          </p:cNvSpPr>
          <p:nvPr>
            <p:ph type="body" sz="quarter" idx="26"/>
          </p:nvPr>
        </p:nvSpPr>
        <p:spPr>
          <a:xfrm>
            <a:off x="1098105" y="4831079"/>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5" name="TextBox 2"/>
          <p:cNvSpPr txBox="1">
            <a:spLocks noGrp="1"/>
          </p:cNvSpPr>
          <p:nvPr>
            <p:ph type="body" sz="quarter" idx="27"/>
          </p:nvPr>
        </p:nvSpPr>
        <p:spPr>
          <a:xfrm>
            <a:off x="1098105" y="7207520"/>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6"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7081034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2_Texto_04">
    <p:bg>
      <p:bgPr>
        <a:solidFill>
          <a:srgbClr val="00B050"/>
        </a:solidFill>
        <a:effectLst/>
      </p:bgPr>
    </p:bg>
    <p:spTree>
      <p:nvGrpSpPr>
        <p:cNvPr id="1" name=""/>
        <p:cNvGrpSpPr/>
        <p:nvPr/>
      </p:nvGrpSpPr>
      <p:grpSpPr>
        <a:xfrm>
          <a:off x="0" y="0"/>
          <a:ext cx="0" cy="0"/>
          <a:chOff x="0" y="0"/>
          <a:chExt cx="0" cy="0"/>
        </a:xfrm>
      </p:grpSpPr>
      <p:sp>
        <p:nvSpPr>
          <p:cNvPr id="153"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55"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5" name="Imagen 4">
            <a:extLst>
              <a:ext uri="{FF2B5EF4-FFF2-40B4-BE49-F238E27FC236}">
                <a16:creationId xmlns:a16="http://schemas.microsoft.com/office/drawing/2014/main" id="{CB2A0A79-0518-4A99-BBB9-6FECD9E88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9873338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exto_05">
    <p:bg>
      <p:bgPr>
        <a:solidFill>
          <a:srgbClr val="081D3F"/>
        </a:solidFill>
        <a:effectLst/>
      </p:bgPr>
    </p:bg>
    <p:spTree>
      <p:nvGrpSpPr>
        <p:cNvPr id="1" name=""/>
        <p:cNvGrpSpPr/>
        <p:nvPr/>
      </p:nvGrpSpPr>
      <p:grpSpPr>
        <a:xfrm>
          <a:off x="0" y="0"/>
          <a:ext cx="0" cy="0"/>
          <a:chOff x="0" y="0"/>
          <a:chExt cx="0" cy="0"/>
        </a:xfrm>
      </p:grpSpPr>
      <p:sp>
        <p:nvSpPr>
          <p:cNvPr id="162"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6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6" name="Imagen 5">
            <a:extLst>
              <a:ext uri="{FF2B5EF4-FFF2-40B4-BE49-F238E27FC236}">
                <a16:creationId xmlns:a16="http://schemas.microsoft.com/office/drawing/2014/main" id="{B5FE0A47-F9E5-4D20-ABF8-7FD2DF653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81485053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exto_04">
    <p:spTree>
      <p:nvGrpSpPr>
        <p:cNvPr id="1" name=""/>
        <p:cNvGrpSpPr/>
        <p:nvPr/>
      </p:nvGrpSpPr>
      <p:grpSpPr>
        <a:xfrm>
          <a:off x="0" y="0"/>
          <a:ext cx="0" cy="0"/>
          <a:chOff x="0" y="0"/>
          <a:chExt cx="0" cy="0"/>
        </a:xfrm>
      </p:grpSpPr>
      <p:sp>
        <p:nvSpPr>
          <p:cNvPr id="171" name="Lorem ipsum dolor sit amet, consectetuer adipiscing elit. Aenean commodo ligula eget dolor. Aenean massa. Cum sociis natoque penatibus et magnis dis parturient montes, nascetur ridiculus mus."/>
          <p:cNvSpPr txBox="1">
            <a:spLocks noGrp="1"/>
          </p:cNvSpPr>
          <p:nvPr>
            <p:ph type="body" sz="quarter" idx="21"/>
          </p:nvPr>
        </p:nvSpPr>
        <p:spPr>
          <a:xfrm>
            <a:off x="495830" y="6229829"/>
            <a:ext cx="4267231"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t>Lorem ipsum dolor sit amet, consectetuer adipiscing elit. Aenean commodo ligula eget dolor. Aenean massa. Cum sociis natoque penatibus et magnis dis parturient montes, nascetur ridiculus mus.</a:t>
            </a:r>
          </a:p>
        </p:txBody>
      </p:sp>
      <p:sp>
        <p:nvSpPr>
          <p:cNvPr id="172" name="TextBox 2"/>
          <p:cNvSpPr txBox="1">
            <a:spLocks noGrp="1"/>
          </p:cNvSpPr>
          <p:nvPr>
            <p:ph type="body" sz="quarter" idx="22"/>
          </p:nvPr>
        </p:nvSpPr>
        <p:spPr>
          <a:xfrm>
            <a:off x="530838"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t>Título de párrafo</a:t>
            </a:r>
          </a:p>
        </p:txBody>
      </p:sp>
      <p:sp>
        <p:nvSpPr>
          <p:cNvPr id="174" name="TextBox 2"/>
          <p:cNvSpPr txBox="1">
            <a:spLocks noGrp="1"/>
          </p:cNvSpPr>
          <p:nvPr>
            <p:ph type="body" sz="quarter" idx="23"/>
          </p:nvPr>
        </p:nvSpPr>
        <p:spPr>
          <a:xfrm>
            <a:off x="530838" y="5489799"/>
            <a:ext cx="1833924"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75" name="TextBox 2"/>
          <p:cNvSpPr txBox="1">
            <a:spLocks noGrp="1"/>
          </p:cNvSpPr>
          <p:nvPr>
            <p:ph type="body" sz="quarter" idx="24"/>
          </p:nvPr>
        </p:nvSpPr>
        <p:spPr>
          <a:xfrm>
            <a:off x="530838" y="2770477"/>
            <a:ext cx="9919923" cy="1247141"/>
          </a:xfrm>
          <a:prstGeom prst="rect">
            <a:avLst/>
          </a:prstGeom>
        </p:spPr>
        <p:txBody>
          <a:bodyPr>
            <a:spAutoFit/>
          </a:bodyPr>
          <a:lstStyle>
            <a:lvl1pPr marL="0" indent="0" defTabSz="914400">
              <a:lnSpc>
                <a:spcPct val="80000"/>
              </a:lnSpc>
              <a:spcBef>
                <a:spcPts val="0"/>
              </a:spcBef>
              <a:buSzTx/>
              <a:buFontTx/>
              <a:buNone/>
              <a:defRPr sz="7400">
                <a:solidFill>
                  <a:srgbClr val="081D3F"/>
                </a:solidFill>
                <a:latin typeface="Montserrat Bold"/>
                <a:ea typeface="Montserrat Bold"/>
                <a:cs typeface="Montserrat Bold"/>
                <a:sym typeface="Montserrat Bold"/>
              </a:defRPr>
            </a:lvl1pPr>
          </a:lstStyle>
          <a:p>
            <a:r>
              <a:t>TÍTULO</a:t>
            </a:r>
          </a:p>
        </p:txBody>
      </p:sp>
      <p:sp>
        <p:nvSpPr>
          <p:cNvPr id="179" name="Lorem ipsum dolor sit amet, consectetuer adipiscing elit. Aenean commodo ligula eget dolor. Aenean massa. Cum sociis natoque penatibus et magnis dis parturient montes, nascetur ridiculus mus."/>
          <p:cNvSpPr txBox="1">
            <a:spLocks noGrp="1"/>
          </p:cNvSpPr>
          <p:nvPr>
            <p:ph type="body" sz="quarter" idx="28"/>
          </p:nvPr>
        </p:nvSpPr>
        <p:spPr>
          <a:xfrm>
            <a:off x="9712960" y="6229829"/>
            <a:ext cx="4267230"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rPr dirty="0"/>
              <a:t>Lorem ipsum dolor sit </a:t>
            </a:r>
            <a:r>
              <a:rPr dirty="0" err="1"/>
              <a:t>amet</a:t>
            </a:r>
            <a:r>
              <a:rPr dirty="0"/>
              <a:t>, </a:t>
            </a:r>
            <a:r>
              <a:rPr dirty="0" err="1"/>
              <a:t>consectetuer</a:t>
            </a:r>
            <a:r>
              <a:rPr dirty="0"/>
              <a:t> </a:t>
            </a:r>
            <a:r>
              <a:rPr dirty="0" err="1"/>
              <a:t>adipiscing</a:t>
            </a:r>
            <a:r>
              <a:rPr dirty="0"/>
              <a:t> </a:t>
            </a:r>
            <a:r>
              <a:rPr dirty="0" err="1"/>
              <a:t>elit</a:t>
            </a:r>
            <a:r>
              <a:rPr dirty="0"/>
              <a:t>. </a:t>
            </a:r>
            <a:r>
              <a:rPr dirty="0" err="1"/>
              <a:t>Aenean</a:t>
            </a:r>
            <a:r>
              <a:rPr dirty="0"/>
              <a:t> </a:t>
            </a:r>
            <a:r>
              <a:rPr dirty="0" err="1"/>
              <a:t>commodo</a:t>
            </a:r>
            <a:r>
              <a:rPr dirty="0"/>
              <a:t> ligula </a:t>
            </a:r>
            <a:r>
              <a:rPr dirty="0" err="1"/>
              <a:t>eget</a:t>
            </a:r>
            <a:r>
              <a:rPr dirty="0"/>
              <a:t> dolor. </a:t>
            </a:r>
            <a:r>
              <a:rPr dirty="0" err="1"/>
              <a:t>Aenean</a:t>
            </a:r>
            <a:r>
              <a:rPr dirty="0"/>
              <a:t> </a:t>
            </a:r>
            <a:r>
              <a:rPr dirty="0" err="1"/>
              <a:t>massa</a:t>
            </a:r>
            <a:r>
              <a:rPr dirty="0"/>
              <a:t>. Cum sociis </a:t>
            </a:r>
            <a:r>
              <a:rPr dirty="0" err="1"/>
              <a:t>natoque</a:t>
            </a:r>
            <a:r>
              <a:rPr dirty="0"/>
              <a:t> </a:t>
            </a:r>
            <a:r>
              <a:rPr dirty="0" err="1"/>
              <a:t>penatibus</a:t>
            </a:r>
            <a:r>
              <a:rPr dirty="0"/>
              <a:t> et </a:t>
            </a:r>
            <a:r>
              <a:rPr dirty="0" err="1"/>
              <a:t>magnis</a:t>
            </a:r>
            <a:r>
              <a:rPr dirty="0"/>
              <a:t> dis parturient </a:t>
            </a:r>
            <a:r>
              <a:rPr dirty="0" err="1"/>
              <a:t>montes</a:t>
            </a:r>
            <a:r>
              <a:rPr dirty="0"/>
              <a:t>, </a:t>
            </a:r>
            <a:r>
              <a:rPr dirty="0" err="1"/>
              <a:t>nascetur</a:t>
            </a:r>
            <a:r>
              <a:rPr dirty="0"/>
              <a:t> </a:t>
            </a:r>
            <a:r>
              <a:rPr dirty="0" err="1"/>
              <a:t>ridiculus</a:t>
            </a:r>
            <a:r>
              <a:rPr dirty="0"/>
              <a:t> mus.</a:t>
            </a:r>
          </a:p>
        </p:txBody>
      </p:sp>
      <p:sp>
        <p:nvSpPr>
          <p:cNvPr id="180" name="TextBox 2"/>
          <p:cNvSpPr txBox="1">
            <a:spLocks noGrp="1"/>
          </p:cNvSpPr>
          <p:nvPr>
            <p:ph type="body" sz="quarter" idx="29"/>
          </p:nvPr>
        </p:nvSpPr>
        <p:spPr>
          <a:xfrm>
            <a:off x="9747967"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181" name="TextBox 2"/>
          <p:cNvSpPr txBox="1">
            <a:spLocks noGrp="1"/>
          </p:cNvSpPr>
          <p:nvPr>
            <p:ph type="body" sz="quarter" idx="30"/>
          </p:nvPr>
        </p:nvSpPr>
        <p:spPr>
          <a:xfrm>
            <a:off x="9747967" y="5489799"/>
            <a:ext cx="1833925"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82" name="Línea"/>
          <p:cNvSpPr/>
          <p:nvPr/>
        </p:nvSpPr>
        <p:spPr>
          <a:xfrm flipV="1">
            <a:off x="9212278" y="5143500"/>
            <a:ext cx="1" cy="2715923"/>
          </a:xfrm>
          <a:prstGeom prst="line">
            <a:avLst/>
          </a:prstGeom>
          <a:ln w="6350">
            <a:solidFill>
              <a:srgbClr val="808285"/>
            </a:solidFill>
            <a:miter/>
          </a:ln>
        </p:spPr>
        <p:txBody>
          <a:bodyPr lIns="45719" rIns="45719"/>
          <a:lstStyle/>
          <a:p>
            <a:endParaRPr dirty="0"/>
          </a:p>
        </p:txBody>
      </p:sp>
      <p:sp>
        <p:nvSpPr>
          <p:cNvPr id="18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13" name="Imagen 12">
            <a:extLst>
              <a:ext uri="{FF2B5EF4-FFF2-40B4-BE49-F238E27FC236}">
                <a16:creationId xmlns:a16="http://schemas.microsoft.com/office/drawing/2014/main" id="{CBA0F7A9-DB9C-4C21-90C8-34AEA7D15A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868352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28" name="Picture Placeholder 2"/>
          <p:cNvSpPr>
            <a:spLocks noGrp="1"/>
          </p:cNvSpPr>
          <p:nvPr>
            <p:ph type="pic" sz="quarter" idx="21"/>
          </p:nvPr>
        </p:nvSpPr>
        <p:spPr>
          <a:xfrm>
            <a:off x="8055743" y="5207792"/>
            <a:ext cx="5093823" cy="5080001"/>
          </a:xfrm>
          <a:prstGeom prst="rect">
            <a:avLst/>
          </a:prstGeom>
        </p:spPr>
        <p:txBody>
          <a:bodyPr lIns="91439" rIns="91439"/>
          <a:lstStyle/>
          <a:p>
            <a:endParaRPr dirty="0"/>
          </a:p>
        </p:txBody>
      </p:sp>
      <p:sp>
        <p:nvSpPr>
          <p:cNvPr id="429" name="Picture Placeholder 2"/>
          <p:cNvSpPr>
            <a:spLocks noGrp="1"/>
          </p:cNvSpPr>
          <p:nvPr>
            <p:ph type="pic" sz="quarter" idx="22"/>
          </p:nvPr>
        </p:nvSpPr>
        <p:spPr>
          <a:xfrm>
            <a:off x="8055743" y="792"/>
            <a:ext cx="5093823" cy="5080001"/>
          </a:xfrm>
          <a:prstGeom prst="rect">
            <a:avLst/>
          </a:prstGeom>
        </p:spPr>
        <p:txBody>
          <a:bodyPr lIns="91439" rIns="91439"/>
          <a:lstStyle/>
          <a:p>
            <a:endParaRPr dirty="0"/>
          </a:p>
        </p:txBody>
      </p:sp>
      <p:sp>
        <p:nvSpPr>
          <p:cNvPr id="430" name="Picture Placeholder 2"/>
          <p:cNvSpPr>
            <a:spLocks noGrp="1"/>
          </p:cNvSpPr>
          <p:nvPr>
            <p:ph type="pic" sz="quarter" idx="23"/>
          </p:nvPr>
        </p:nvSpPr>
        <p:spPr>
          <a:xfrm>
            <a:off x="13288143" y="5207792"/>
            <a:ext cx="5093823" cy="5080001"/>
          </a:xfrm>
          <a:prstGeom prst="rect">
            <a:avLst/>
          </a:prstGeom>
        </p:spPr>
        <p:txBody>
          <a:bodyPr lIns="91439" rIns="91439"/>
          <a:lstStyle/>
          <a:p>
            <a:endParaRPr dirty="0"/>
          </a:p>
        </p:txBody>
      </p:sp>
      <p:sp>
        <p:nvSpPr>
          <p:cNvPr id="431" name="Picture Placeholder 2"/>
          <p:cNvSpPr>
            <a:spLocks noGrp="1"/>
          </p:cNvSpPr>
          <p:nvPr>
            <p:ph type="pic" sz="quarter" idx="24"/>
          </p:nvPr>
        </p:nvSpPr>
        <p:spPr>
          <a:xfrm>
            <a:off x="13288143" y="792"/>
            <a:ext cx="5093823" cy="5080001"/>
          </a:xfrm>
          <a:prstGeom prst="rect">
            <a:avLst/>
          </a:prstGeom>
        </p:spPr>
        <p:txBody>
          <a:bodyPr lIns="91439" rIns="91439"/>
          <a:lstStyle/>
          <a:p>
            <a:endParaRPr dirty="0"/>
          </a:p>
        </p:txBody>
      </p:sp>
      <p:sp>
        <p:nvSpPr>
          <p:cNvPr id="432" name="TextBox 11"/>
          <p:cNvSpPr txBox="1">
            <a:spLocks noGrp="1"/>
          </p:cNvSpPr>
          <p:nvPr>
            <p:ph type="body" sz="quarter" idx="25"/>
          </p:nvPr>
        </p:nvSpPr>
        <p:spPr>
          <a:xfrm>
            <a:off x="1358929" y="2936115"/>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33"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4"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5" name="Freeform: Shape 110"/>
          <p:cNvSpPr/>
          <p:nvPr/>
        </p:nvSpPr>
        <p:spPr>
          <a:xfrm rot="10800000">
            <a:off x="570932" y="437941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6" name="Freeform: Shape 110"/>
          <p:cNvSpPr/>
          <p:nvPr/>
        </p:nvSpPr>
        <p:spPr>
          <a:xfrm rot="10800000">
            <a:off x="562465" y="62276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7" name="Línea"/>
          <p:cNvSpPr/>
          <p:nvPr/>
        </p:nvSpPr>
        <p:spPr>
          <a:xfrm flipV="1">
            <a:off x="729682" y="2812651"/>
            <a:ext cx="1" cy="1613226"/>
          </a:xfrm>
          <a:prstGeom prst="line">
            <a:avLst/>
          </a:prstGeom>
          <a:ln w="50800">
            <a:solidFill>
              <a:schemeClr val="accent1"/>
            </a:solidFill>
            <a:miter/>
          </a:ln>
        </p:spPr>
        <p:txBody>
          <a:bodyPr lIns="45719" rIns="45719"/>
          <a:lstStyle/>
          <a:p>
            <a:endParaRPr dirty="0"/>
          </a:p>
        </p:txBody>
      </p:sp>
      <p:sp>
        <p:nvSpPr>
          <p:cNvPr id="438" name="TextBox 2"/>
          <p:cNvSpPr txBox="1">
            <a:spLocks noGrp="1"/>
          </p:cNvSpPr>
          <p:nvPr>
            <p:ph type="body" sz="quarter" idx="26"/>
          </p:nvPr>
        </p:nvSpPr>
        <p:spPr>
          <a:xfrm>
            <a:off x="1352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39" name="TextBox 11"/>
          <p:cNvSpPr txBox="1">
            <a:spLocks noGrp="1"/>
          </p:cNvSpPr>
          <p:nvPr>
            <p:ph type="body" sz="quarter" idx="27"/>
          </p:nvPr>
        </p:nvSpPr>
        <p:spPr>
          <a:xfrm>
            <a:off x="1358929" y="4764916"/>
            <a:ext cx="4537534" cy="890290"/>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0" name="TextBox 2"/>
          <p:cNvSpPr txBox="1">
            <a:spLocks noGrp="1"/>
          </p:cNvSpPr>
          <p:nvPr>
            <p:ph type="body" sz="quarter" idx="28"/>
          </p:nvPr>
        </p:nvSpPr>
        <p:spPr>
          <a:xfrm>
            <a:off x="1352105" y="43022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1" name="TextBox 11"/>
          <p:cNvSpPr txBox="1">
            <a:spLocks noGrp="1"/>
          </p:cNvSpPr>
          <p:nvPr>
            <p:ph type="body" sz="quarter" idx="29"/>
          </p:nvPr>
        </p:nvSpPr>
        <p:spPr>
          <a:xfrm>
            <a:off x="1358929" y="66173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2" name="TextBox 2"/>
          <p:cNvSpPr txBox="1">
            <a:spLocks noGrp="1"/>
          </p:cNvSpPr>
          <p:nvPr>
            <p:ph type="body" sz="quarter" idx="30"/>
          </p:nvPr>
        </p:nvSpPr>
        <p:spPr>
          <a:xfrm>
            <a:off x="1352105" y="61546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3" name="TextBox 11"/>
          <p:cNvSpPr txBox="1">
            <a:spLocks noGrp="1"/>
          </p:cNvSpPr>
          <p:nvPr>
            <p:ph type="body" sz="quarter" idx="31"/>
          </p:nvPr>
        </p:nvSpPr>
        <p:spPr>
          <a:xfrm>
            <a:off x="1358929" y="84461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4" name="TextBox 2"/>
          <p:cNvSpPr txBox="1">
            <a:spLocks noGrp="1"/>
          </p:cNvSpPr>
          <p:nvPr>
            <p:ph type="body" sz="quarter" idx="32"/>
          </p:nvPr>
        </p:nvSpPr>
        <p:spPr>
          <a:xfrm>
            <a:off x="1352105" y="79834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5" name="Línea"/>
          <p:cNvSpPr/>
          <p:nvPr/>
        </p:nvSpPr>
        <p:spPr>
          <a:xfrm flipV="1">
            <a:off x="729682" y="4675318"/>
            <a:ext cx="1" cy="1574472"/>
          </a:xfrm>
          <a:prstGeom prst="line">
            <a:avLst/>
          </a:prstGeom>
          <a:ln w="50800">
            <a:solidFill>
              <a:schemeClr val="accent1"/>
            </a:solidFill>
            <a:miter/>
          </a:ln>
        </p:spPr>
        <p:txBody>
          <a:bodyPr lIns="45719" rIns="45719"/>
          <a:lstStyle/>
          <a:p>
            <a:endParaRPr dirty="0"/>
          </a:p>
        </p:txBody>
      </p:sp>
      <p:sp>
        <p:nvSpPr>
          <p:cNvPr id="446" name="Freeform: Shape 110"/>
          <p:cNvSpPr/>
          <p:nvPr/>
        </p:nvSpPr>
        <p:spPr>
          <a:xfrm rot="10800000">
            <a:off x="562465" y="80437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47" name="Línea"/>
          <p:cNvSpPr/>
          <p:nvPr/>
        </p:nvSpPr>
        <p:spPr>
          <a:xfrm flipV="1">
            <a:off x="729682" y="6499230"/>
            <a:ext cx="1" cy="1574472"/>
          </a:xfrm>
          <a:prstGeom prst="line">
            <a:avLst/>
          </a:prstGeom>
          <a:ln w="50800">
            <a:solidFill>
              <a:schemeClr val="accent1"/>
            </a:solidFill>
            <a:miter/>
          </a:ln>
        </p:spPr>
        <p:txBody>
          <a:bodyPr lIns="45719" rIns="45719"/>
          <a:lstStyle/>
          <a:p>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254906139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2163797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pic>
        <p:nvPicPr>
          <p:cNvPr id="2" name="Imagen" descr="Imagen"/>
          <p:cNvPicPr>
            <a:picLocks noChangeAspect="1"/>
          </p:cNvPicPr>
          <p:nvPr/>
        </p:nvPicPr>
        <p:blipFill>
          <a:blip r:embed="rId6">
            <a:extLst/>
          </a:blip>
          <a:stretch>
            <a:fillRect/>
          </a:stretch>
        </p:blipFill>
        <p:spPr>
          <a:xfrm>
            <a:off x="527843" y="505104"/>
            <a:ext cx="1839914" cy="691592"/>
          </a:xfrm>
          <a:prstGeom prst="rect">
            <a:avLst/>
          </a:prstGeom>
          <a:ln w="12700">
            <a:miter lim="400000"/>
          </a:ln>
        </p:spPr>
      </p:pic>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cSld>
  <p:clrMap bg1="lt1" tx1="dk1" bg2="lt2" tx2="dk2" accent1="accent1" accent2="accent2" accent3="accent3" accent4="accent4" accent5="accent5" accent6="accent6" hlink="hlink" folHlink="folHlink"/>
  <p:sldLayoutIdLst>
    <p:sldLayoutId id="2147483652" r:id="rId1"/>
    <p:sldLayoutId id="2147483656" r:id="rId2"/>
    <p:sldLayoutId id="2147483698" r:id="rId3"/>
    <p:sldLayoutId id="2147483707" r:id="rId4"/>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extLst>
      <p:ext uri="{BB962C8B-B14F-4D97-AF65-F5344CB8AC3E}">
        <p14:creationId xmlns:p14="http://schemas.microsoft.com/office/powerpoint/2010/main" val="10464714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hyperlink" Target="https://www2.cruzroja.es/documents/114097690/114438848/Infographic+LRC_EN.pdf/704df84f-2fd9-280c-5aa0-45e8b57134de?t=1690357733673" TargetMode="External"/><Relationship Id="rId3" Type="http://schemas.openxmlformats.org/officeDocument/2006/relationships/hyperlink" Target="https://handbook.spherestandards.org/en/sphere/#ch007_009" TargetMode="External"/><Relationship Id="rId7" Type="http://schemas.openxmlformats.org/officeDocument/2006/relationships/hyperlink" Target="https://www.livelihoodscentre.org/-/targeting-in-urban-and-rural-context-guidelines-and-tools?inheritRedirect=true&amp;redirect=https%3A%2F%2Fwww.livelihoodscentre.org%2Fprogramme-guidance-detail%3Fp_p_id%3Dcom_liferay_portal_search_web_portlet_SearchPortlet%26p_p_lifecycle%3D0%26p_p_state%3Dmaximized%26p_p_mode%3Dview%26_com_liferay_portal_search_web_portlet_SearchPortlet_redirect%3Dhttps%253A%252F%252Fwww.livelihoodscentre.org%252Fprogramme-guidance-detail%253Fp_p_id%26_com_liferay_portal_search_web_portlet_SearchPortlet_mvcPath%3D%252Fsearch.jsp%26_com_liferay_portal_search_web_portlet_SearchPortlet_keywords%3DTargeting%2Bin%2Burban%2Band%2Brural%2Bcontexts%2B-%2BGuidelines%2Band%2BTools%26_com_liferay_portal_search_web_portlet_SearchPortlet_formDate%3D1687442243291%26_com_liferay_portal_search_web_portlet_SearchPortlet_scope%3Dthis-site"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s://www2.cruzroja.es/web/livelihoods-centre/technical-toolkits/me-toolkit" TargetMode="External"/><Relationship Id="rId5" Type="http://schemas.openxmlformats.org/officeDocument/2006/relationships/hyperlink" Target="https://www.livelihoodscentre.org/web/livelihoods-centre/-/guidelines-livelihoods-in-migration-and-displacement-contexts" TargetMode="External"/><Relationship Id="rId10" Type="http://schemas.openxmlformats.org/officeDocument/2006/relationships/image" Target="../media/image5.png"/><Relationship Id="rId4" Type="http://schemas.openxmlformats.org/officeDocument/2006/relationships/hyperlink" Target="https://www.livelihoodscentre.org/documents/114097690/114438860/IFRC+Livelihoods+Guidelines_EN.PDF.pdf/73bdb19a-1a84-be09-f136-21232b13e3a0?t=1569430174761" TargetMode="External"/><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hyperlink" Target="https://fscluster.org/ukraine/document/reach-wfp-multi-sector-needs-assessment" TargetMode="External"/><Relationship Id="rId3" Type="http://schemas.openxmlformats.org/officeDocument/2006/relationships/hyperlink" Target="https://ukrstat.gov.ua/druk/publicat/kat_u/2021/zb/08/rab_sula_e.pdf" TargetMode="External"/><Relationship Id="rId7" Type="http://schemas.openxmlformats.org/officeDocument/2006/relationships/hyperlink" Target="https://fscluster.org/sites/default/files/documents/pin_livelihood_needs_assessment_report_2023_0.pdf" TargetMode="External"/><Relationship Id="rId12"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fao.zoom.us/rec/play/NdWuKlkAwTTNaoQayRctgTkjNLWcP9mGDgmDRxv05VjVSPC5KM72_Rz5g5wFFnLPR3dKa92xpOKn8Tdf.Gy1OyqkzjEifxiFB?canPlayFromShare=true&amp;from=share_recording_detail&amp;continueMode=true&amp;componentName=rec-play&amp;originRequestUrl=https%3A%2F%2Ffao.zoom.us%2Frec%2Fshare%2FXVOidnySJ0AV6vxbovD3IOlZwqYIjWY7FO3AVfWkWyUkmxaPrakO9-rdap65LMQR.v-DTiFuDCk3WtrYk" TargetMode="External"/><Relationship Id="rId11" Type="http://schemas.openxmlformats.org/officeDocument/2006/relationships/image" Target="../media/image5.png"/><Relationship Id="rId5" Type="http://schemas.openxmlformats.org/officeDocument/2006/relationships/hyperlink" Target="https://fscluster.org/ukraine/event/ukraine-labor-market-study-2022-2023" TargetMode="External"/><Relationship Id="rId10" Type="http://schemas.openxmlformats.org/officeDocument/2006/relationships/image" Target="../media/image7.png"/><Relationship Id="rId4" Type="http://schemas.openxmlformats.org/officeDocument/2006/relationships/hyperlink" Target="https://ukrstat.gov.ua/druk/publicat/kat_e/2020/08/Zb_rs_e_2019.pdf" TargetMode="External"/><Relationship Id="rId9" Type="http://schemas.openxmlformats.org/officeDocument/2006/relationships/hyperlink" Target="https://fscluster.org/ukraine/document/fsl-cluster-interactive-dashboard-202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dtm.iom.int/reports/ukraine-general-population-survey-round-14-snapshot-report-population-figures-and?close=true" TargetMode="External"/><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hyperlink" Target="https://dtm.iom.int/reports/ukraine-conditions-return-assessment-factsheet-round-4-july-august-2023?close=true" TargetMode="External"/><Relationship Id="rId4" Type="http://schemas.openxmlformats.org/officeDocument/2006/relationships/hyperlink" Target="https://dtm.iom.int/reports/dtm-ukraine-oblast-profiles-general-population-survey-round-13-june-202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8"/>
          <p:cNvSpPr txBox="1">
            <a:spLocks noGrp="1"/>
          </p:cNvSpPr>
          <p:nvPr>
            <p:ph type="body" idx="21"/>
          </p:nvPr>
        </p:nvSpPr>
        <p:spPr>
          <a:xfrm>
            <a:off x="12437232" y="9036862"/>
            <a:ext cx="5107819" cy="459741"/>
          </a:xfrm>
          <a:prstGeom prst="rect">
            <a:avLst/>
          </a:prstGeom>
        </p:spPr>
        <p:txBody>
          <a:bodyPr/>
          <a:lstStyle/>
          <a:p>
            <a:r>
              <a:rPr lang="en-GB" dirty="0"/>
              <a:t>25 October</a:t>
            </a:r>
            <a:r>
              <a:rPr lang="es-ES" dirty="0"/>
              <a:t> </a:t>
            </a:r>
            <a:r>
              <a:rPr dirty="0"/>
              <a:t>202</a:t>
            </a:r>
            <a:r>
              <a:rPr lang="es-ES" dirty="0"/>
              <a:t>3</a:t>
            </a:r>
            <a:endParaRPr dirty="0"/>
          </a:p>
        </p:txBody>
      </p:sp>
      <p:sp>
        <p:nvSpPr>
          <p:cNvPr id="535" name="Title 3"/>
          <p:cNvSpPr txBox="1">
            <a:spLocks noGrp="1"/>
          </p:cNvSpPr>
          <p:nvPr>
            <p:ph type="body" idx="22"/>
          </p:nvPr>
        </p:nvSpPr>
        <p:spPr>
          <a:xfrm>
            <a:off x="11115675" y="3890596"/>
            <a:ext cx="6429376" cy="3402898"/>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000" dirty="0"/>
              <a:t>URCS Activation Points</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Support to protection, recovery </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and restoring livelihoods</a:t>
            </a:r>
            <a:endParaRPr lang="en-US" sz="2800" dirty="0"/>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endParaRPr lang="en-GB" sz="6000" dirty="0"/>
          </a:p>
        </p:txBody>
      </p:sp>
      <p:pic>
        <p:nvPicPr>
          <p:cNvPr id="5" name="Imagen 4">
            <a:extLst>
              <a:ext uri="{FF2B5EF4-FFF2-40B4-BE49-F238E27FC236}">
                <a16:creationId xmlns:a16="http://schemas.microsoft.com/office/drawing/2014/main" id="{2AC8BFA4-15B0-4C0B-AECE-195C3ABA73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543114" y="614756"/>
            <a:ext cx="1533600" cy="1532472"/>
          </a:xfrm>
          <a:prstGeom prst="rect">
            <a:avLst/>
          </a:prstGeom>
        </p:spPr>
      </p:pic>
      <p:sp>
        <p:nvSpPr>
          <p:cNvPr id="6" name="Title 3">
            <a:extLst>
              <a:ext uri="{FF2B5EF4-FFF2-40B4-BE49-F238E27FC236}">
                <a16:creationId xmlns:a16="http://schemas.microsoft.com/office/drawing/2014/main" id="{8DB09D9B-C6CF-40C2-A00B-52B9238C03A1}"/>
              </a:ext>
            </a:extLst>
          </p:cNvPr>
          <p:cNvSpPr txBox="1">
            <a:spLocks/>
          </p:cNvSpPr>
          <p:nvPr/>
        </p:nvSpPr>
        <p:spPr>
          <a:xfrm>
            <a:off x="10077453" y="6606784"/>
            <a:ext cx="7510462" cy="34028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 </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Training</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Employment</a:t>
            </a:r>
          </a:p>
        </p:txBody>
      </p:sp>
      <p:sp>
        <p:nvSpPr>
          <p:cNvPr id="7" name="TextBox 18">
            <a:extLst>
              <a:ext uri="{FF2B5EF4-FFF2-40B4-BE49-F238E27FC236}">
                <a16:creationId xmlns:a16="http://schemas.microsoft.com/office/drawing/2014/main" id="{A9B8C032-22AB-41CC-A5BA-B0AAE6A9F58A}"/>
              </a:ext>
            </a:extLst>
          </p:cNvPr>
          <p:cNvSpPr txBox="1">
            <a:spLocks/>
          </p:cNvSpPr>
          <p:nvPr/>
        </p:nvSpPr>
        <p:spPr>
          <a:xfrm>
            <a:off x="3273354" y="3228876"/>
            <a:ext cx="5777881" cy="13234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r" defTabSz="914400" rtl="0" latinLnBrk="0">
              <a:lnSpc>
                <a:spcPct val="100000"/>
              </a:lnSpc>
              <a:spcBef>
                <a:spcPts val="0"/>
              </a:spcBef>
              <a:spcAft>
                <a:spcPts val="0"/>
              </a:spcAft>
              <a:buClrTx/>
              <a:buSzTx/>
              <a:buFontTx/>
              <a:buNone/>
              <a:tabLst/>
              <a:defRPr sz="2400" b="1" i="0" u="none" strike="noStrike" cap="none" spc="0" baseline="0">
                <a:solidFill>
                  <a:srgbClr val="011E41"/>
                </a:solidFill>
                <a:uFillTx/>
                <a:latin typeface="Montserrat SemiBold"/>
                <a:ea typeface="Montserrat SemiBold"/>
                <a:cs typeface="Montserrat SemiBold"/>
                <a:sym typeface="Montserrat Semi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r>
              <a:rPr lang="en-GB" sz="4000" dirty="0">
                <a:solidFill>
                  <a:schemeClr val="bg1"/>
                </a:solidFill>
              </a:rPr>
              <a:t>MODULE 1</a:t>
            </a:r>
          </a:p>
          <a:p>
            <a:pPr algn="ctr" hangingPunct="1"/>
            <a:r>
              <a:rPr lang="en-GB" sz="4000" dirty="0">
                <a:solidFill>
                  <a:schemeClr val="bg1"/>
                </a:solidFill>
              </a:rPr>
              <a:t>LOCAL CONTEXT</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Local Context </a:t>
            </a:r>
            <a:r>
              <a:rPr lang="es-ES" sz="4400">
                <a:solidFill>
                  <a:schemeClr val="accent3"/>
                </a:solidFill>
                <a:latin typeface="Montserrat Bold"/>
                <a:sym typeface="Montserrat Bold"/>
              </a:rPr>
              <a:t>| </a:t>
            </a:r>
            <a:r>
              <a:rPr lang="es-ES" sz="3200">
                <a:solidFill>
                  <a:srgbClr val="002060"/>
                </a:solidFill>
                <a:latin typeface="Montserrat Bold"/>
                <a:sym typeface="Montserrat Bold"/>
              </a:rPr>
              <a:t>Activity</a:t>
            </a:r>
            <a:endParaRPr lang="es-ES" sz="3200" dirty="0">
              <a:solidFill>
                <a:srgbClr val="002060"/>
              </a:solidFill>
              <a:latin typeface="Montserrat Bold"/>
              <a:sym typeface="Montserrat Bold"/>
            </a:endParaRP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2.1. Local implementation plans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2815389" y="3515939"/>
            <a:ext cx="12416589" cy="3901453"/>
          </a:xfrm>
          <a:prstGeom prst="rect">
            <a:avLst/>
          </a:prstGeom>
        </p:spPr>
        <p:txBody>
          <a:bodyPr wrap="square">
            <a:spAutoFit/>
          </a:bodyPr>
          <a:lstStyle/>
          <a:p>
            <a:pPr algn="ct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Each Activation Point team will adapt the standard project proposal to the context and livelihoods needs of its region.</a:t>
            </a:r>
          </a:p>
          <a:p>
            <a:pPr algn="ctr">
              <a:lnSpc>
                <a:spcPct val="150000"/>
              </a:lnSpc>
            </a:pPr>
            <a:endPar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Use the findings of your Labour Market Assessment and data of your region that is available on recent reports listed on the previous slide.</a:t>
            </a:r>
          </a:p>
          <a:p>
            <a:pPr algn="ctr">
              <a:lnSpc>
                <a:spcPct val="150000"/>
              </a:lnSpc>
            </a:pPr>
            <a:endParaRPr lang="en-GB" sz="28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Rectángulo 2">
            <a:extLst>
              <a:ext uri="{FF2B5EF4-FFF2-40B4-BE49-F238E27FC236}">
                <a16:creationId xmlns:a16="http://schemas.microsoft.com/office/drawing/2014/main" id="{D4715611-65A9-47F1-A4E9-ED498F70713D}"/>
              </a:ext>
            </a:extLst>
          </p:cNvPr>
          <p:cNvSpPr/>
          <p:nvPr/>
        </p:nvSpPr>
        <p:spPr>
          <a:xfrm>
            <a:off x="2162627" y="7736706"/>
            <a:ext cx="13788573" cy="1384995"/>
          </a:xfrm>
          <a:prstGeom prst="rect">
            <a:avLst/>
          </a:prstGeom>
        </p:spPr>
        <p:txBody>
          <a:bodyPr wrap="square">
            <a:spAutoFit/>
          </a:bodyPr>
          <a:lstStyle/>
          <a:p>
            <a:pPr algn="just"/>
            <a:r>
              <a:rPr lang="en-US" sz="2800" i="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3.1 GENERAL PURPOSE. Reduce the vulnerability of internally displaced persons, returnees and persons with disabilities in </a:t>
            </a:r>
            <a:r>
              <a:rPr lang="en-US" sz="2800" i="1" strike="sngStrike" dirty="0">
                <a:solidFill>
                  <a:schemeClr val="accent5">
                    <a:lumMod val="75000"/>
                    <a:lumOff val="25000"/>
                  </a:schemeClr>
                </a:solidFill>
                <a:highlight>
                  <a:srgbClr val="00FFFF"/>
                </a:highlight>
                <a:latin typeface="Open Sans" panose="020B0606030504020204" pitchFamily="34" charset="0"/>
                <a:ea typeface="Open Sans" panose="020B0606030504020204" pitchFamily="34" charset="0"/>
                <a:cs typeface="Open Sans" panose="020B0606030504020204" pitchFamily="34" charset="0"/>
              </a:rPr>
              <a:t>the</a:t>
            </a:r>
            <a:r>
              <a:rPr lang="en-US" sz="2800" i="1" dirty="0">
                <a:solidFill>
                  <a:schemeClr val="accent5">
                    <a:lumMod val="75000"/>
                    <a:lumOff val="25000"/>
                  </a:schemeClr>
                </a:solidFill>
                <a:highlight>
                  <a:srgbClr val="00FFFF"/>
                </a:highlight>
                <a:latin typeface="Open Sans" panose="020B0606030504020204" pitchFamily="34" charset="0"/>
                <a:ea typeface="Open Sans" panose="020B0606030504020204" pitchFamily="34" charset="0"/>
                <a:cs typeface="Open Sans" panose="020B0606030504020204" pitchFamily="34" charset="0"/>
              </a:rPr>
              <a:t> </a:t>
            </a:r>
            <a:r>
              <a:rPr lang="en-US" sz="2800" i="1" strike="sngStrike" dirty="0">
                <a:solidFill>
                  <a:schemeClr val="accent5">
                    <a:lumMod val="75000"/>
                    <a:lumOff val="25000"/>
                  </a:schemeClr>
                </a:solidFill>
                <a:highlight>
                  <a:srgbClr val="00FFFF"/>
                </a:highlight>
                <a:latin typeface="Open Sans" panose="020B0606030504020204" pitchFamily="34" charset="0"/>
                <a:ea typeface="Open Sans" panose="020B0606030504020204" pitchFamily="34" charset="0"/>
                <a:cs typeface="Open Sans" panose="020B0606030504020204" pitchFamily="34" charset="0"/>
              </a:rPr>
              <a:t>geographical areas of project implementation</a:t>
            </a:r>
            <a:r>
              <a:rPr lang="en-US" sz="2800" i="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2800" i="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 Vinnytsia region.</a:t>
            </a:r>
            <a:endParaRPr lang="es-ES" sz="2800" i="1" dirty="0">
              <a:solidFill>
                <a:schemeClr val="accent5">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ángulo 10">
            <a:extLst>
              <a:ext uri="{FF2B5EF4-FFF2-40B4-BE49-F238E27FC236}">
                <a16:creationId xmlns:a16="http://schemas.microsoft.com/office/drawing/2014/main" id="{0C26958E-2A52-403C-B002-550DE0C4D2DB}"/>
              </a:ext>
            </a:extLst>
          </p:cNvPr>
          <p:cNvSpPr/>
          <p:nvPr/>
        </p:nvSpPr>
        <p:spPr>
          <a:xfrm>
            <a:off x="2162627" y="7003285"/>
            <a:ext cx="2315057" cy="646331"/>
          </a:xfrm>
          <a:prstGeom prst="rect">
            <a:avLst/>
          </a:prstGeom>
        </p:spPr>
        <p:txBody>
          <a:bodyPr wrap="none">
            <a:spAutoFit/>
          </a:bodyPr>
          <a:lstStyle/>
          <a:p>
            <a:r>
              <a:rPr lang="es-E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EXAMPLE</a:t>
            </a:r>
            <a:endParaRPr lang="en-GB" sz="36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64805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idos"/>
          <p:cNvSpPr txBox="1">
            <a:spLocks noGrp="1"/>
          </p:cNvSpPr>
          <p:nvPr>
            <p:ph type="body" idx="22"/>
          </p:nvPr>
        </p:nvSpPr>
        <p:spPr>
          <a:xfrm>
            <a:off x="4049487" y="1318260"/>
            <a:ext cx="4622303" cy="798808"/>
          </a:xfrm>
          <a:prstGeom prst="rect">
            <a:avLst/>
          </a:prstGeom>
        </p:spPr>
        <p:txBody>
          <a:bodyPr/>
          <a:lstStyle/>
          <a:p>
            <a:r>
              <a:rPr lang="es-ES" dirty="0"/>
              <a:t>PROGRAMME</a:t>
            </a:r>
            <a:endParaRPr dirty="0"/>
          </a:p>
        </p:txBody>
      </p:sp>
      <p:graphicFrame>
        <p:nvGraphicFramePr>
          <p:cNvPr id="2" name="Objeto 1">
            <a:extLst>
              <a:ext uri="{FF2B5EF4-FFF2-40B4-BE49-F238E27FC236}">
                <a16:creationId xmlns:a16="http://schemas.microsoft.com/office/drawing/2014/main" id="{86B13D04-6F96-401A-91AE-C85F5CD43AD8}"/>
              </a:ext>
            </a:extLst>
          </p:cNvPr>
          <p:cNvGraphicFramePr>
            <a:graphicFrameLocks noChangeAspect="1"/>
          </p:cNvGraphicFramePr>
          <p:nvPr>
            <p:extLst/>
          </p:nvPr>
        </p:nvGraphicFramePr>
        <p:xfrm>
          <a:off x="940869" y="680085"/>
          <a:ext cx="1684337" cy="638175"/>
        </p:xfrm>
        <a:graphic>
          <a:graphicData uri="http://schemas.openxmlformats.org/presentationml/2006/ole">
            <mc:AlternateContent xmlns:mc="http://schemas.openxmlformats.org/markup-compatibility/2006">
              <mc:Choice xmlns:v="urn:schemas-microsoft-com:vml" Requires="v">
                <p:oleObj spid="_x0000_s2111" name="Acrobat Document" r:id="rId3" imgW="1684206" imgH="638663" progId="Acrobat.Document.DC">
                  <p:embed/>
                </p:oleObj>
              </mc:Choice>
              <mc:Fallback>
                <p:oleObj name="Acrobat Document" r:id="rId3" imgW="1684206" imgH="638663" progId="Acrobat.Document.DC">
                  <p:embed/>
                  <p:pic>
                    <p:nvPicPr>
                      <p:cNvPr id="2" name="Objeto 1">
                        <a:extLst>
                          <a:ext uri="{FF2B5EF4-FFF2-40B4-BE49-F238E27FC236}">
                            <a16:creationId xmlns:a16="http://schemas.microsoft.com/office/drawing/2014/main" id="{86B13D04-6F96-401A-91AE-C85F5CD43AD8}"/>
                          </a:ext>
                        </a:extLst>
                      </p:cNvPr>
                      <p:cNvPicPr/>
                      <p:nvPr/>
                    </p:nvPicPr>
                    <p:blipFill>
                      <a:blip r:embed="rId4"/>
                      <a:stretch>
                        <a:fillRect/>
                      </a:stretch>
                    </p:blipFill>
                    <p:spPr>
                      <a:xfrm>
                        <a:off x="940869" y="680085"/>
                        <a:ext cx="1684337" cy="638175"/>
                      </a:xfrm>
                      <a:prstGeom prst="rect">
                        <a:avLst/>
                      </a:prstGeom>
                    </p:spPr>
                  </p:pic>
                </p:oleObj>
              </mc:Fallback>
            </mc:AlternateContent>
          </a:graphicData>
        </a:graphic>
      </p:graphicFrame>
      <p:pic>
        <p:nvPicPr>
          <p:cNvPr id="8" name="Imagen 7">
            <a:extLst>
              <a:ext uri="{FF2B5EF4-FFF2-40B4-BE49-F238E27FC236}">
                <a16:creationId xmlns:a16="http://schemas.microsoft.com/office/drawing/2014/main" id="{13E55AFE-7438-4993-BE19-475B86845A4B}"/>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graphicFrame>
        <p:nvGraphicFramePr>
          <p:cNvPr id="3" name="Tabla 2">
            <a:extLst>
              <a:ext uri="{FF2B5EF4-FFF2-40B4-BE49-F238E27FC236}">
                <a16:creationId xmlns:a16="http://schemas.microsoft.com/office/drawing/2014/main" id="{F3646219-55BF-461A-93B3-43D23DABD80C}"/>
              </a:ext>
            </a:extLst>
          </p:cNvPr>
          <p:cNvGraphicFramePr>
            <a:graphicFrameLocks noGrp="1"/>
          </p:cNvGraphicFramePr>
          <p:nvPr>
            <p:extLst>
              <p:ext uri="{D42A27DB-BD31-4B8C-83A1-F6EECF244321}">
                <p14:modId xmlns:p14="http://schemas.microsoft.com/office/powerpoint/2010/main" val="867576548"/>
              </p:ext>
            </p:extLst>
          </p:nvPr>
        </p:nvGraphicFramePr>
        <p:xfrm>
          <a:off x="2463384" y="2458602"/>
          <a:ext cx="12192000" cy="7178165"/>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758365936"/>
                    </a:ext>
                  </a:extLst>
                </a:gridCol>
                <a:gridCol w="4064000">
                  <a:extLst>
                    <a:ext uri="{9D8B030D-6E8A-4147-A177-3AD203B41FA5}">
                      <a16:colId xmlns:a16="http://schemas.microsoft.com/office/drawing/2014/main" val="1207086479"/>
                    </a:ext>
                  </a:extLst>
                </a:gridCol>
                <a:gridCol w="4064000">
                  <a:extLst>
                    <a:ext uri="{9D8B030D-6E8A-4147-A177-3AD203B41FA5}">
                      <a16:colId xmlns:a16="http://schemas.microsoft.com/office/drawing/2014/main" val="3807866046"/>
                    </a:ext>
                  </a:extLst>
                </a:gridCol>
              </a:tblGrid>
              <a:tr h="573498">
                <a:tc>
                  <a:txBody>
                    <a:bodyPr/>
                    <a:lstStyle/>
                    <a:p>
                      <a:pPr algn="ctr"/>
                      <a:r>
                        <a:rPr lang="es-ES" sz="2200" b="1" dirty="0">
                          <a:solidFill>
                            <a:srgbClr val="C00000"/>
                          </a:solidFill>
                        </a:rPr>
                        <a:t>DAY 1. Tuesday 24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3. Tuesday 31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5. Tuesday 7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191727749"/>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INTRODUCTION</a:t>
                      </a:r>
                    </a:p>
                    <a:p>
                      <a:pPr marL="285750" indent="-285750" algn="l">
                        <a:buClr>
                          <a:srgbClr val="C00000"/>
                        </a:buClr>
                        <a:buFont typeface="Wingdings" panose="05000000000000000000" pitchFamily="2" charset="2"/>
                        <a:buChar char="§"/>
                      </a:pPr>
                      <a:endParaRPr lang="en-US" sz="2200" dirty="0"/>
                    </a:p>
                    <a:p>
                      <a:pPr marL="285750" indent="-285750" algn="l">
                        <a:buClr>
                          <a:srgbClr val="C00000"/>
                        </a:buClr>
                        <a:buFont typeface="Wingdings" panose="05000000000000000000" pitchFamily="2" charset="2"/>
                        <a:buChar char="§"/>
                      </a:pPr>
                      <a:r>
                        <a:rPr lang="en-US" sz="2200" dirty="0"/>
                        <a:t>Expectations</a:t>
                      </a:r>
                    </a:p>
                    <a:p>
                      <a:pPr marL="285750" indent="-285750" algn="l">
                        <a:buClr>
                          <a:srgbClr val="C00000"/>
                        </a:buClr>
                        <a:buFont typeface="Wingdings" panose="05000000000000000000" pitchFamily="2" charset="2"/>
                        <a:buChar char="§"/>
                      </a:pPr>
                      <a:r>
                        <a:rPr lang="en-US" sz="2200" dirty="0"/>
                        <a:t>Training’s goal and programme</a:t>
                      </a:r>
                    </a:p>
                    <a:p>
                      <a:pPr marL="285750" indent="-285750" algn="l">
                        <a:buClr>
                          <a:srgbClr val="C00000"/>
                        </a:buClr>
                        <a:buFont typeface="Wingdings" panose="05000000000000000000" pitchFamily="2" charset="2"/>
                        <a:buChar char="§"/>
                      </a:pPr>
                      <a:r>
                        <a:rPr lang="en-US" sz="2200" dirty="0"/>
                        <a:t>Introduction to Livelihoods</a:t>
                      </a:r>
                    </a:p>
                    <a:p>
                      <a:pPr marL="285750" indent="-285750" algn="l">
                        <a:buClr>
                          <a:srgbClr val="C00000"/>
                        </a:buClr>
                        <a:buFont typeface="Wingdings" panose="05000000000000000000" pitchFamily="2" charset="2"/>
                        <a:buChar char="§"/>
                      </a:pPr>
                      <a:r>
                        <a:rPr lang="en-US" sz="2200" dirty="0"/>
                        <a:t>Why an Employment intervention with vulnerable groups is needed</a:t>
                      </a:r>
                    </a:p>
                    <a:p>
                      <a:pPr marL="285750" indent="-285750" algn="l">
                        <a:buClr>
                          <a:srgbClr val="C00000"/>
                        </a:buClr>
                        <a:buFont typeface="Wingdings" panose="05000000000000000000" pitchFamily="2" charset="2"/>
                        <a:buChar char="§"/>
                      </a:pPr>
                      <a:r>
                        <a:rPr lang="en-US" sz="2200" dirty="0"/>
                        <a:t>Activation Points. Intervention proposals</a:t>
                      </a:r>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Fundamentals of the intervention</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1. Information</a:t>
                      </a:r>
                    </a:p>
                    <a:p>
                      <a:pPr marL="0" marR="0" lvl="2"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2. Labor orientation</a:t>
                      </a:r>
                    </a:p>
                    <a:p>
                      <a:pPr algn="l"/>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3.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Promoting an inclusive labour market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Changing mindsets for the socioeconomic integration of vulnerable groups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Collaboration with local companies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Diversity on the workplace and Corporate Social Responsibility (CSR)</a:t>
                      </a:r>
                    </a:p>
                    <a:p>
                      <a:pPr algn="l"/>
                      <a:endParaRPr lang="es-ES" sz="12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449648676"/>
                  </a:ext>
                </a:extLst>
              </a:tr>
              <a:tr h="539147">
                <a:tc>
                  <a:txBody>
                    <a:bodyPr/>
                    <a:lstStyle/>
                    <a:p>
                      <a:pPr algn="ctr"/>
                      <a:r>
                        <a:rPr lang="es-ES" sz="2200" b="1" dirty="0">
                          <a:solidFill>
                            <a:srgbClr val="C00000"/>
                          </a:solidFill>
                        </a:rPr>
                        <a:t>DAY 2. Wednesday 25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4. Thursday 2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6. Thursday 9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008060296"/>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1.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Context of the intervention</a:t>
                      </a:r>
                    </a:p>
                    <a:p>
                      <a:pPr marL="0" indent="0" algn="l">
                        <a:buFontTx/>
                        <a:buNone/>
                      </a:pPr>
                      <a:r>
                        <a:rPr lang="en-US" sz="2200" b="0" i="0" u="none" strike="noStrike" cap="none" spc="0" baseline="0" dirty="0">
                          <a:solidFill>
                            <a:schemeClr val="tx1"/>
                          </a:solidFill>
                          <a:uFillTx/>
                          <a:latin typeface="+mn-lt"/>
                          <a:ea typeface="+mn-ea"/>
                          <a:cs typeface="+mn-cs"/>
                          <a:sym typeface="Calibri"/>
                        </a:rPr>
                        <a:t>Adaptation of the project proposal to the region’s needs and the local labour market</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 (cont.)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3. Professional/Skills training</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4. Micro business initiatives</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4.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Implementation tools</a:t>
                      </a: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Data recording</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Follow up of participants</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Monitoring and reporting tools</a:t>
                      </a:r>
                      <a:endParaRPr lang="es-ES" sz="2200" b="0" i="0" u="none" strike="noStrike" cap="none" spc="0" baseline="0" dirty="0">
                        <a:solidFill>
                          <a:schemeClr val="tx1"/>
                        </a:solidFill>
                        <a:uFillTx/>
                        <a:latin typeface="+mn-lt"/>
                        <a:ea typeface="+mn-ea"/>
                        <a:cs typeface="+mn-cs"/>
                        <a:sym typeface="Calibri"/>
                      </a:endParaRP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Tool Kit</a:t>
                      </a:r>
                      <a:endParaRPr lang="es-ES" sz="2200" b="0" i="0" u="none" strike="noStrike" cap="none" spc="0" baseline="0" dirty="0">
                        <a:solidFill>
                          <a:schemeClr val="tx1"/>
                        </a:solidFill>
                        <a:uFillTx/>
                        <a:latin typeface="+mn-lt"/>
                        <a:ea typeface="+mn-ea"/>
                        <a:cs typeface="+mn-cs"/>
                        <a:sym typeface="Calibri"/>
                      </a:endParaRPr>
                    </a:p>
                  </a:txBody>
                  <a:tcPr/>
                </a:tc>
                <a:extLst>
                  <a:ext uri="{0D108BD9-81ED-4DB2-BD59-A6C34878D82A}">
                    <a16:rowId xmlns:a16="http://schemas.microsoft.com/office/drawing/2014/main" val="4180928267"/>
                  </a:ext>
                </a:extLst>
              </a:tr>
            </a:tbl>
          </a:graphicData>
        </a:graphic>
      </p:graphicFrame>
    </p:spTree>
    <p:extLst>
      <p:ext uri="{BB962C8B-B14F-4D97-AF65-F5344CB8AC3E}">
        <p14:creationId xmlns:p14="http://schemas.microsoft.com/office/powerpoint/2010/main" val="32429845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Box 2"/>
          <p:cNvSpPr txBox="1">
            <a:spLocks noGrp="1"/>
          </p:cNvSpPr>
          <p:nvPr>
            <p:ph type="body" sz="quarter" idx="21"/>
          </p:nvPr>
        </p:nvSpPr>
        <p:spPr>
          <a:xfrm>
            <a:off x="1710813" y="4361180"/>
            <a:ext cx="14866374" cy="1569660"/>
          </a:xfrm>
          <a:prstGeom prst="rect">
            <a:avLst/>
          </a:prstGeom>
        </p:spPr>
        <p:txBody>
          <a:bodyPr/>
          <a:lstStyle/>
          <a:p>
            <a:pPr marL="0" indent="0" algn="ctr" defTabSz="914400" rtl="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rPr lang="en-GB" dirty="0">
                <a:solidFill>
                  <a:srgbClr val="F5333F"/>
                </a:solidFill>
              </a:rPr>
              <a:t>MODULE 1</a:t>
            </a:r>
          </a:p>
          <a:p>
            <a:pPr marL="0" indent="0" algn="ctr" defTabSz="914400" rtl="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rPr lang="en-GB" dirty="0">
                <a:solidFill>
                  <a:srgbClr val="FFFFFF"/>
                </a:solidFill>
              </a:rPr>
              <a:t>Context of the intervention</a:t>
            </a:r>
          </a:p>
        </p:txBody>
      </p:sp>
    </p:spTree>
    <p:extLst>
      <p:ext uri="{BB962C8B-B14F-4D97-AF65-F5344CB8AC3E}">
        <p14:creationId xmlns:p14="http://schemas.microsoft.com/office/powerpoint/2010/main" val="14472580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Context | </a:t>
            </a:r>
            <a:r>
              <a:rPr lang="es-ES" sz="3200" dirty="0">
                <a:solidFill>
                  <a:srgbClr val="002060"/>
                </a:solidFill>
                <a:latin typeface="Montserrat Bold"/>
                <a:sym typeface="Montserrat Bold"/>
              </a:rPr>
              <a:t>Labour market</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412040" y="1683884"/>
            <a:ext cx="6830589" cy="556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What/Who is the labour market in Ukraine</a:t>
            </a:r>
            <a:endParaRPr lang="en-US" sz="18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8" name="Imagen 7">
            <a:extLst>
              <a:ext uri="{FF2B5EF4-FFF2-40B4-BE49-F238E27FC236}">
                <a16:creationId xmlns:a16="http://schemas.microsoft.com/office/drawing/2014/main" id="{DDE94A68-EDE1-48A4-A052-4A58D965B376}"/>
              </a:ext>
            </a:extLst>
          </p:cNvPr>
          <p:cNvPicPr>
            <a:picLocks noChangeAspect="1"/>
          </p:cNvPicPr>
          <p:nvPr/>
        </p:nvPicPr>
        <p:blipFill>
          <a:blip r:embed="rId5"/>
          <a:stretch>
            <a:fillRect/>
          </a:stretch>
        </p:blipFill>
        <p:spPr>
          <a:xfrm>
            <a:off x="6442551" y="2742234"/>
            <a:ext cx="11268512" cy="7512341"/>
          </a:xfrm>
          <a:prstGeom prst="rect">
            <a:avLst/>
          </a:prstGeom>
        </p:spPr>
      </p:pic>
      <p:sp>
        <p:nvSpPr>
          <p:cNvPr id="11" name="Marcador de contenido 2">
            <a:extLst>
              <a:ext uri="{FF2B5EF4-FFF2-40B4-BE49-F238E27FC236}">
                <a16:creationId xmlns:a16="http://schemas.microsoft.com/office/drawing/2014/main" id="{67183382-F42C-49BC-AF51-266E2127BD81}"/>
              </a:ext>
            </a:extLst>
          </p:cNvPr>
          <p:cNvSpPr txBox="1">
            <a:spLocks/>
          </p:cNvSpPr>
          <p:nvPr/>
        </p:nvSpPr>
        <p:spPr>
          <a:xfrm>
            <a:off x="8439036" y="2979683"/>
            <a:ext cx="2265749" cy="635849"/>
          </a:xfrm>
          <a:prstGeom prst="rect">
            <a:avLst/>
          </a:prstGeom>
        </p:spPr>
        <p:txBody>
          <a:bodyPr vert="horz" lIns="91440" tIns="45720" rIns="91440" bIns="45720" rtlCol="0">
            <a:normAutofit lnSpcReduction="10000"/>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buClr>
                <a:srgbClr val="009900"/>
              </a:buClr>
              <a:buFont typeface="Wingdings" pitchFamily="2" charset="2"/>
              <a:buNone/>
            </a:pPr>
            <a:r>
              <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rPr>
              <a:t>PRIVATE COMPANIES</a:t>
            </a:r>
          </a:p>
        </p:txBody>
      </p:sp>
      <p:sp>
        <p:nvSpPr>
          <p:cNvPr id="12" name="Marcador de contenido 2">
            <a:extLst>
              <a:ext uri="{FF2B5EF4-FFF2-40B4-BE49-F238E27FC236}">
                <a16:creationId xmlns:a16="http://schemas.microsoft.com/office/drawing/2014/main" id="{01CB9B22-C07C-4FA5-A2EA-163FBD20B890}"/>
              </a:ext>
            </a:extLst>
          </p:cNvPr>
          <p:cNvSpPr txBox="1">
            <a:spLocks/>
          </p:cNvSpPr>
          <p:nvPr/>
        </p:nvSpPr>
        <p:spPr>
          <a:xfrm>
            <a:off x="11777502" y="2311664"/>
            <a:ext cx="2928082" cy="608891"/>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lnSpc>
                <a:spcPct val="110000"/>
              </a:lnSpc>
              <a:buClr>
                <a:srgbClr val="009900"/>
              </a:buClr>
              <a:buFont typeface="Wingdings" pitchFamily="2" charset="2"/>
              <a:buNone/>
            </a:pPr>
            <a:r>
              <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rPr>
              <a:t>LOCAL / NATIONAL ADMINISTRATION</a:t>
            </a:r>
          </a:p>
        </p:txBody>
      </p:sp>
      <p:sp>
        <p:nvSpPr>
          <p:cNvPr id="13" name="Marcador de contenido 2">
            <a:extLst>
              <a:ext uri="{FF2B5EF4-FFF2-40B4-BE49-F238E27FC236}">
                <a16:creationId xmlns:a16="http://schemas.microsoft.com/office/drawing/2014/main" id="{4ADD33B6-120C-41EB-9311-8ECF61ED04A3}"/>
              </a:ext>
            </a:extLst>
          </p:cNvPr>
          <p:cNvSpPr txBox="1">
            <a:spLocks/>
          </p:cNvSpPr>
          <p:nvPr/>
        </p:nvSpPr>
        <p:spPr>
          <a:xfrm>
            <a:off x="14319939" y="3325455"/>
            <a:ext cx="3757071" cy="727022"/>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lnSpc>
                <a:spcPct val="110000"/>
              </a:lnSpc>
              <a:buClr>
                <a:srgbClr val="009900"/>
              </a:buClr>
              <a:buFont typeface="Wingdings" pitchFamily="2" charset="2"/>
              <a:buNone/>
            </a:pPr>
            <a:r>
              <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rPr>
              <a:t>VOCATIONAL AND EDUCATION TRAINING CENTERS</a:t>
            </a:r>
          </a:p>
        </p:txBody>
      </p:sp>
      <p:sp>
        <p:nvSpPr>
          <p:cNvPr id="14" name="Marcador de contenido 2">
            <a:extLst>
              <a:ext uri="{FF2B5EF4-FFF2-40B4-BE49-F238E27FC236}">
                <a16:creationId xmlns:a16="http://schemas.microsoft.com/office/drawing/2014/main" id="{255F6E21-EFC3-4E9A-9AAE-E642972EA5CE}"/>
              </a:ext>
            </a:extLst>
          </p:cNvPr>
          <p:cNvSpPr txBox="1">
            <a:spLocks/>
          </p:cNvSpPr>
          <p:nvPr/>
        </p:nvSpPr>
        <p:spPr>
          <a:xfrm>
            <a:off x="6865712" y="8824946"/>
            <a:ext cx="2712106" cy="727022"/>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lnSpc>
                <a:spcPct val="100000"/>
              </a:lnSpc>
              <a:buClr>
                <a:srgbClr val="009900"/>
              </a:buClr>
              <a:buFont typeface="Wingdings" pitchFamily="2" charset="2"/>
              <a:buNone/>
            </a:pPr>
            <a:r>
              <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rPr>
              <a:t>INTERNATIONAL AGENCIES</a:t>
            </a:r>
          </a:p>
          <a:p>
            <a:pPr marL="0" indent="0" algn="ctr">
              <a:lnSpc>
                <a:spcPct val="100000"/>
              </a:lnSpc>
              <a:buClr>
                <a:srgbClr val="009900"/>
              </a:buClr>
              <a:buFont typeface="Wingdings" pitchFamily="2" charset="2"/>
              <a:buNone/>
            </a:pPr>
            <a:r>
              <a:rPr lang="es-ES" sz="1800" dirty="0">
                <a:latin typeface="Open Sans" panose="020B0606030504020204" pitchFamily="34" charset="0"/>
                <a:ea typeface="Open Sans" panose="020B0606030504020204" pitchFamily="34" charset="0"/>
                <a:cs typeface="Open Sans" panose="020B0606030504020204" pitchFamily="34" charset="0"/>
              </a:rPr>
              <a:t>(eg. IFRC, IOM, UNHCR)</a:t>
            </a:r>
          </a:p>
        </p:txBody>
      </p:sp>
      <p:sp>
        <p:nvSpPr>
          <p:cNvPr id="15" name="Marcador de contenido 2">
            <a:extLst>
              <a:ext uri="{FF2B5EF4-FFF2-40B4-BE49-F238E27FC236}">
                <a16:creationId xmlns:a16="http://schemas.microsoft.com/office/drawing/2014/main" id="{70F870D8-6BAF-4AE9-8D63-D8C6E15A3AEF}"/>
              </a:ext>
            </a:extLst>
          </p:cNvPr>
          <p:cNvSpPr txBox="1">
            <a:spLocks/>
          </p:cNvSpPr>
          <p:nvPr/>
        </p:nvSpPr>
        <p:spPr>
          <a:xfrm>
            <a:off x="15756120" y="6208398"/>
            <a:ext cx="2723812" cy="403004"/>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lnSpc>
                <a:spcPct val="110000"/>
              </a:lnSpc>
              <a:buClr>
                <a:srgbClr val="009900"/>
              </a:buClr>
              <a:buFont typeface="Wingdings" pitchFamily="2" charset="2"/>
              <a:buNone/>
            </a:pPr>
            <a:r>
              <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rPr>
              <a:t>UNIVERSITIES</a:t>
            </a:r>
          </a:p>
        </p:txBody>
      </p:sp>
      <p:sp>
        <p:nvSpPr>
          <p:cNvPr id="16" name="Marcador de contenido 2">
            <a:extLst>
              <a:ext uri="{FF2B5EF4-FFF2-40B4-BE49-F238E27FC236}">
                <a16:creationId xmlns:a16="http://schemas.microsoft.com/office/drawing/2014/main" id="{6F1D6AAD-BF68-4F2F-BE1A-3E41A308AF94}"/>
              </a:ext>
            </a:extLst>
          </p:cNvPr>
          <p:cNvSpPr txBox="1">
            <a:spLocks/>
          </p:cNvSpPr>
          <p:nvPr/>
        </p:nvSpPr>
        <p:spPr>
          <a:xfrm>
            <a:off x="15053038" y="9188457"/>
            <a:ext cx="3023971" cy="363511"/>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lnSpc>
                <a:spcPct val="110000"/>
              </a:lnSpc>
              <a:buClr>
                <a:srgbClr val="009900"/>
              </a:buClr>
              <a:buFont typeface="Wingdings" pitchFamily="2" charset="2"/>
              <a:buNone/>
            </a:pPr>
            <a:r>
              <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rPr>
              <a:t>NGOs</a:t>
            </a:r>
          </a:p>
          <a:p>
            <a:pPr marL="0" indent="0" algn="ctr">
              <a:lnSpc>
                <a:spcPct val="110000"/>
              </a:lnSpc>
              <a:buClr>
                <a:srgbClr val="009900"/>
              </a:buClr>
              <a:buNone/>
            </a:pPr>
            <a:r>
              <a:rPr lang="es-ES" dirty="0">
                <a:latin typeface="Open Sans" panose="020B0606030504020204" pitchFamily="34" charset="0"/>
                <a:ea typeface="Open Sans" panose="020B0606030504020204" pitchFamily="34" charset="0"/>
                <a:cs typeface="Open Sans" panose="020B0606030504020204" pitchFamily="34" charset="0"/>
              </a:rPr>
              <a:t>(eg. URCS, Caritas)</a:t>
            </a:r>
          </a:p>
          <a:p>
            <a:pPr marL="0" indent="0" algn="ctr">
              <a:lnSpc>
                <a:spcPct val="110000"/>
              </a:lnSpc>
              <a:buClr>
                <a:srgbClr val="009900"/>
              </a:buClr>
              <a:buFont typeface="Wingdings" pitchFamily="2" charset="2"/>
              <a:buNone/>
            </a:pPr>
            <a:endPar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marL="0" indent="0" algn="ctr">
              <a:lnSpc>
                <a:spcPct val="110000"/>
              </a:lnSpc>
              <a:buClr>
                <a:srgbClr val="009900"/>
              </a:buClr>
              <a:buFont typeface="Wingdings" pitchFamily="2" charset="2"/>
              <a:buNone/>
            </a:pPr>
            <a:endParaRPr lang="es-ES"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ángulo 17">
            <a:extLst>
              <a:ext uri="{FF2B5EF4-FFF2-40B4-BE49-F238E27FC236}">
                <a16:creationId xmlns:a16="http://schemas.microsoft.com/office/drawing/2014/main" id="{AAAAF9E7-9877-4A80-89F1-94F4AD6C47C1}"/>
              </a:ext>
            </a:extLst>
          </p:cNvPr>
          <p:cNvSpPr/>
          <p:nvPr/>
        </p:nvSpPr>
        <p:spPr>
          <a:xfrm>
            <a:off x="295094" y="3523238"/>
            <a:ext cx="7559159" cy="2677656"/>
          </a:xfrm>
          <a:prstGeom prst="rect">
            <a:avLst/>
          </a:prstGeom>
        </p:spPr>
        <p:txBody>
          <a:bodyPr wrap="square">
            <a:spAutoFit/>
          </a:bodyPr>
          <a:lstStyle/>
          <a:p>
            <a:pPr marL="285750" indent="-285750">
              <a:buClr>
                <a:srgbClr val="C00000"/>
              </a:buClr>
              <a:buFont typeface="Symbol" panose="05050102010706020507" pitchFamily="18" charset="2"/>
              <a:buChar char=""/>
            </a:pPr>
            <a:r>
              <a:rPr lang="es-ES" sz="2400" dirty="0">
                <a:latin typeface="Verdana" panose="020B0604030504040204" pitchFamily="34" charset="0"/>
                <a:ea typeface="Verdana" panose="020B0604030504040204" pitchFamily="34" charset="0"/>
                <a:cs typeface="Verdana" panose="020B0604030504040204" pitchFamily="34" charset="0"/>
              </a:rPr>
              <a:t> </a:t>
            </a:r>
            <a:r>
              <a:rPr lang="es-ES" sz="2400" b="1" dirty="0">
                <a:solidFill>
                  <a:srgbClr val="002060"/>
                </a:solidFill>
                <a:latin typeface="Verdana" panose="020B0604030504040204" pitchFamily="34" charset="0"/>
                <a:ea typeface="Verdana" panose="020B0604030504040204" pitchFamily="34" charset="0"/>
                <a:cs typeface="Verdana" panose="020B0604030504040204" pitchFamily="34" charset="0"/>
              </a:rPr>
              <a:t>employers </a:t>
            </a:r>
          </a:p>
          <a:p>
            <a:pPr>
              <a:buClr>
                <a:srgbClr val="C00000"/>
              </a:buClr>
            </a:pPr>
            <a:endParaRPr lang="es-ES" sz="2400" dirty="0">
              <a:latin typeface="Verdana" panose="020B0604030504040204" pitchFamily="34" charset="0"/>
              <a:ea typeface="Verdana" panose="020B0604030504040204" pitchFamily="34" charset="0"/>
              <a:cs typeface="Verdana" panose="020B0604030504040204" pitchFamily="34" charset="0"/>
            </a:endParaRPr>
          </a:p>
          <a:p>
            <a:pPr lvl="1">
              <a:buClr>
                <a:srgbClr val="C00000"/>
              </a:buClr>
            </a:pPr>
            <a:r>
              <a:rPr lang="es-ES" sz="2400" dirty="0">
                <a:latin typeface="Verdana" panose="020B0604030504040204" pitchFamily="34" charset="0"/>
                <a:ea typeface="Verdana" panose="020B0604030504040204" pitchFamily="34" charset="0"/>
                <a:cs typeface="Verdana" panose="020B0604030504040204" pitchFamily="34" charset="0"/>
              </a:rPr>
              <a:t>private companies and other organizations</a:t>
            </a:r>
          </a:p>
          <a:p>
            <a:pPr lvl="1">
              <a:buClr>
                <a:srgbClr val="C00000"/>
              </a:buClr>
            </a:pPr>
            <a:r>
              <a:rPr lang="es-ES" sz="2400" dirty="0">
                <a:latin typeface="Verdana" panose="020B0604030504040204" pitchFamily="34" charset="0"/>
                <a:ea typeface="Verdana" panose="020B0604030504040204" pitchFamily="34" charset="0"/>
                <a:cs typeface="Verdana" panose="020B0604030504040204" pitchFamily="34" charset="0"/>
              </a:rPr>
              <a:t>(or individuals) that generate activity</a:t>
            </a:r>
          </a:p>
          <a:p>
            <a:pPr lvl="1">
              <a:buClr>
                <a:srgbClr val="C00000"/>
              </a:buClr>
            </a:pPr>
            <a:r>
              <a:rPr lang="es-ES" sz="2400" dirty="0">
                <a:latin typeface="Verdana" panose="020B0604030504040204" pitchFamily="34" charset="0"/>
                <a:ea typeface="Verdana" panose="020B0604030504040204" pitchFamily="34" charset="0"/>
                <a:cs typeface="Verdana" panose="020B0604030504040204" pitchFamily="34" charset="0"/>
              </a:rPr>
              <a:t>Which requires workers) </a:t>
            </a:r>
          </a:p>
          <a:p>
            <a:pPr marL="285750" indent="-285750">
              <a:buClr>
                <a:srgbClr val="C00000"/>
              </a:buClr>
              <a:buFont typeface="Symbol" panose="05050102010706020507" pitchFamily="18" charset="2"/>
              <a:buChar char=""/>
            </a:pPr>
            <a:endParaRPr lang="es-ES" sz="2400" dirty="0">
              <a:latin typeface="Verdana" panose="020B0604030504040204" pitchFamily="34" charset="0"/>
              <a:ea typeface="Verdana" panose="020B0604030504040204" pitchFamily="34" charset="0"/>
              <a:cs typeface="Verdana" panose="020B0604030504040204" pitchFamily="34" charset="0"/>
            </a:endParaRPr>
          </a:p>
          <a:p>
            <a:pPr marL="285750" indent="-285750">
              <a:buClr>
                <a:srgbClr val="C00000"/>
              </a:buClr>
              <a:buFont typeface="Symbol" panose="05050102010706020507" pitchFamily="18" charset="2"/>
              <a:buChar char=""/>
            </a:pPr>
            <a:r>
              <a:rPr lang="es-ES" sz="2400" dirty="0">
                <a:latin typeface="Verdana" panose="020B0604030504040204" pitchFamily="34" charset="0"/>
                <a:ea typeface="Verdana" panose="020B0604030504040204" pitchFamily="34" charset="0"/>
                <a:cs typeface="Verdana" panose="020B0604030504040204" pitchFamily="34" charset="0"/>
              </a:rPr>
              <a:t> </a:t>
            </a:r>
            <a:r>
              <a:rPr lang="es-ES" sz="2400" b="1" dirty="0">
                <a:solidFill>
                  <a:srgbClr val="002060"/>
                </a:solidFill>
                <a:latin typeface="Verdana" panose="020B0604030504040204" pitchFamily="34" charset="0"/>
                <a:ea typeface="Verdana" panose="020B0604030504040204" pitchFamily="34" charset="0"/>
                <a:cs typeface="Verdana" panose="020B0604030504040204" pitchFamily="34" charset="0"/>
              </a:rPr>
              <a:t>jobseekers</a:t>
            </a:r>
          </a:p>
        </p:txBody>
      </p:sp>
      <p:pic>
        <p:nvPicPr>
          <p:cNvPr id="19" name="Imagen 18">
            <a:extLst>
              <a:ext uri="{FF2B5EF4-FFF2-40B4-BE49-F238E27FC236}">
                <a16:creationId xmlns:a16="http://schemas.microsoft.com/office/drawing/2014/main" id="{07223850-133A-4426-B23E-A0FE05B837E4}"/>
              </a:ext>
            </a:extLst>
          </p:cNvPr>
          <p:cNvPicPr>
            <a:picLocks noChangeAspect="1"/>
          </p:cNvPicPr>
          <p:nvPr/>
        </p:nvPicPr>
        <p:blipFill>
          <a:blip r:embed="rId6"/>
          <a:stretch>
            <a:fillRect/>
          </a:stretch>
        </p:blipFill>
        <p:spPr>
          <a:xfrm>
            <a:off x="989407" y="7075572"/>
            <a:ext cx="4032841" cy="2677976"/>
          </a:xfrm>
          <a:prstGeom prst="rect">
            <a:avLst/>
          </a:prstGeom>
        </p:spPr>
      </p:pic>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B485CB5B-5BF1-41E6-BB08-C98C1603B1D1}"/>
              </a:ext>
            </a:extLst>
          </p:cNvPr>
          <p:cNvSpPr txBox="1">
            <a:spLocks/>
          </p:cNvSpPr>
          <p:nvPr/>
        </p:nvSpPr>
        <p:spPr>
          <a:xfrm>
            <a:off x="10639819" y="5792899"/>
            <a:ext cx="2330735"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00000"/>
              </a:lnSpc>
            </a:pPr>
            <a:r>
              <a:rPr lang="es-ES" sz="360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Labour Market</a:t>
            </a:r>
            <a:endParaRPr lang="en-US" sz="360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Flecha: a la izquierda y derecha 3">
            <a:extLst>
              <a:ext uri="{FF2B5EF4-FFF2-40B4-BE49-F238E27FC236}">
                <a16:creationId xmlns:a16="http://schemas.microsoft.com/office/drawing/2014/main" id="{858E0C7E-05A0-4459-9342-7266BE1ECF91}"/>
              </a:ext>
            </a:extLst>
          </p:cNvPr>
          <p:cNvSpPr/>
          <p:nvPr/>
        </p:nvSpPr>
        <p:spPr>
          <a:xfrm rot="21096449">
            <a:off x="5073930" y="7566237"/>
            <a:ext cx="3187913" cy="536028"/>
          </a:xfrm>
          <a:prstGeom prst="leftRightArrow">
            <a:avLst/>
          </a:prstGeom>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5891797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Context | </a:t>
            </a:r>
            <a:r>
              <a:rPr lang="es-ES" sz="3200" dirty="0">
                <a:solidFill>
                  <a:srgbClr val="002060"/>
                </a:solidFill>
                <a:latin typeface="Montserrat Bold"/>
                <a:sym typeface="Montserrat Bold"/>
              </a:rPr>
              <a:t>Labour force</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3" name="Imagen 2">
            <a:extLst>
              <a:ext uri="{FF2B5EF4-FFF2-40B4-BE49-F238E27FC236}">
                <a16:creationId xmlns:a16="http://schemas.microsoft.com/office/drawing/2014/main" id="{2F525EF5-7382-493A-9F3B-CEB19ACC63FF}"/>
              </a:ext>
            </a:extLst>
          </p:cNvPr>
          <p:cNvPicPr>
            <a:picLocks noChangeAspect="1"/>
          </p:cNvPicPr>
          <p:nvPr/>
        </p:nvPicPr>
        <p:blipFill>
          <a:blip r:embed="rId5"/>
          <a:stretch>
            <a:fillRect/>
          </a:stretch>
        </p:blipFill>
        <p:spPr>
          <a:xfrm>
            <a:off x="6052125" y="1987158"/>
            <a:ext cx="11241150" cy="7637216"/>
          </a:xfrm>
          <a:prstGeom prst="rect">
            <a:avLst/>
          </a:prstGeom>
        </p:spPr>
      </p:pic>
      <p:sp>
        <p:nvSpPr>
          <p:cNvPr id="9"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F44480EC-4841-4B43-ADE4-41E4A4315992}"/>
              </a:ext>
            </a:extLst>
          </p:cNvPr>
          <p:cNvSpPr txBox="1">
            <a:spLocks/>
          </p:cNvSpPr>
          <p:nvPr/>
        </p:nvSpPr>
        <p:spPr>
          <a:xfrm>
            <a:off x="412041" y="1683884"/>
            <a:ext cx="3211218" cy="15950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What/Who is the labour market in Ukraine</a:t>
            </a:r>
            <a:endParaRPr lang="en-US" sz="1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CCCC4ED5-0156-47E5-8364-9406A32EC338}"/>
              </a:ext>
            </a:extLst>
          </p:cNvPr>
          <p:cNvSpPr txBox="1">
            <a:spLocks/>
          </p:cNvSpPr>
          <p:nvPr/>
        </p:nvSpPr>
        <p:spPr>
          <a:xfrm>
            <a:off x="1808583" y="4557411"/>
            <a:ext cx="3211218" cy="24967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lnSpc>
                <a:spcPct val="150000"/>
              </a:lnSpc>
            </a:pPr>
            <a:r>
              <a:rPr lang="es-E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Labour Force of Ukraine 2019</a:t>
            </a:r>
            <a:endParaRPr lang="en-U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667532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CC90F7A-552E-4E97-A12C-8511DF3013BA}"/>
              </a:ext>
            </a:extLst>
          </p:cNvPr>
          <p:cNvSpPr txBox="1">
            <a:spLocks/>
          </p:cNvSpPr>
          <p:nvPr/>
        </p:nvSpPr>
        <p:spPr>
          <a:xfrm>
            <a:off x="412041" y="1683884"/>
            <a:ext cx="3211218" cy="15950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What/Who is the labour market in Ukraine</a:t>
            </a:r>
            <a:endParaRPr lang="en-US" sz="1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Context | </a:t>
            </a:r>
            <a:r>
              <a:rPr lang="es-ES" sz="3200" dirty="0">
                <a:solidFill>
                  <a:srgbClr val="002060"/>
                </a:solidFill>
                <a:latin typeface="Montserrat Bold"/>
                <a:sym typeface="Montserrat Bold"/>
              </a:rPr>
              <a:t>Labour force</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4" name="Imagen 3">
            <a:extLst>
              <a:ext uri="{FF2B5EF4-FFF2-40B4-BE49-F238E27FC236}">
                <a16:creationId xmlns:a16="http://schemas.microsoft.com/office/drawing/2014/main" id="{2C7604D0-44FE-4B54-A7AD-FC9BAA494E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3259" y="2003143"/>
            <a:ext cx="13583399" cy="7793123"/>
          </a:xfrm>
          <a:prstGeom prst="rect">
            <a:avLst/>
          </a:prstGeom>
        </p:spPr>
      </p:pic>
      <p:sp>
        <p:nvSpPr>
          <p:cNvPr id="2" name="Rectángulo: esquinas redondeadas 1">
            <a:extLst>
              <a:ext uri="{FF2B5EF4-FFF2-40B4-BE49-F238E27FC236}">
                <a16:creationId xmlns:a16="http://schemas.microsoft.com/office/drawing/2014/main" id="{B1CC25F7-5FFF-49B0-9F2B-C9B1C5EAC330}"/>
              </a:ext>
            </a:extLst>
          </p:cNvPr>
          <p:cNvSpPr/>
          <p:nvPr/>
        </p:nvSpPr>
        <p:spPr>
          <a:xfrm>
            <a:off x="3207225" y="4421874"/>
            <a:ext cx="7929348" cy="5412297"/>
          </a:xfrm>
          <a:prstGeom prst="roundRect">
            <a:avLst/>
          </a:prstGeom>
          <a:noFill/>
          <a:ln w="7620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8" name="Rectángulo: esquinas redondeadas 7">
            <a:extLst>
              <a:ext uri="{FF2B5EF4-FFF2-40B4-BE49-F238E27FC236}">
                <a16:creationId xmlns:a16="http://schemas.microsoft.com/office/drawing/2014/main" id="{298BFD62-0586-44D3-9DDE-9BF4F045CD49}"/>
              </a:ext>
            </a:extLst>
          </p:cNvPr>
          <p:cNvSpPr/>
          <p:nvPr/>
        </p:nvSpPr>
        <p:spPr>
          <a:xfrm>
            <a:off x="11247003" y="4980707"/>
            <a:ext cx="4350552" cy="4638079"/>
          </a:xfrm>
          <a:prstGeom prst="roundRect">
            <a:avLst/>
          </a:prstGeom>
          <a:noFill/>
          <a:ln w="762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pic>
        <p:nvPicPr>
          <p:cNvPr id="3" name="Imagen 2">
            <a:extLst>
              <a:ext uri="{FF2B5EF4-FFF2-40B4-BE49-F238E27FC236}">
                <a16:creationId xmlns:a16="http://schemas.microsoft.com/office/drawing/2014/main" id="{362A2F30-D96A-4D70-A6E5-A5BC595BE0F8}"/>
              </a:ext>
            </a:extLst>
          </p:cNvPr>
          <p:cNvPicPr>
            <a:picLocks noChangeAspect="1"/>
          </p:cNvPicPr>
          <p:nvPr/>
        </p:nvPicPr>
        <p:blipFill>
          <a:blip r:embed="rId6"/>
          <a:stretch>
            <a:fillRect/>
          </a:stretch>
        </p:blipFill>
        <p:spPr>
          <a:xfrm rot="5400000">
            <a:off x="10008524" y="-929107"/>
            <a:ext cx="654872" cy="5880855"/>
          </a:xfrm>
          <a:prstGeom prst="rect">
            <a:avLst/>
          </a:prstGeom>
        </p:spPr>
      </p:pic>
      <p:sp>
        <p:nvSpPr>
          <p:cNvPr id="11"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5686E14F-53E8-41AD-8B25-8EDB6ABBF351}"/>
              </a:ext>
            </a:extLst>
          </p:cNvPr>
          <p:cNvSpPr txBox="1">
            <a:spLocks/>
          </p:cNvSpPr>
          <p:nvPr/>
        </p:nvSpPr>
        <p:spPr>
          <a:xfrm>
            <a:off x="9432120" y="1518890"/>
            <a:ext cx="2367157" cy="556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LABOUR FORCE</a:t>
            </a:r>
          </a:p>
        </p:txBody>
      </p:sp>
    </p:spTree>
    <p:extLst>
      <p:ext uri="{BB962C8B-B14F-4D97-AF65-F5344CB8AC3E}">
        <p14:creationId xmlns:p14="http://schemas.microsoft.com/office/powerpoint/2010/main" val="37111244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CC90F7A-552E-4E97-A12C-8511DF3013BA}"/>
              </a:ext>
            </a:extLst>
          </p:cNvPr>
          <p:cNvSpPr txBox="1">
            <a:spLocks/>
          </p:cNvSpPr>
          <p:nvPr/>
        </p:nvSpPr>
        <p:spPr>
          <a:xfrm>
            <a:off x="1519073" y="2094884"/>
            <a:ext cx="13257897" cy="74116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Sphere Handbook. Livelihoods</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3"/>
              </a:rPr>
              <a:t>https://handbook.spherestandards.org/en/sphere/#ch007_009</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IFRC guidelines for livelihoods programming</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4"/>
              </a:rPr>
              <a:t>https://www.livelihoodscentre.org/documents/114097690/114438860/IFRC+Livelihoods+Guidelines_EN.PDF.pdf/73bdb19a-1a84-be09-f136-21232b13e3a0?t=1569430174761</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250" b="1" dirty="0">
                <a:latin typeface="Open Sans" panose="020B0606030504020204" pitchFamily="34" charset="0"/>
                <a:ea typeface="Open Sans" panose="020B0606030504020204" pitchFamily="34" charset="0"/>
                <a:cs typeface="Open Sans" panose="020B0606030504020204" pitchFamily="34" charset="0"/>
              </a:rPr>
              <a:t>Guidelines Livelihoods in Migration and Displacement contexts</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5"/>
              </a:rPr>
              <a:t>https://www.livelihoodscentre.org/web/livelihoods-centre/-/guidelines-livelihoods-in-migration-and-displacement-contexts</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Micro-entrepreneurship Programmes Toolkit Guidelines</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6"/>
              </a:rPr>
              <a:t>https://www2.cruzroja.es/web/livelihoods-centre/technical-toolkits/me-toolkit</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250" b="1" dirty="0">
                <a:latin typeface="Open Sans" panose="020B0606030504020204" pitchFamily="34" charset="0"/>
                <a:ea typeface="Open Sans" panose="020B0606030504020204" pitchFamily="34" charset="0"/>
                <a:cs typeface="Open Sans" panose="020B0606030504020204" pitchFamily="34" charset="0"/>
              </a:rPr>
              <a:t>Targeting in Urban and Rural Contexts - Guidelines and Tools</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7"/>
              </a:rPr>
              <a:t>LINK</a:t>
            </a:r>
            <a:endParaRPr lang="es-ES" sz="1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Other tools:</a:t>
            </a:r>
            <a:endParaRPr lang="en-US" sz="2250" b="1"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8"/>
              </a:rPr>
              <a:t>https://www2.cruzroja.es/documents/114097690/114438848/Infographic+LRC_EN.pdf/704df84f-2fd9-280c-5aa0-45e8b57134de?t=1690357733673</a:t>
            </a:r>
            <a:r>
              <a:rPr lang="es-ES" sz="1800" dirty="0">
                <a:latin typeface="Open Sans" panose="020B0606030504020204" pitchFamily="34" charset="0"/>
                <a:ea typeface="Open Sans" panose="020B0606030504020204" pitchFamily="34" charset="0"/>
                <a:cs typeface="Open Sans" panose="020B0606030504020204" pitchFamily="34" charset="0"/>
              </a:rPr>
              <a:t> </a:t>
            </a:r>
          </a:p>
        </p:txBody>
      </p:sp>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Context | </a:t>
            </a:r>
            <a:r>
              <a:rPr lang="es-ES" sz="3200" dirty="0">
                <a:solidFill>
                  <a:srgbClr val="002060"/>
                </a:solidFill>
                <a:latin typeface="Montserrat Bold"/>
                <a:sym typeface="Montserrat Bold"/>
              </a:rPr>
              <a:t>Tools for Planning and Programming</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10"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Tree>
    <p:extLst>
      <p:ext uri="{BB962C8B-B14F-4D97-AF65-F5344CB8AC3E}">
        <p14:creationId xmlns:p14="http://schemas.microsoft.com/office/powerpoint/2010/main" val="30079042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CC90F7A-552E-4E97-A12C-8511DF3013BA}"/>
              </a:ext>
            </a:extLst>
          </p:cNvPr>
          <p:cNvSpPr txBox="1">
            <a:spLocks/>
          </p:cNvSpPr>
          <p:nvPr/>
        </p:nvSpPr>
        <p:spPr>
          <a:xfrm>
            <a:off x="1451139" y="1683884"/>
            <a:ext cx="13830727" cy="71000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Labor Force of Ukraine 2020</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3"/>
              </a:rPr>
              <a:t>https://ukrstat.gov.ua/druk/publicat/kat_u/2021/zb/08/rab_sula_e.pdf</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Labor Force of Ukraine 2019</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4"/>
              </a:rPr>
              <a:t>https://ukrstat.gov.ua/druk/publicat/kat_e/2020/08/Zb_rs_e_2019.pdf</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HELVETAS Labor Market Study 2023</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5"/>
              </a:rPr>
              <a:t>Report https://fscluster.org/ukraine/event/ukraine-labor-market-study-2022-2023</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r>
              <a:rPr lang="es-ES" sz="2250" dirty="0">
                <a:latin typeface="Open Sans" panose="020B0606030504020204" pitchFamily="34" charset="0"/>
                <a:ea typeface="Open Sans" panose="020B0606030504020204" pitchFamily="34" charset="0"/>
                <a:cs typeface="Open Sans" panose="020B0606030504020204" pitchFamily="34" charset="0"/>
                <a:hlinkClick r:id="rId6"/>
              </a:rPr>
              <a:t>Video</a:t>
            </a:r>
            <a:r>
              <a:rPr lang="es-ES" sz="2250" dirty="0">
                <a:latin typeface="Open Sans" panose="020B0606030504020204" pitchFamily="34" charset="0"/>
                <a:ea typeface="Open Sans" panose="020B0606030504020204" pitchFamily="34" charset="0"/>
                <a:cs typeface="Open Sans" panose="020B0606030504020204" pitchFamily="34" charset="0"/>
              </a:rPr>
              <a:t> of presentation at FSLC. Simultaneous translation into Ukrainian available on this icon</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250" b="1" dirty="0">
                <a:latin typeface="Open Sans" panose="020B0606030504020204" pitchFamily="34" charset="0"/>
                <a:ea typeface="Open Sans" panose="020B0606030504020204" pitchFamily="34" charset="0"/>
                <a:cs typeface="Open Sans" panose="020B0606030504020204" pitchFamily="34" charset="0"/>
              </a:rPr>
              <a:t>PIN’s Livelihood and self-reliance needs assessment report, July 2023</a:t>
            </a:r>
          </a:p>
          <a:p>
            <a:pPr hangingPunct="1">
              <a:lnSpc>
                <a:spcPct val="150000"/>
              </a:lnSpc>
            </a:pPr>
            <a:r>
              <a:rPr lang="en-US" sz="1800" dirty="0">
                <a:latin typeface="Open Sans" panose="020B0606030504020204" pitchFamily="34" charset="0"/>
                <a:ea typeface="Open Sans" panose="020B0606030504020204" pitchFamily="34" charset="0"/>
                <a:cs typeface="Open Sans" panose="020B0606030504020204" pitchFamily="34" charset="0"/>
                <a:hlinkClick r:id="rId7"/>
              </a:rPr>
              <a:t>https://fscluster.org/sites/default/files/documents/pin_livelihood_needs_assessment_report_2023_0.pdf</a:t>
            </a:r>
            <a:r>
              <a:rPr lang="en-U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n-U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REACH Multi-Sectorial Needs Assessment (MSNA). October 2023</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8"/>
              </a:rPr>
              <a:t>https://fscluster.org/ukraine/document/reach-wfp-multi-sector-needs-assessment</a:t>
            </a:r>
            <a:r>
              <a:rPr lang="es-E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n-U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250" b="1" dirty="0">
                <a:latin typeface="Open Sans" panose="020B0606030504020204" pitchFamily="34" charset="0"/>
                <a:ea typeface="Open Sans" panose="020B0606030504020204" pitchFamily="34" charset="0"/>
                <a:cs typeface="Open Sans" panose="020B0606030504020204" pitchFamily="34" charset="0"/>
              </a:rPr>
              <a:t>FSL cluster Interactive Dashboard 2023</a:t>
            </a:r>
          </a:p>
          <a:p>
            <a:pPr hangingPunct="1">
              <a:lnSpc>
                <a:spcPct val="150000"/>
              </a:lnSpc>
            </a:pPr>
            <a:r>
              <a:rPr lang="en-US" sz="1800" dirty="0">
                <a:latin typeface="Open Sans" panose="020B0606030504020204" pitchFamily="34" charset="0"/>
                <a:ea typeface="Open Sans" panose="020B0606030504020204" pitchFamily="34" charset="0"/>
                <a:cs typeface="Open Sans" panose="020B0606030504020204" pitchFamily="34" charset="0"/>
                <a:hlinkClick r:id="rId9"/>
              </a:rPr>
              <a:t>https://fscluster.org/ukraine/document/fsl-cluster-interactive-dashboard-2023</a:t>
            </a:r>
            <a:r>
              <a:rPr lang="en-US" sz="1800" dirty="0">
                <a:latin typeface="Open Sans" panose="020B0606030504020204" pitchFamily="34" charset="0"/>
                <a:ea typeface="Open Sans" panose="020B0606030504020204" pitchFamily="34" charset="0"/>
                <a:cs typeface="Open Sans" panose="020B0606030504020204" pitchFamily="34" charset="0"/>
              </a:rPr>
              <a:t> </a:t>
            </a:r>
          </a:p>
        </p:txBody>
      </p:sp>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Context | </a:t>
            </a:r>
            <a:r>
              <a:rPr lang="es-ES" sz="3200" dirty="0">
                <a:solidFill>
                  <a:srgbClr val="002060"/>
                </a:solidFill>
                <a:latin typeface="Montserrat Bold"/>
                <a:sym typeface="Montserrat Bold"/>
              </a:rPr>
              <a:t>Recent reports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2" name="Imagen 1">
            <a:extLst>
              <a:ext uri="{FF2B5EF4-FFF2-40B4-BE49-F238E27FC236}">
                <a16:creationId xmlns:a16="http://schemas.microsoft.com/office/drawing/2014/main" id="{EA0C8017-616C-453F-9DB4-0F660BA17FBB}"/>
              </a:ext>
            </a:extLst>
          </p:cNvPr>
          <p:cNvPicPr>
            <a:picLocks noChangeAspect="1"/>
          </p:cNvPicPr>
          <p:nvPr/>
        </p:nvPicPr>
        <p:blipFill>
          <a:blip r:embed="rId12"/>
          <a:stretch>
            <a:fillRect/>
          </a:stretch>
        </p:blipFill>
        <p:spPr>
          <a:xfrm>
            <a:off x="14592235" y="3658449"/>
            <a:ext cx="2505075" cy="1714500"/>
          </a:xfrm>
          <a:prstGeom prst="rect">
            <a:avLst/>
          </a:prstGeom>
        </p:spPr>
      </p:pic>
      <p:sp>
        <p:nvSpPr>
          <p:cNvPr id="3" name="Flecha: a la derecha 2">
            <a:extLst>
              <a:ext uri="{FF2B5EF4-FFF2-40B4-BE49-F238E27FC236}">
                <a16:creationId xmlns:a16="http://schemas.microsoft.com/office/drawing/2014/main" id="{454ECF5B-7924-4B11-BA00-01924B2769FB}"/>
              </a:ext>
            </a:extLst>
          </p:cNvPr>
          <p:cNvSpPr/>
          <p:nvPr/>
        </p:nvSpPr>
        <p:spPr>
          <a:xfrm>
            <a:off x="14040323" y="4976035"/>
            <a:ext cx="740210" cy="441978"/>
          </a:xfrm>
          <a:prstGeom prst="rightArrow">
            <a:avLst/>
          </a:prstGeom>
          <a:ln/>
        </p:spPr>
        <p:style>
          <a:lnRef idx="3">
            <a:schemeClr val="lt1"/>
          </a:lnRef>
          <a:fillRef idx="1">
            <a:schemeClr val="accent3"/>
          </a:fillRef>
          <a:effectRef idx="1">
            <a:schemeClr val="accent3"/>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 name="Rectángulo 3">
            <a:extLst>
              <a:ext uri="{FF2B5EF4-FFF2-40B4-BE49-F238E27FC236}">
                <a16:creationId xmlns:a16="http://schemas.microsoft.com/office/drawing/2014/main" id="{0FEC4BF3-A7CD-4157-BA23-63CEB46CC957}"/>
              </a:ext>
            </a:extLst>
          </p:cNvPr>
          <p:cNvSpPr/>
          <p:nvPr/>
        </p:nvSpPr>
        <p:spPr>
          <a:xfrm>
            <a:off x="13189051" y="6481527"/>
            <a:ext cx="4887959" cy="3373359"/>
          </a:xfrm>
          <a:prstGeom prst="rect">
            <a:avLst/>
          </a:prstGeom>
        </p:spPr>
        <p:txBody>
          <a:bodyPr wrap="square">
            <a:spAutoFit/>
          </a:bodyPr>
          <a:lstStyle/>
          <a:p>
            <a:pPr hangingPunct="1">
              <a:lnSpc>
                <a:spcPct val="150000"/>
              </a:lnSpc>
            </a:pPr>
            <a:r>
              <a:rPr lang="es-ES" b="1" dirty="0">
                <a:solidFill>
                  <a:srgbClr val="C00000"/>
                </a:solidFill>
              </a:rPr>
              <a:t>Oblast coding </a:t>
            </a:r>
            <a:r>
              <a:rPr lang="es-ES" dirty="0"/>
              <a:t>on Sheet </a:t>
            </a:r>
            <a:r>
              <a:rPr lang="es-ES" i="1" dirty="0"/>
              <a:t>‘Main’ </a:t>
            </a:r>
            <a:r>
              <a:rPr lang="es-ES" dirty="0"/>
              <a:t>of </a:t>
            </a:r>
            <a:r>
              <a:rPr lang="es-ES" b="1" dirty="0"/>
              <a:t>Excel file </a:t>
            </a:r>
            <a:r>
              <a:rPr lang="es-ES" i="1" dirty="0"/>
              <a:t>‘</a:t>
            </a:r>
            <a:r>
              <a:rPr lang="es-ES" b="1" i="1" dirty="0">
                <a:solidFill>
                  <a:srgbClr val="FF0000"/>
                </a:solidFill>
              </a:rPr>
              <a:t>ukr_msna_2023_clean_dataset_august_2023_0</a:t>
            </a:r>
            <a:r>
              <a:rPr lang="es-ES" i="1" dirty="0"/>
              <a:t>’</a:t>
            </a:r>
          </a:p>
          <a:p>
            <a:pPr hangingPunct="1">
              <a:lnSpc>
                <a:spcPct val="150000"/>
              </a:lnSpc>
            </a:pPr>
            <a:r>
              <a:rPr lang="es-ES" dirty="0"/>
              <a:t>UA71 - Cherkaska </a:t>
            </a:r>
          </a:p>
          <a:p>
            <a:pPr hangingPunct="1">
              <a:lnSpc>
                <a:spcPct val="150000"/>
              </a:lnSpc>
            </a:pPr>
            <a:r>
              <a:rPr lang="es-ES" dirty="0"/>
              <a:t>UA35 - Kirovohrad</a:t>
            </a:r>
          </a:p>
          <a:p>
            <a:pPr hangingPunct="1">
              <a:lnSpc>
                <a:spcPct val="150000"/>
              </a:lnSpc>
            </a:pPr>
            <a:r>
              <a:rPr lang="es-ES" dirty="0"/>
              <a:t>UA48 - Mykolayiv </a:t>
            </a:r>
          </a:p>
          <a:p>
            <a:pPr hangingPunct="1">
              <a:lnSpc>
                <a:spcPct val="150000"/>
              </a:lnSpc>
            </a:pPr>
            <a:r>
              <a:rPr lang="es-ES" dirty="0"/>
              <a:t>UA46 - Lviv</a:t>
            </a:r>
          </a:p>
          <a:p>
            <a:pPr hangingPunct="1">
              <a:lnSpc>
                <a:spcPct val="150000"/>
              </a:lnSpc>
            </a:pPr>
            <a:r>
              <a:rPr lang="es-ES" dirty="0"/>
              <a:t>UA61 - Ternopil </a:t>
            </a:r>
          </a:p>
          <a:p>
            <a:pPr hangingPunct="1">
              <a:lnSpc>
                <a:spcPct val="150000"/>
              </a:lnSpc>
            </a:pPr>
            <a:r>
              <a:rPr lang="es-ES" dirty="0"/>
              <a:t>UA32 - Vinnytsia</a:t>
            </a:r>
          </a:p>
        </p:txBody>
      </p:sp>
      <p:sp>
        <p:nvSpPr>
          <p:cNvPr id="9" name="Flecha: a la derecha 8">
            <a:extLst>
              <a:ext uri="{FF2B5EF4-FFF2-40B4-BE49-F238E27FC236}">
                <a16:creationId xmlns:a16="http://schemas.microsoft.com/office/drawing/2014/main" id="{0F62CF71-399A-4E38-AA19-AD516299A7CC}"/>
              </a:ext>
            </a:extLst>
          </p:cNvPr>
          <p:cNvSpPr/>
          <p:nvPr/>
        </p:nvSpPr>
        <p:spPr>
          <a:xfrm>
            <a:off x="10783317" y="6690535"/>
            <a:ext cx="2279540" cy="441978"/>
          </a:xfrm>
          <a:prstGeom prst="rightArrow">
            <a:avLst/>
          </a:prstGeom>
          <a:ln/>
        </p:spPr>
        <p:style>
          <a:lnRef idx="3">
            <a:schemeClr val="lt1"/>
          </a:lnRef>
          <a:fillRef idx="1">
            <a:schemeClr val="accent3"/>
          </a:fillRef>
          <a:effectRef idx="1">
            <a:schemeClr val="accent3"/>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24265332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CC90F7A-552E-4E97-A12C-8511DF3013BA}"/>
              </a:ext>
            </a:extLst>
          </p:cNvPr>
          <p:cNvSpPr txBox="1">
            <a:spLocks/>
          </p:cNvSpPr>
          <p:nvPr/>
        </p:nvSpPr>
        <p:spPr>
          <a:xfrm>
            <a:off x="1301015" y="2712197"/>
            <a:ext cx="13830727" cy="39260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n-US" sz="2250" b="1" dirty="0">
                <a:latin typeface="Open Sans" panose="020B0606030504020204" pitchFamily="34" charset="0"/>
                <a:ea typeface="Open Sans" panose="020B0606030504020204" pitchFamily="34" charset="0"/>
                <a:cs typeface="Open Sans" panose="020B0606030504020204" pitchFamily="34" charset="0"/>
              </a:rPr>
              <a:t>IOM. General Population Survey. Round 14. Demographic statistics and geographical distribution 14 - (3-25 September 2023)</a:t>
            </a:r>
          </a:p>
          <a:p>
            <a:pPr hangingPunct="1">
              <a:lnSpc>
                <a:spcPct val="150000"/>
              </a:lnSpc>
            </a:pPr>
            <a:r>
              <a:rPr lang="en-US" sz="1800" dirty="0">
                <a:latin typeface="Open Sans" panose="020B0606030504020204" pitchFamily="34" charset="0"/>
                <a:ea typeface="Open Sans" panose="020B0606030504020204" pitchFamily="34" charset="0"/>
                <a:cs typeface="Open Sans" panose="020B0606030504020204" pitchFamily="34" charset="0"/>
                <a:hlinkClick r:id="rId3"/>
              </a:rPr>
              <a:t>https://dtm.iom.int/reports/ukraine-general-population-survey-round-14-snapshot-report-population-figures-and?close=true</a:t>
            </a:r>
            <a:r>
              <a:rPr lang="en-US" sz="1800" dirty="0">
                <a:latin typeface="Open Sans" panose="020B0606030504020204" pitchFamily="34" charset="0"/>
                <a:ea typeface="Open Sans" panose="020B0606030504020204" pitchFamily="34" charset="0"/>
                <a:cs typeface="Open Sans" panose="020B0606030504020204" pitchFamily="34" charset="0"/>
              </a:rPr>
              <a:t> </a:t>
            </a: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IOM. </a:t>
            </a:r>
            <a:r>
              <a:rPr lang="en-US" sz="2250" b="1" dirty="0">
                <a:latin typeface="Open Sans" panose="020B0606030504020204" pitchFamily="34" charset="0"/>
                <a:ea typeface="Open Sans" panose="020B0606030504020204" pitchFamily="34" charset="0"/>
                <a:cs typeface="Open Sans" panose="020B0606030504020204" pitchFamily="34" charset="0"/>
              </a:rPr>
              <a:t>Oblast Profiles. General Population Survey, Round 13 (June 2023)</a:t>
            </a:r>
          </a:p>
          <a:p>
            <a:pPr hangingPunct="1">
              <a:lnSpc>
                <a:spcPct val="150000"/>
              </a:lnSpc>
            </a:pPr>
            <a:r>
              <a:rPr lang="es-ES" sz="1800" dirty="0">
                <a:latin typeface="Open Sans" panose="020B0606030504020204" pitchFamily="34" charset="0"/>
                <a:ea typeface="Open Sans" panose="020B0606030504020204" pitchFamily="34" charset="0"/>
                <a:cs typeface="Open Sans" panose="020B0606030504020204" pitchFamily="34" charset="0"/>
                <a:hlinkClick r:id="rId4"/>
              </a:rPr>
              <a:t>https://dtm.iom.int/reports/dtm-ukraine-oblast-profiles-general-population-survey-round-13-june-2023</a:t>
            </a:r>
            <a:endParaRPr lang="es-ES" sz="1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endParaRPr lang="es-ES" sz="800" dirty="0">
              <a:latin typeface="Open Sans" panose="020B0606030504020204" pitchFamily="34" charset="0"/>
              <a:ea typeface="Open Sans" panose="020B0606030504020204" pitchFamily="34" charset="0"/>
              <a:cs typeface="Open Sans" panose="020B0606030504020204" pitchFamily="34" charset="0"/>
            </a:endParaRPr>
          </a:p>
          <a:p>
            <a:pPr hangingPunct="1">
              <a:lnSpc>
                <a:spcPct val="150000"/>
              </a:lnSpc>
            </a:pPr>
            <a:r>
              <a:rPr lang="es-ES" sz="2250" b="1" dirty="0">
                <a:latin typeface="Open Sans" panose="020B0606030504020204" pitchFamily="34" charset="0"/>
                <a:ea typeface="Open Sans" panose="020B0606030504020204" pitchFamily="34" charset="0"/>
                <a:cs typeface="Open Sans" panose="020B0606030504020204" pitchFamily="34" charset="0"/>
              </a:rPr>
              <a:t>IOM. </a:t>
            </a:r>
            <a:r>
              <a:rPr lang="en-US" sz="2250" b="1" dirty="0">
                <a:latin typeface="Open Sans" panose="020B0606030504020204" pitchFamily="34" charset="0"/>
                <a:ea typeface="Open Sans" panose="020B0606030504020204" pitchFamily="34" charset="0"/>
                <a:cs typeface="Open Sans" panose="020B0606030504020204" pitchFamily="34" charset="0"/>
              </a:rPr>
              <a:t>Conditions of Return Assessment Factsheet. Round 4 (July–August 2023)</a:t>
            </a:r>
          </a:p>
          <a:p>
            <a:pPr hangingPunct="1">
              <a:lnSpc>
                <a:spcPct val="150000"/>
              </a:lnSpc>
            </a:pPr>
            <a:r>
              <a:rPr lang="en-US" sz="1800" dirty="0">
                <a:latin typeface="Open Sans" panose="020B0606030504020204" pitchFamily="34" charset="0"/>
                <a:ea typeface="Open Sans" panose="020B0606030504020204" pitchFamily="34" charset="0"/>
                <a:cs typeface="Open Sans" panose="020B0606030504020204" pitchFamily="34" charset="0"/>
                <a:hlinkClick r:id="rId5"/>
              </a:rPr>
              <a:t>https://dtm.iom.int/reports/ukraine-conditions-return-assessment-factsheet-round-4-july-august-2023?close=true</a:t>
            </a:r>
            <a:r>
              <a:rPr lang="en-US" sz="1800" dirty="0">
                <a:latin typeface="Open Sans" panose="020B0606030504020204" pitchFamily="34" charset="0"/>
                <a:ea typeface="Open Sans" panose="020B0606030504020204" pitchFamily="34" charset="0"/>
                <a:cs typeface="Open Sans" panose="020B0606030504020204" pitchFamily="34" charset="0"/>
              </a:rPr>
              <a:t> </a:t>
            </a:r>
          </a:p>
        </p:txBody>
      </p:sp>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Context | </a:t>
            </a:r>
            <a:r>
              <a:rPr lang="es-ES" sz="3200" dirty="0">
                <a:solidFill>
                  <a:srgbClr val="002060"/>
                </a:solidFill>
                <a:latin typeface="Montserrat Bold"/>
                <a:sym typeface="Montserrat Bold"/>
              </a:rPr>
              <a:t>Recent reports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Tree>
    <p:extLst>
      <p:ext uri="{BB962C8B-B14F-4D97-AF65-F5344CB8AC3E}">
        <p14:creationId xmlns:p14="http://schemas.microsoft.com/office/powerpoint/2010/main" val="15493240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178ae11-6556-4388-b5ea-a543032bf8a5">
      <Terms xmlns="http://schemas.microsoft.com/office/infopath/2007/PartnerControls"/>
    </lcf76f155ced4ddcb4097134ff3c332f>
    <TaxCatchAll xmlns="916d48aa-a5c4-4a96-bdad-c66163c3b40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1C9922A1D45791428E8A3BD053942B8A" ma:contentTypeVersion="11" ma:contentTypeDescription="Crear nuevo documento." ma:contentTypeScope="" ma:versionID="6a409e43a95dc2fe298dc1bc89d4d77b">
  <xsd:schema xmlns:xsd="http://www.w3.org/2001/XMLSchema" xmlns:xs="http://www.w3.org/2001/XMLSchema" xmlns:p="http://schemas.microsoft.com/office/2006/metadata/properties" xmlns:ns2="3178ae11-6556-4388-b5ea-a543032bf8a5" xmlns:ns3="916d48aa-a5c4-4a96-bdad-c66163c3b400" targetNamespace="http://schemas.microsoft.com/office/2006/metadata/properties" ma:root="true" ma:fieldsID="e8c6f8f4c2db2e838128846b4235947f" ns2:_="" ns3:_="">
    <xsd:import namespace="3178ae11-6556-4388-b5ea-a543032bf8a5"/>
    <xsd:import namespace="916d48aa-a5c4-4a96-bdad-c66163c3b40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8ae11-6556-4388-b5ea-a543032bf8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d8a44517-479e-4e44-b64a-2708cac2e75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6d48aa-a5c4-4a96-bdad-c66163c3b400" elementFormDefault="qualified">
    <xsd:import namespace="http://schemas.microsoft.com/office/2006/documentManagement/types"/>
    <xsd:import namespace="http://schemas.microsoft.com/office/infopath/2007/PartnerControls"/>
    <xsd:element name="TaxCatchAll" ma:index="18" nillable="true" ma:displayName="Columna global de taxonomía" ma:hidden="true" ma:list="{f5c09c7c-44ac-42ac-a0c8-aeeb5c6519f9}" ma:internalName="TaxCatchAll" ma:showField="CatchAllData" ma:web="916d48aa-a5c4-4a96-bdad-c66163c3b4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38130A-E632-434F-B0C4-316BA4410D27}">
  <ds:schemaRefs>
    <ds:schemaRef ds:uri="http://purl.org/dc/elements/1.1/"/>
    <ds:schemaRef ds:uri="http://schemas.microsoft.com/office/2006/metadata/properties"/>
    <ds:schemaRef ds:uri="916d48aa-a5c4-4a96-bdad-c66163c3b400"/>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3178ae11-6556-4388-b5ea-a543032bf8a5"/>
    <ds:schemaRef ds:uri="http://www.w3.org/XML/1998/namespace"/>
    <ds:schemaRef ds:uri="http://purl.org/dc/dcmitype/"/>
  </ds:schemaRefs>
</ds:datastoreItem>
</file>

<file path=customXml/itemProps2.xml><?xml version="1.0" encoding="utf-8"?>
<ds:datastoreItem xmlns:ds="http://schemas.openxmlformats.org/officeDocument/2006/customXml" ds:itemID="{2EBF1ED4-783D-43BC-BCDA-3D6AF457D2CE}">
  <ds:schemaRefs>
    <ds:schemaRef ds:uri="http://schemas.microsoft.com/sharepoint/v3/contenttype/forms"/>
  </ds:schemaRefs>
</ds:datastoreItem>
</file>

<file path=customXml/itemProps3.xml><?xml version="1.0" encoding="utf-8"?>
<ds:datastoreItem xmlns:ds="http://schemas.openxmlformats.org/officeDocument/2006/customXml" ds:itemID="{5063D533-E8B0-4854-9BBC-167E84F62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78ae11-6556-4388-b5ea-a543032bf8a5"/>
    <ds:schemaRef ds:uri="916d48aa-a5c4-4a96-bdad-c66163c3b4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2149</TotalTime>
  <Words>2146</Words>
  <Application>Microsoft Office PowerPoint</Application>
  <PresentationFormat>Personalizado</PresentationFormat>
  <Paragraphs>243</Paragraphs>
  <Slides>10</Slides>
  <Notes>9</Notes>
  <HiddenSlides>0</HiddenSlides>
  <MMClips>0</MMClips>
  <ScaleCrop>false</ScaleCrop>
  <HeadingPairs>
    <vt:vector size="8" baseType="variant">
      <vt:variant>
        <vt:lpstr>Fuentes usadas</vt:lpstr>
      </vt:variant>
      <vt:variant>
        <vt:i4>14</vt:i4>
      </vt:variant>
      <vt:variant>
        <vt:lpstr>Tema</vt:lpstr>
      </vt:variant>
      <vt:variant>
        <vt:i4>2</vt:i4>
      </vt:variant>
      <vt:variant>
        <vt:lpstr>Servidores OLE incrustados</vt:lpstr>
      </vt:variant>
      <vt:variant>
        <vt:i4>1</vt:i4>
      </vt:variant>
      <vt:variant>
        <vt:lpstr>Títulos de diapositiva</vt:lpstr>
      </vt:variant>
      <vt:variant>
        <vt:i4>10</vt:i4>
      </vt:variant>
    </vt:vector>
  </HeadingPairs>
  <TitlesOfParts>
    <vt:vector size="27" baseType="lpstr">
      <vt:lpstr>Arial</vt:lpstr>
      <vt:lpstr>Calibri</vt:lpstr>
      <vt:lpstr>Calibri Light</vt:lpstr>
      <vt:lpstr>Graphik XXXCond Regular</vt:lpstr>
      <vt:lpstr>Montserrat Bold</vt:lpstr>
      <vt:lpstr>Montserrat Light</vt:lpstr>
      <vt:lpstr>Montserrat Regular</vt:lpstr>
      <vt:lpstr>Montserrat SemiBold</vt:lpstr>
      <vt:lpstr>Open Sans</vt:lpstr>
      <vt:lpstr>Open Sans Light</vt:lpstr>
      <vt:lpstr>OpenSans</vt:lpstr>
      <vt:lpstr>Symbol</vt:lpstr>
      <vt:lpstr>Verdana</vt:lpstr>
      <vt:lpstr>Wingdings</vt:lpstr>
      <vt:lpstr>Office Theme</vt:lpstr>
      <vt:lpstr>1_Office Theme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delegadocre</dc:creator>
  <cp:lastModifiedBy>00  CID-EU Sandra Gutierrez Hernandez</cp:lastModifiedBy>
  <cp:revision>183</cp:revision>
  <dcterms:modified xsi:type="dcterms:W3CDTF">2023-10-25T16:42:12Z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11836000</vt:r8>
  </property>
  <property fmtid="{D5CDD505-2E9C-101B-9397-08002B2CF9AE}" pid="3" name="ContentTypeId">
    <vt:lpwstr>0x0101001C9922A1D45791428E8A3BD053942B8A</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ies>
</file>