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9" r:id="rId5"/>
  </p:sldMasterIdLst>
  <p:notesMasterIdLst>
    <p:notesMasterId r:id="rId16"/>
  </p:notesMasterIdLst>
  <p:sldIdLst>
    <p:sldId id="259" r:id="rId6"/>
    <p:sldId id="945621769" r:id="rId7"/>
    <p:sldId id="372" r:id="rId8"/>
    <p:sldId id="945621773" r:id="rId9"/>
    <p:sldId id="945621784" r:id="rId10"/>
    <p:sldId id="945621781" r:id="rId11"/>
    <p:sldId id="945621782" r:id="rId12"/>
    <p:sldId id="945621783" r:id="rId13"/>
    <p:sldId id="945621780" r:id="rId14"/>
    <p:sldId id="945621779" r:id="rId15"/>
  </p:sldIdLst>
  <p:sldSz cx="18288000" cy="10287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687616"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1375234"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2062851"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2750469"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3438085"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4125702"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481332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5500937"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BCD"/>
          </a:solidFill>
        </a:fill>
      </a:tcStyle>
    </a:wholeTbl>
    <a:band2H>
      <a:tcTxStyle/>
      <a:tcStyle>
        <a:tcBdr/>
        <a:fill>
          <a:solidFill>
            <a:srgbClr val="E6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BCCCD"/>
          </a:solidFill>
        </a:fill>
      </a:tcStyle>
    </a:wholeTbl>
    <a:band2H>
      <a:tcTxStyle/>
      <a:tcStyle>
        <a:tcBdr/>
        <a:fill>
          <a:solidFill>
            <a:srgbClr val="FD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FCFCF"/>
          </a:solidFill>
        </a:fill>
      </a:tcStyle>
    </a:wholeTbl>
    <a:band2H>
      <a:tcTxStyle/>
      <a:tcStyle>
        <a:tcBdr/>
        <a:fill>
          <a:solidFill>
            <a:srgbClr val="FFE8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3F3F3F"/>
          </a:solidFill>
        </a:fill>
      </a:tcStyle>
    </a:band2H>
    <a:firstCol>
      <a:tcTxStyle b="on" i="off">
        <a:fontRef idx="minor">
          <a:srgbClr val="3F3F3F"/>
        </a:fontRef>
        <a:srgbClr val="3F3F3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3F3F3F"/>
          </a:solidFill>
        </a:fill>
      </a:tcStyle>
    </a:lastRow>
    <a:firstRow>
      <a:tcTxStyle b="on" i="off">
        <a:fontRef idx="minor">
          <a:srgbClr val="3F3F3F"/>
        </a:fontRef>
        <a:srgbClr val="3F3F3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2">
              <a:lumOff val="9019"/>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620"/>
    <p:restoredTop sz="95540" autoAdjust="0"/>
  </p:normalViewPr>
  <p:slideViewPr>
    <p:cSldViewPr snapToGrid="0">
      <p:cViewPr varScale="1">
        <p:scale>
          <a:sx n="58" d="100"/>
          <a:sy n="58" d="100"/>
        </p:scale>
        <p:origin x="442" y="58"/>
      </p:cViewPr>
      <p:guideLst/>
    </p:cSldViewPr>
  </p:slideViewPr>
  <p:notesTextViewPr>
    <p:cViewPr>
      <p:scale>
        <a:sx n="1" d="1"/>
        <a:sy n="1" d="1"/>
      </p:scale>
      <p:origin x="0" y="0"/>
    </p:cViewPr>
  </p:notesTextViewPr>
  <p:notesViewPr>
    <p:cSldViewPr snapToGrid="0">
      <p:cViewPr>
        <p:scale>
          <a:sx n="120" d="100"/>
          <a:sy n="120" d="100"/>
        </p:scale>
        <p:origin x="1891" y="-301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511" name="Shape 51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600"/>
      </a:spcBef>
      <a:defRPr>
        <a:latin typeface="+mn-lt"/>
        <a:ea typeface="+mn-ea"/>
        <a:cs typeface="+mn-cs"/>
        <a:sym typeface="Calibri"/>
      </a:defRPr>
    </a:lvl1pPr>
    <a:lvl2pPr indent="228600" latinLnBrk="0">
      <a:spcBef>
        <a:spcPts val="600"/>
      </a:spcBef>
      <a:defRPr>
        <a:latin typeface="+mn-lt"/>
        <a:ea typeface="+mn-ea"/>
        <a:cs typeface="+mn-cs"/>
        <a:sym typeface="Calibri"/>
      </a:defRPr>
    </a:lvl2pPr>
    <a:lvl3pPr indent="457200" latinLnBrk="0">
      <a:spcBef>
        <a:spcPts val="600"/>
      </a:spcBef>
      <a:defRPr>
        <a:latin typeface="+mn-lt"/>
        <a:ea typeface="+mn-ea"/>
        <a:cs typeface="+mn-cs"/>
        <a:sym typeface="Calibri"/>
      </a:defRPr>
    </a:lvl3pPr>
    <a:lvl4pPr indent="685800" latinLnBrk="0">
      <a:spcBef>
        <a:spcPts val="600"/>
      </a:spcBef>
      <a:defRPr>
        <a:latin typeface="+mn-lt"/>
        <a:ea typeface="+mn-ea"/>
        <a:cs typeface="+mn-cs"/>
        <a:sym typeface="Calibri"/>
      </a:defRPr>
    </a:lvl4pPr>
    <a:lvl5pPr indent="914400" latinLnBrk="0">
      <a:spcBef>
        <a:spcPts val="600"/>
      </a:spcBef>
      <a:defRPr>
        <a:latin typeface="+mn-lt"/>
        <a:ea typeface="+mn-ea"/>
        <a:cs typeface="+mn-cs"/>
        <a:sym typeface="Calibri"/>
      </a:defRPr>
    </a:lvl5pPr>
    <a:lvl6pPr indent="1143000" latinLnBrk="0">
      <a:spcBef>
        <a:spcPts val="600"/>
      </a:spcBef>
      <a:defRPr>
        <a:latin typeface="+mn-lt"/>
        <a:ea typeface="+mn-ea"/>
        <a:cs typeface="+mn-cs"/>
        <a:sym typeface="Calibri"/>
      </a:defRPr>
    </a:lvl6pPr>
    <a:lvl7pPr indent="1371600" latinLnBrk="0">
      <a:spcBef>
        <a:spcPts val="600"/>
      </a:spcBef>
      <a:defRPr>
        <a:latin typeface="+mn-lt"/>
        <a:ea typeface="+mn-ea"/>
        <a:cs typeface="+mn-cs"/>
        <a:sym typeface="Calibri"/>
      </a:defRPr>
    </a:lvl7pPr>
    <a:lvl8pPr indent="1600200" latinLnBrk="0">
      <a:spcBef>
        <a:spcPts val="600"/>
      </a:spcBef>
      <a:defRPr>
        <a:latin typeface="+mn-lt"/>
        <a:ea typeface="+mn-ea"/>
        <a:cs typeface="+mn-cs"/>
        <a:sym typeface="Calibri"/>
      </a:defRPr>
    </a:lvl8pPr>
    <a:lvl9pPr indent="1828800" latinLnBrk="0">
      <a:spcBef>
        <a:spcPts val="600"/>
      </a:spcBef>
      <a:defRPr>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78987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n-US" sz="1100" dirty="0" err="1"/>
              <a:t>Labour</a:t>
            </a:r>
            <a:r>
              <a:rPr lang="en-US" sz="1100" dirty="0"/>
              <a:t> markets are inclusive, when everyone of working age, in particular </a:t>
            </a:r>
            <a:r>
              <a:rPr lang="en-US" sz="1100" b="1" dirty="0"/>
              <a:t>vulnerable and disadvantaged people</a:t>
            </a:r>
            <a:r>
              <a:rPr lang="en-US" sz="1100" dirty="0"/>
              <a:t>, can participate in </a:t>
            </a:r>
            <a:r>
              <a:rPr lang="en-US" sz="1100" b="1" dirty="0"/>
              <a:t>quality</a:t>
            </a:r>
            <a:r>
              <a:rPr lang="en-US" sz="1100" dirty="0"/>
              <a:t>, </a:t>
            </a:r>
            <a:r>
              <a:rPr lang="en-US" sz="1100" b="1" dirty="0"/>
              <a:t>paid work</a:t>
            </a:r>
            <a:r>
              <a:rPr lang="en-US" sz="1100" dirty="0"/>
              <a:t>.</a:t>
            </a:r>
          </a:p>
          <a:p>
            <a:r>
              <a:rPr lang="en-US" sz="1100"/>
              <a:t>Promoting </a:t>
            </a:r>
            <a:r>
              <a:rPr lang="en-US" sz="1100" dirty="0"/>
              <a:t>inclusive labor markets enables people to </a:t>
            </a:r>
            <a:r>
              <a:rPr lang="en-US" sz="1100" b="1" dirty="0"/>
              <a:t>join (or re-join) </a:t>
            </a:r>
            <a:r>
              <a:rPr lang="en-US" sz="1100" dirty="0"/>
              <a:t>the workforce and concretely means:</a:t>
            </a:r>
          </a:p>
          <a:p>
            <a:pPr marL="285750" indent="-285750">
              <a:buFont typeface="Arial" panose="020B0604020202020204" pitchFamily="34" charset="0"/>
              <a:buChar char="•"/>
            </a:pPr>
            <a:r>
              <a:rPr lang="en-US" sz="1100"/>
              <a:t>Supporting </a:t>
            </a:r>
            <a:r>
              <a:rPr lang="en-US" sz="1100" dirty="0"/>
              <a:t>job creation, promoting the </a:t>
            </a:r>
            <a:r>
              <a:rPr lang="en-US" sz="1100" b="1" dirty="0"/>
              <a:t>social economy and inclusive entrepreneurship </a:t>
            </a:r>
            <a:r>
              <a:rPr lang="en-US" sz="1100" dirty="0"/>
              <a:t>as well as removing obstacles to work helps people integrate in the labor market;</a:t>
            </a:r>
          </a:p>
          <a:p>
            <a:pPr marL="285750" indent="-285750">
              <a:buFont typeface="Arial" panose="020B0604020202020204" pitchFamily="34" charset="0"/>
              <a:buChar char="•"/>
            </a:pPr>
            <a:r>
              <a:rPr lang="en-US" sz="1100" dirty="0"/>
              <a:t>Preventing in-work poverty, </a:t>
            </a:r>
            <a:r>
              <a:rPr lang="en-US" sz="1100" b="1" dirty="0"/>
              <a:t>quality jobs </a:t>
            </a:r>
            <a:r>
              <a:rPr lang="en-US" sz="1100" dirty="0"/>
              <a:t>are essential and </a:t>
            </a:r>
            <a:r>
              <a:rPr lang="en-US" sz="1100" b="1" dirty="0"/>
              <a:t>policies</a:t>
            </a:r>
            <a:r>
              <a:rPr lang="en-US" sz="1100" dirty="0"/>
              <a:t> focusing on adequate pay and benefits, rights at work, sufficient working conditions, including health and safety are key;</a:t>
            </a:r>
          </a:p>
          <a:p>
            <a:pPr marL="285750" indent="-285750">
              <a:buFont typeface="Arial" panose="020B0604020202020204" pitchFamily="34" charset="0"/>
              <a:buChar char="•"/>
            </a:pPr>
            <a:r>
              <a:rPr lang="en-US" sz="1100" dirty="0"/>
              <a:t>Promoting skills and qualifications and ensuring access to </a:t>
            </a:r>
            <a:r>
              <a:rPr lang="en-US" sz="1100" b="1" dirty="0"/>
              <a:t>adult learning </a:t>
            </a:r>
            <a:r>
              <a:rPr lang="en-US" sz="1100" dirty="0"/>
              <a:t>improves stay in work and helps people advance in their careers.</a:t>
            </a:r>
            <a:endParaRPr lang="es-ES" sz="1100" dirty="0"/>
          </a:p>
        </p:txBody>
      </p:sp>
    </p:spTree>
    <p:extLst>
      <p:ext uri="{BB962C8B-B14F-4D97-AF65-F5344CB8AC3E}">
        <p14:creationId xmlns:p14="http://schemas.microsoft.com/office/powerpoint/2010/main" val="3165742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1186017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731623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defTabSz="914400" eaLnBrk="1" fontAlgn="auto" latinLnBrk="0" hangingPunct="1">
              <a:lnSpc>
                <a:spcPct val="100000"/>
              </a:lnSpc>
              <a:spcBef>
                <a:spcPts val="600"/>
              </a:spcBef>
              <a:spcAft>
                <a:spcPts val="0"/>
              </a:spcAft>
              <a:buClrTx/>
              <a:buSzTx/>
              <a:buFontTx/>
              <a:buNone/>
              <a:tabLst/>
              <a:defRPr/>
            </a:pPr>
            <a:endParaRPr lang="en-US" sz="900" b="0" dirty="0">
              <a:latin typeface="+mn-lt"/>
              <a:ea typeface="Open Sans" panose="020B0606030504020204" pitchFamily="34" charset="0"/>
              <a:cs typeface="Open Sans" panose="020B0606030504020204" pitchFamily="34" charset="0"/>
            </a:endParaRP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Talking today about the promotion of inclusive labor markets in Ukraine requires placing the term inclusive labor market in the current socioeconomic context of the country.</a:t>
            </a: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The demographic situation in Ukraine was already complex before the full-scale invasion in February 2022, with low employment rates with a pronounced gender gap, high </a:t>
            </a:r>
            <a:r>
              <a:rPr lang="en-US" sz="900" b="0" dirty="0" err="1">
                <a:latin typeface="+mn-lt"/>
                <a:ea typeface="Open Sans" panose="020B0606030504020204" pitchFamily="34" charset="0"/>
                <a:cs typeface="Open Sans" panose="020B0606030504020204" pitchFamily="34" charset="0"/>
              </a:rPr>
              <a:t>labour</a:t>
            </a:r>
            <a:r>
              <a:rPr lang="en-US" sz="900" b="0" dirty="0">
                <a:latin typeface="+mn-lt"/>
                <a:ea typeface="Open Sans" panose="020B0606030504020204" pitchFamily="34" charset="0"/>
                <a:cs typeface="Open Sans" panose="020B0606030504020204" pitchFamily="34" charset="0"/>
              </a:rPr>
              <a:t> emigration, elevated youth unemployment and inactivity, and a notable skills mismatch. The war only exacerbated these negative factors. </a:t>
            </a: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The full-scale invasion led to a </a:t>
            </a:r>
            <a:r>
              <a:rPr lang="en-US" sz="900" b="1" dirty="0">
                <a:latin typeface="+mn-lt"/>
                <a:ea typeface="Open Sans" panose="020B0606030504020204" pitchFamily="34" charset="0"/>
                <a:cs typeface="Open Sans" panose="020B0606030504020204" pitchFamily="34" charset="0"/>
              </a:rPr>
              <a:t>demographic shock</a:t>
            </a:r>
            <a:r>
              <a:rPr lang="en-US" sz="900" b="0" dirty="0">
                <a:latin typeface="+mn-lt"/>
                <a:ea typeface="Open Sans" panose="020B0606030504020204" pitchFamily="34" charset="0"/>
                <a:cs typeface="Open Sans" panose="020B0606030504020204" pitchFamily="34" charset="0"/>
              </a:rPr>
              <a:t>, with a significant portion of Ukrainians becoming internally displaced persons or obtaining refugee status in foreign countries. At the same time, </a:t>
            </a:r>
            <a:r>
              <a:rPr lang="en-US" sz="900" b="1" dirty="0">
                <a:latin typeface="+mn-lt"/>
                <a:ea typeface="Open Sans" panose="020B0606030504020204" pitchFamily="34" charset="0"/>
                <a:cs typeface="Open Sans" panose="020B0606030504020204" pitchFamily="34" charset="0"/>
              </a:rPr>
              <a:t>Ukraine requires a workforce </a:t>
            </a:r>
            <a:r>
              <a:rPr lang="en-US" sz="900" b="0" dirty="0">
                <a:latin typeface="+mn-lt"/>
                <a:ea typeface="Open Sans" panose="020B0606030504020204" pitchFamily="34" charset="0"/>
                <a:cs typeface="Open Sans" panose="020B0606030504020204" pitchFamily="34" charset="0"/>
              </a:rPr>
              <a:t>for its continued economic recovery and development.</a:t>
            </a: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Despite a </a:t>
            </a:r>
            <a:r>
              <a:rPr lang="en-US" sz="900" b="1" dirty="0">
                <a:latin typeface="+mn-lt"/>
                <a:ea typeface="Open Sans" panose="020B0606030504020204" pitchFamily="34" charset="0"/>
                <a:cs typeface="Open Sans" panose="020B0606030504020204" pitchFamily="34" charset="0"/>
              </a:rPr>
              <a:t>high level of unemployment </a:t>
            </a:r>
            <a:r>
              <a:rPr lang="en-US" sz="900" b="0" dirty="0">
                <a:latin typeface="+mn-lt"/>
                <a:ea typeface="Open Sans" panose="020B0606030504020204" pitchFamily="34" charset="0"/>
                <a:cs typeface="Open Sans" panose="020B0606030504020204" pitchFamily="34" charset="0"/>
              </a:rPr>
              <a:t>(forecasted at 19% in 2023 by the National Bank of Ukraine), business companies report that </a:t>
            </a:r>
            <a:r>
              <a:rPr lang="en-US" sz="900" b="1" dirty="0">
                <a:latin typeface="+mn-lt"/>
                <a:ea typeface="Open Sans" panose="020B0606030504020204" pitchFamily="34" charset="0"/>
                <a:cs typeface="Open Sans" panose="020B0606030504020204" pitchFamily="34" charset="0"/>
              </a:rPr>
              <a:t>there is a shortage of personnel and skills </a:t>
            </a:r>
            <a:r>
              <a:rPr lang="en-US" sz="900" b="0" dirty="0">
                <a:latin typeface="+mn-lt"/>
                <a:ea typeface="Open Sans" panose="020B0606030504020204" pitchFamily="34" charset="0"/>
                <a:cs typeface="Open Sans" panose="020B0606030504020204" pitchFamily="34" charset="0"/>
              </a:rPr>
              <a:t>in certain sectors. It is most difficult for business companies to attract talent in the frontline territories, despite these regions receiving many internally displaced persons. On the other hand, vacancies in western regions are filled more quickly, although there is high competition for talent there. Among the barriers to attracting candidates highlighted by companies, is a general shortage of skills and candidates, document issues, candidates’ health conditions, and official employment in the context of mobilization, subsidies and conscription.</a:t>
            </a: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According to a recent study on inclusive employment conducted by OLX Ukraine, currently, 23% of companies have employees with disabilities in their workforce, and 14% have employees with IDP status. Employers cite concerns about the health and ability of employees to perform their duties and the need for special workplace accommodations as challenges when employing individuals with disabilities.</a:t>
            </a:r>
          </a:p>
        </p:txBody>
      </p:sp>
    </p:spTree>
    <p:extLst>
      <p:ext uri="{BB962C8B-B14F-4D97-AF65-F5344CB8AC3E}">
        <p14:creationId xmlns:p14="http://schemas.microsoft.com/office/powerpoint/2010/main" val="3690129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defTabSz="914400" eaLnBrk="1" fontAlgn="auto" latinLnBrk="0" hangingPunct="1">
              <a:lnSpc>
                <a:spcPct val="100000"/>
              </a:lnSpc>
              <a:spcBef>
                <a:spcPts val="600"/>
              </a:spcBef>
              <a:spcAft>
                <a:spcPts val="0"/>
              </a:spcAft>
              <a:buClrTx/>
              <a:buSzTx/>
              <a:buFontTx/>
              <a:buNone/>
              <a:tabLst/>
              <a:defRPr/>
            </a:pPr>
            <a:endParaRPr lang="en-US" sz="900" b="0" dirty="0">
              <a:latin typeface="+mn-lt"/>
              <a:ea typeface="Open Sans" panose="020B0606030504020204" pitchFamily="34" charset="0"/>
              <a:cs typeface="Open Sans" panose="020B0606030504020204" pitchFamily="34" charset="0"/>
            </a:endParaRP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If employment interventions have the objective of achieving the integration of their participants into the labor market under equal conditions, it is essential to know in depth the perspective of those who make job hiring decisions. It is essential to take into account the vision of the business community and employers when designing pathways to employment and establishing awareness strategies. On the other hand, it is necessary to know the barriers and challenges that vulnerable jobseekers face to enter the labor market. The Employment project can act as a communication channel between jobseekers and employers, explaining to one and others the difficulties and expectations they have.</a:t>
            </a: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By knowing the reasons why employers select some persons and not others is the starting point when implementing measures to improve the employability of the most disadvantaged. It is important that, before trying to “convince” a change in attitudes in employers, the project thoroughly understand what their thinking is and what conceptions, explicit and implicit, underlie that mentality. Specifically, to facilitate the hiring of the most vulnerable people, it is especially important to know what companies think about them, and on what they base their possible prejudices and stereotypes.</a:t>
            </a: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The business community, as employers, are the main source of information regarding labor market trends, since they can help the Employment project to know:</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Occupations in which employment is created and in which it is destroyed.</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Sectors in which there will foreseeably be more job possibilities in the future.</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Qualification requirements for different jobs.</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Working conditions of different occupations.</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Training needs of workers.</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Characteristics most valued by the business community when hiring and promoting personnel (most requested personal skills).</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Human resources policies (selection mechanisms, training strategies, career plans...).</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The impact of new technologies on the creation and destruction of employment, as well as the training requirements to adapt to this new reality.</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Subcontracting of parts of the production processes.</a:t>
            </a:r>
          </a:p>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lang="en-US" sz="900" b="0" dirty="0">
                <a:latin typeface="+mn-lt"/>
                <a:ea typeface="Open Sans" panose="020B0606030504020204" pitchFamily="34" charset="0"/>
                <a:cs typeface="Open Sans" panose="020B0606030504020204" pitchFamily="34" charset="0"/>
              </a:rPr>
              <a:t>This information is essential to adjust the actions that make up the Employment pathways, and to be able to adapt them to a reality that is constantly changing, so that both local companies and participants benefit from greater efficiency in the actions of the Employment project.</a:t>
            </a:r>
          </a:p>
        </p:txBody>
      </p:sp>
    </p:spTree>
    <p:extLst>
      <p:ext uri="{BB962C8B-B14F-4D97-AF65-F5344CB8AC3E}">
        <p14:creationId xmlns:p14="http://schemas.microsoft.com/office/powerpoint/2010/main" val="1832979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defTabSz="914400" eaLnBrk="1" fontAlgn="auto" latinLnBrk="0" hangingPunct="1">
              <a:lnSpc>
                <a:spcPct val="100000"/>
              </a:lnSpc>
              <a:spcBef>
                <a:spcPts val="600"/>
              </a:spcBef>
              <a:spcAft>
                <a:spcPts val="0"/>
              </a:spcAft>
              <a:buClrTx/>
              <a:buSzTx/>
              <a:buFontTx/>
              <a:buNone/>
              <a:tabLst/>
              <a:defRPr/>
            </a:pPr>
            <a:endParaRPr lang="en-US" sz="900" b="0" dirty="0">
              <a:latin typeface="+mn-lt"/>
              <a:ea typeface="Open Sans" panose="020B0606030504020204" pitchFamily="34" charset="0"/>
              <a:cs typeface="Open Sans" panose="020B0606030504020204" pitchFamily="34" charset="0"/>
            </a:endParaRP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Training is one of the most important ways to acquire qualifications. Experience shows that the closer the professional training is to the productive system, the better results it provides in relation to job placement. In this sense, companies have four possible avenues of collaboration with the Employment project.</a:t>
            </a:r>
          </a:p>
          <a:p>
            <a:pPr marL="171450" marR="0" lvl="0" indent="-171450" defTabSz="914400" eaLnBrk="1" fontAlgn="auto" latinLnBrk="0" hangingPunct="1">
              <a:lnSpc>
                <a:spcPct val="100000"/>
              </a:lnSpc>
              <a:spcBef>
                <a:spcPts val="600"/>
              </a:spcBef>
              <a:spcAft>
                <a:spcPts val="0"/>
              </a:spcAft>
              <a:buClrTx/>
              <a:buSzTx/>
              <a:buFont typeface="Wingdings" panose="05000000000000000000" pitchFamily="2" charset="2"/>
              <a:buChar char="§"/>
              <a:tabLst/>
              <a:defRPr/>
            </a:pPr>
            <a:r>
              <a:rPr lang="en-US" sz="900" b="0" dirty="0">
                <a:latin typeface="+mn-lt"/>
                <a:ea typeface="Open Sans" panose="020B0606030504020204" pitchFamily="34" charset="0"/>
                <a:cs typeface="Open Sans" panose="020B0606030504020204" pitchFamily="34" charset="0"/>
              </a:rPr>
              <a:t>Contributing to designing the contents of the courses, since they are the ones who most easily detect the main shortcomings and learning difficulties of the workers.</a:t>
            </a:r>
          </a:p>
          <a:p>
            <a:pPr marL="171450" marR="0" lvl="0" indent="-171450" defTabSz="914400" eaLnBrk="1" fontAlgn="auto" latinLnBrk="0" hangingPunct="1">
              <a:lnSpc>
                <a:spcPct val="100000"/>
              </a:lnSpc>
              <a:spcBef>
                <a:spcPts val="600"/>
              </a:spcBef>
              <a:spcAft>
                <a:spcPts val="0"/>
              </a:spcAft>
              <a:buClrTx/>
              <a:buSzTx/>
              <a:buFont typeface="Wingdings" panose="05000000000000000000" pitchFamily="2" charset="2"/>
              <a:buChar char="§"/>
              <a:tabLst/>
              <a:defRPr/>
            </a:pPr>
            <a:r>
              <a:rPr lang="en-US" sz="900" b="0" dirty="0">
                <a:latin typeface="+mn-lt"/>
                <a:ea typeface="Open Sans" panose="020B0606030504020204" pitchFamily="34" charset="0"/>
                <a:cs typeface="Open Sans" panose="020B0606030504020204" pitchFamily="34" charset="0"/>
              </a:rPr>
              <a:t>Providing monitors for professional training courses, since trainers must not only have teaching skills, but must be good professionals capable of transferring their practical experience in companies to students.</a:t>
            </a:r>
          </a:p>
          <a:p>
            <a:pPr marL="171450" marR="0" lvl="0" indent="-171450" defTabSz="914400" eaLnBrk="1" fontAlgn="auto" latinLnBrk="0" hangingPunct="1">
              <a:lnSpc>
                <a:spcPct val="100000"/>
              </a:lnSpc>
              <a:spcBef>
                <a:spcPts val="600"/>
              </a:spcBef>
              <a:spcAft>
                <a:spcPts val="0"/>
              </a:spcAft>
              <a:buClrTx/>
              <a:buSzTx/>
              <a:buFont typeface="Wingdings" panose="05000000000000000000" pitchFamily="2" charset="2"/>
              <a:buChar char="§"/>
              <a:tabLst/>
              <a:defRPr/>
            </a:pPr>
            <a:r>
              <a:rPr lang="en-US" sz="900" b="0" dirty="0">
                <a:latin typeface="+mn-lt"/>
                <a:ea typeface="Open Sans" panose="020B0606030504020204" pitchFamily="34" charset="0"/>
                <a:cs typeface="Open Sans" panose="020B0606030504020204" pitchFamily="34" charset="0"/>
              </a:rPr>
              <a:t>Directly providing training, so that the entire learning process is as practical as possible, and students can learn the tasks of the occupation using the infrastructure of a real company</a:t>
            </a:r>
          </a:p>
          <a:p>
            <a:pPr marL="171450" marR="0" lvl="0" indent="-171450" defTabSz="914400" eaLnBrk="1" fontAlgn="auto" latinLnBrk="0" hangingPunct="1">
              <a:lnSpc>
                <a:spcPct val="100000"/>
              </a:lnSpc>
              <a:spcBef>
                <a:spcPts val="600"/>
              </a:spcBef>
              <a:spcAft>
                <a:spcPts val="0"/>
              </a:spcAft>
              <a:buClrTx/>
              <a:buSzTx/>
              <a:buFont typeface="Wingdings" panose="05000000000000000000" pitchFamily="2" charset="2"/>
              <a:buChar char="§"/>
              <a:tabLst/>
              <a:defRPr/>
            </a:pPr>
            <a:r>
              <a:rPr lang="en-US" sz="900" b="0" dirty="0">
                <a:latin typeface="+mn-lt"/>
                <a:ea typeface="Open Sans" panose="020B0606030504020204" pitchFamily="34" charset="0"/>
                <a:cs typeface="Open Sans" panose="020B0606030504020204" pitchFamily="34" charset="0"/>
              </a:rPr>
              <a:t>Facilitating on-the-job training in the workplace, as an element that culminates the student's practical training and that allows close coexistence with the technical and human resources that will be found in a company in professional life.</a:t>
            </a: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In this way, companies also benefit from the proximity to students and, if they have personnel needs, they already have exhaustive knowledge of potential candidates that facilitates their possible selection.</a:t>
            </a:r>
          </a:p>
        </p:txBody>
      </p:sp>
    </p:spTree>
    <p:extLst>
      <p:ext uri="{BB962C8B-B14F-4D97-AF65-F5344CB8AC3E}">
        <p14:creationId xmlns:p14="http://schemas.microsoft.com/office/powerpoint/2010/main" val="3507900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defTabSz="914400" eaLnBrk="1" fontAlgn="auto" latinLnBrk="0" hangingPunct="1">
              <a:lnSpc>
                <a:spcPct val="100000"/>
              </a:lnSpc>
              <a:spcBef>
                <a:spcPts val="600"/>
              </a:spcBef>
              <a:spcAft>
                <a:spcPts val="0"/>
              </a:spcAft>
              <a:buClrTx/>
              <a:buSzTx/>
              <a:buFontTx/>
              <a:buNone/>
              <a:tabLst/>
              <a:defRPr/>
            </a:pPr>
            <a:endParaRPr lang="en-US" sz="900" b="0" dirty="0">
              <a:latin typeface="+mn-lt"/>
              <a:ea typeface="Open Sans" panose="020B0606030504020204" pitchFamily="34" charset="0"/>
              <a:cs typeface="Open Sans" panose="020B0606030504020204" pitchFamily="34" charset="0"/>
            </a:endParaRP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The hiring and/or reintegration in the labor market of persons with low levels of employability can be carried out with the direct cooperation of business companies that wish to develop their </a:t>
            </a:r>
            <a:r>
              <a:rPr lang="en-US" sz="900" b="1" dirty="0">
                <a:latin typeface="+mn-lt"/>
                <a:ea typeface="Open Sans" panose="020B0606030504020204" pitchFamily="34" charset="0"/>
                <a:cs typeface="Open Sans" panose="020B0606030504020204" pitchFamily="34" charset="0"/>
              </a:rPr>
              <a:t>corporate social responsibility </a:t>
            </a:r>
            <a:r>
              <a:rPr lang="en-US" sz="900" b="0" dirty="0">
                <a:latin typeface="+mn-lt"/>
                <a:ea typeface="Open Sans" panose="020B0606030504020204" pitchFamily="34" charset="0"/>
                <a:cs typeface="Open Sans" panose="020B0606030504020204" pitchFamily="34" charset="0"/>
              </a:rPr>
              <a:t>by procuring employment access to vulnerable groups. Currently, the outsourcing of mediation services is a reality in many companies and therefore, the consideration of the National Society as a reference in the </a:t>
            </a:r>
            <a:r>
              <a:rPr lang="en-US" sz="900" b="1" dirty="0">
                <a:latin typeface="+mn-lt"/>
                <a:ea typeface="Open Sans" panose="020B0606030504020204" pitchFamily="34" charset="0"/>
                <a:cs typeface="Open Sans" panose="020B0606030504020204" pitchFamily="34" charset="0"/>
              </a:rPr>
              <a:t>preselection of personnel </a:t>
            </a:r>
            <a:r>
              <a:rPr lang="en-US" sz="900" b="0" dirty="0">
                <a:latin typeface="+mn-lt"/>
                <a:ea typeface="Open Sans" panose="020B0606030504020204" pitchFamily="34" charset="0"/>
                <a:cs typeface="Open Sans" panose="020B0606030504020204" pitchFamily="34" charset="0"/>
              </a:rPr>
              <a:t>and </a:t>
            </a:r>
            <a:r>
              <a:rPr lang="en-US" sz="900" b="1" dirty="0">
                <a:latin typeface="+mn-lt"/>
                <a:ea typeface="Open Sans" panose="020B0606030504020204" pitchFamily="34" charset="0"/>
                <a:cs typeface="Open Sans" panose="020B0606030504020204" pitchFamily="34" charset="0"/>
              </a:rPr>
              <a:t>advice on hiring vulnerable persons </a:t>
            </a:r>
            <a:r>
              <a:rPr lang="en-US" sz="900" b="0" dirty="0">
                <a:latin typeface="+mn-lt"/>
                <a:ea typeface="Open Sans" panose="020B0606030504020204" pitchFamily="34" charset="0"/>
                <a:cs typeface="Open Sans" panose="020B0606030504020204" pitchFamily="34" charset="0"/>
              </a:rPr>
              <a:t>is one of the main contributions that the business community can make to the Employment intervention. </a:t>
            </a: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In this case, the Employment project can offer local companies two possible avenues of collaboration: </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Provide guidance to the local company in the recruitment process of persons in a vulnerable situation. </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Helping in the pre-selection of candidates from the people that are trained at the Employment project.</a:t>
            </a:r>
          </a:p>
          <a:p>
            <a:pPr marL="0" marR="0" lvl="0" indent="0" defTabSz="914400" eaLnBrk="1" fontAlgn="auto" latinLnBrk="0" hangingPunct="1">
              <a:lnSpc>
                <a:spcPct val="100000"/>
              </a:lnSpc>
              <a:spcBef>
                <a:spcPts val="600"/>
              </a:spcBef>
              <a:spcAft>
                <a:spcPts val="0"/>
              </a:spcAft>
              <a:buClrTx/>
              <a:buSzTx/>
              <a:buFont typeface="Arial" panose="020B0604020202020204" pitchFamily="34" charset="0"/>
              <a:buNone/>
              <a:tabLst/>
              <a:defRPr/>
            </a:pPr>
            <a:r>
              <a:rPr lang="en-US" sz="900" b="0" dirty="0">
                <a:latin typeface="+mn-lt"/>
                <a:ea typeface="Open Sans" panose="020B0606030504020204" pitchFamily="34" charset="0"/>
                <a:cs typeface="Open Sans" panose="020B0606030504020204" pitchFamily="34" charset="0"/>
              </a:rPr>
              <a:t>The discourse that the Employment project communicates to business companies regarding the employment of vulnerable groups is established from a perspective of </a:t>
            </a:r>
            <a:r>
              <a:rPr lang="en-US" sz="900" b="1" dirty="0">
                <a:latin typeface="+mn-lt"/>
                <a:ea typeface="Open Sans" panose="020B0606030504020204" pitchFamily="34" charset="0"/>
                <a:cs typeface="Open Sans" panose="020B0606030504020204" pitchFamily="34" charset="0"/>
              </a:rPr>
              <a:t>social co-responsibility </a:t>
            </a:r>
            <a:r>
              <a:rPr lang="en-US" sz="900" b="0" dirty="0">
                <a:latin typeface="+mn-lt"/>
                <a:ea typeface="Open Sans" panose="020B0606030504020204" pitchFamily="34" charset="0"/>
                <a:cs typeface="Open Sans" panose="020B0606030504020204" pitchFamily="34" charset="0"/>
              </a:rPr>
              <a:t>that involves all actors of a community around the understanding of exclusion as an imbalance (in which unemployment plays a role fundamental), and in the adoption of common strategies that favor shared experience and joint work to face a problem that affects the entire society. From this perspective, we must highlight to business companies the importance of collaboration with them, as key agents in the development of society.</a:t>
            </a:r>
          </a:p>
          <a:p>
            <a:pPr marL="0" marR="0" lvl="0" indent="0" defTabSz="914400" eaLnBrk="1" fontAlgn="auto" latinLnBrk="0" hangingPunct="1">
              <a:lnSpc>
                <a:spcPct val="100000"/>
              </a:lnSpc>
              <a:spcBef>
                <a:spcPts val="600"/>
              </a:spcBef>
              <a:spcAft>
                <a:spcPts val="0"/>
              </a:spcAft>
              <a:buClrTx/>
              <a:buSzTx/>
              <a:buFontTx/>
              <a:buNone/>
              <a:tabLst/>
              <a:defRPr/>
            </a:pPr>
            <a:endParaRPr lang="en-US" sz="900" b="0" dirty="0">
              <a:latin typeface="+mn-lt"/>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3981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defTabSz="914400" eaLnBrk="1" fontAlgn="auto" latinLnBrk="0" hangingPunct="1">
              <a:lnSpc>
                <a:spcPct val="100000"/>
              </a:lnSpc>
              <a:spcBef>
                <a:spcPts val="600"/>
              </a:spcBef>
              <a:spcAft>
                <a:spcPts val="0"/>
              </a:spcAft>
              <a:buClrTx/>
              <a:buSzTx/>
              <a:buFontTx/>
              <a:buNone/>
              <a:tabLst/>
              <a:defRPr/>
            </a:pPr>
            <a:endParaRPr lang="en-US" sz="900" b="0" dirty="0">
              <a:latin typeface="+mn-lt"/>
              <a:ea typeface="Open Sans" panose="020B0606030504020204" pitchFamily="34" charset="0"/>
              <a:cs typeface="Open Sans" panose="020B0606030504020204" pitchFamily="34" charset="0"/>
            </a:endParaRP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The social reach ability of companies makes them good vehicles for transmitting currents of opinion. The joint participation of the Employment project and companies in awareness campaigns to promote more inclusive labor markets can be an element of their success. Business companies can participate in the awareness-raising process in different ways:</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With its own workers, through personnel policies and corporate communication bodies (periodical publications, web pages, etc.).</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With other companies, through the network of contacts (suppliers, clients, competing companies in the sector...)</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With the general population, through instruments aimed at consumers of their products and services (labeling, advertising...).</a:t>
            </a:r>
          </a:p>
        </p:txBody>
      </p:sp>
    </p:spTree>
    <p:extLst>
      <p:ext uri="{BB962C8B-B14F-4D97-AF65-F5344CB8AC3E}">
        <p14:creationId xmlns:p14="http://schemas.microsoft.com/office/powerpoint/2010/main" val="3387565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defTabSz="914400" eaLnBrk="1" fontAlgn="auto" latinLnBrk="0" hangingPunct="1">
              <a:lnSpc>
                <a:spcPct val="100000"/>
              </a:lnSpc>
              <a:spcBef>
                <a:spcPts val="600"/>
              </a:spcBef>
              <a:spcAft>
                <a:spcPts val="0"/>
              </a:spcAft>
              <a:buClrTx/>
              <a:buSzTx/>
              <a:buFontTx/>
              <a:buNone/>
              <a:tabLst/>
              <a:defRPr/>
            </a:pPr>
            <a:endParaRPr lang="en-US" sz="900" b="0" dirty="0">
              <a:latin typeface="+mn-lt"/>
              <a:ea typeface="Open Sans" panose="020B0606030504020204" pitchFamily="34" charset="0"/>
              <a:cs typeface="Open Sans" panose="020B0606030504020204" pitchFamily="34" charset="0"/>
            </a:endParaRPr>
          </a:p>
          <a:p>
            <a:pPr marL="0" marR="0" lvl="0" indent="0" defTabSz="914400" eaLnBrk="1" fontAlgn="auto" latinLnBrk="0" hangingPunct="1">
              <a:lnSpc>
                <a:spcPct val="100000"/>
              </a:lnSpc>
              <a:spcBef>
                <a:spcPts val="600"/>
              </a:spcBef>
              <a:spcAft>
                <a:spcPts val="0"/>
              </a:spcAft>
              <a:buClrTx/>
              <a:buSzTx/>
              <a:buFontTx/>
              <a:buNone/>
              <a:tabLst/>
              <a:defRPr/>
            </a:pPr>
            <a:r>
              <a:rPr lang="en-US" sz="900" b="0" dirty="0">
                <a:latin typeface="+mn-lt"/>
                <a:ea typeface="Open Sans" panose="020B0606030504020204" pitchFamily="34" charset="0"/>
                <a:cs typeface="Open Sans" panose="020B0606030504020204" pitchFamily="34" charset="0"/>
              </a:rPr>
              <a:t>The business community can also collaborate with the Employment project in other ways:</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Support for new business initiatives that are supported by the Employment intervention. The collaboration of already established companies is an important reference to guarantee their success, either through contracting services or with training and advice to entrepreneurs.</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Dynamization of volunteering, making it possible for company employees to carry out volunteer work in the National Society.</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Financial contributions, which allow improving and expanding the intervention that the Institution directs to the socio-labor insertion of the most vulnerable people, thus materializing the benefits that companies can obtain from the work carried out from the Employment intervention of the National Society.</a:t>
            </a: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b="0" dirty="0">
                <a:latin typeface="+mn-lt"/>
                <a:ea typeface="Open Sans" panose="020B0606030504020204" pitchFamily="34" charset="0"/>
                <a:cs typeface="Open Sans" panose="020B0606030504020204" pitchFamily="34" charset="0"/>
              </a:rPr>
              <a:t>Dissemination of the National Society's Employment intervention. The important social network of companies can facilitate knowledge of Red Cross employment programs, their results and their social benefits.</a:t>
            </a:r>
          </a:p>
        </p:txBody>
      </p:sp>
    </p:spTree>
    <p:extLst>
      <p:ext uri="{BB962C8B-B14F-4D97-AF65-F5344CB8AC3E}">
        <p14:creationId xmlns:p14="http://schemas.microsoft.com/office/powerpoint/2010/main" val="16460241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extLst/>
          </a:blip>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pic>
        <p:nvPicPr>
          <p:cNvPr id="66" name="Imagen" descr="Imagen"/>
          <p:cNvPicPr>
            <a:picLocks noChangeAspect="1"/>
          </p:cNvPicPr>
          <p:nvPr/>
        </p:nvPicPr>
        <p:blipFill>
          <a:blip r:embed="rId3">
            <a:extLst/>
          </a:blip>
          <a:stretch>
            <a:fillRect/>
          </a:stretch>
        </p:blipFill>
        <p:spPr>
          <a:xfrm>
            <a:off x="541866" y="535592"/>
            <a:ext cx="1662855" cy="1662855"/>
          </a:xfrm>
          <a:prstGeom prst="rect">
            <a:avLst/>
          </a:prstGeom>
          <a:ln w="12700">
            <a:miter lim="400000"/>
          </a:ln>
        </p:spPr>
      </p:pic>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9" name="Imagen 8">
            <a:extLst>
              <a:ext uri="{FF2B5EF4-FFF2-40B4-BE49-F238E27FC236}">
                <a16:creationId xmlns:a16="http://schemas.microsoft.com/office/drawing/2014/main" id="{F10CFE16-50E5-4333-BC88-F78D51C025B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4384" y="8739963"/>
            <a:ext cx="4085432" cy="1163262"/>
          </a:xfrm>
          <a:prstGeom prst="rect">
            <a:avLst/>
          </a:prstGeom>
        </p:spPr>
      </p:pic>
    </p:spTree>
    <p:extLst>
      <p:ext uri="{BB962C8B-B14F-4D97-AF65-F5344CB8AC3E}">
        <p14:creationId xmlns:p14="http://schemas.microsoft.com/office/powerpoint/2010/main" val="1009732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Indice">
    <p:spTree>
      <p:nvGrpSpPr>
        <p:cNvPr id="1" name=""/>
        <p:cNvGrpSpPr/>
        <p:nvPr/>
      </p:nvGrpSpPr>
      <p:grpSpPr>
        <a:xfrm>
          <a:off x="0" y="0"/>
          <a:ext cx="0" cy="0"/>
          <a:chOff x="0" y="0"/>
          <a:chExt cx="0" cy="0"/>
        </a:xfrm>
      </p:grpSpPr>
      <p:sp>
        <p:nvSpPr>
          <p:cNvPr id="75" name="Apartado A…"/>
          <p:cNvSpPr txBox="1">
            <a:spLocks noGrp="1"/>
          </p:cNvSpPr>
          <p:nvPr>
            <p:ph type="body" sz="quarter" idx="21"/>
          </p:nvPr>
        </p:nvSpPr>
        <p:spPr>
          <a:xfrm>
            <a:off x="5715249" y="2834889"/>
            <a:ext cx="2384325" cy="5173981"/>
          </a:xfrm>
          <a:prstGeom prst="rect">
            <a:avLst/>
          </a:prstGeom>
        </p:spPr>
        <p:txBody>
          <a:bodyPr>
            <a:spAutoFit/>
          </a:bodyPr>
          <a:lstStyle/>
          <a:p>
            <a:pPr marL="0" indent="0" defTabSz="914400">
              <a:lnSpc>
                <a:spcPct val="160000"/>
              </a:lnSpc>
              <a:spcBef>
                <a:spcPts val="0"/>
              </a:spcBef>
              <a:buSzTx/>
              <a:buFontTx/>
              <a:buNone/>
              <a:defRPr sz="2400">
                <a:latin typeface="+mj-lt"/>
                <a:ea typeface="+mj-ea"/>
                <a:cs typeface="+mj-cs"/>
                <a:sym typeface="Montserrat Light"/>
              </a:defRPr>
            </a:pPr>
            <a:r>
              <a:t>Apartado A</a:t>
            </a:r>
          </a:p>
          <a:p>
            <a:pPr marL="0" indent="0" defTabSz="914400">
              <a:lnSpc>
                <a:spcPct val="160000"/>
              </a:lnSpc>
              <a:spcBef>
                <a:spcPts val="0"/>
              </a:spcBef>
              <a:buSzTx/>
              <a:buFontTx/>
              <a:buNone/>
              <a:defRPr sz="2400">
                <a:latin typeface="+mj-lt"/>
                <a:ea typeface="+mj-ea"/>
                <a:cs typeface="+mj-cs"/>
                <a:sym typeface="Montserrat Light"/>
              </a:defRPr>
            </a:pPr>
            <a:r>
              <a:t>Apartado B</a:t>
            </a:r>
          </a:p>
          <a:p>
            <a:pPr marL="0" indent="0" defTabSz="914400">
              <a:lnSpc>
                <a:spcPct val="160000"/>
              </a:lnSpc>
              <a:spcBef>
                <a:spcPts val="0"/>
              </a:spcBef>
              <a:buSzTx/>
              <a:buFontTx/>
              <a:buNone/>
              <a:defRPr sz="2400">
                <a:latin typeface="+mj-lt"/>
                <a:ea typeface="+mj-ea"/>
                <a:cs typeface="+mj-cs"/>
                <a:sym typeface="Montserrat Light"/>
              </a:defRPr>
            </a:pPr>
            <a:r>
              <a:t>Apartado C</a:t>
            </a:r>
          </a:p>
          <a:p>
            <a:pPr marL="0" indent="0" defTabSz="914400">
              <a:lnSpc>
                <a:spcPct val="160000"/>
              </a:lnSpc>
              <a:spcBef>
                <a:spcPts val="0"/>
              </a:spcBef>
              <a:buSzTx/>
              <a:buFontTx/>
              <a:buNone/>
              <a:defRPr sz="2400">
                <a:latin typeface="+mj-lt"/>
                <a:ea typeface="+mj-ea"/>
                <a:cs typeface="+mj-cs"/>
                <a:sym typeface="Montserrat Light"/>
              </a:defRPr>
            </a:pPr>
            <a:r>
              <a:t>Apartado D</a:t>
            </a:r>
          </a:p>
          <a:p>
            <a:pPr marL="0" indent="0" defTabSz="914400">
              <a:lnSpc>
                <a:spcPct val="160000"/>
              </a:lnSpc>
              <a:spcBef>
                <a:spcPts val="0"/>
              </a:spcBef>
              <a:buSzTx/>
              <a:buFontTx/>
              <a:buNone/>
              <a:defRPr sz="2400">
                <a:latin typeface="+mj-lt"/>
                <a:ea typeface="+mj-ea"/>
                <a:cs typeface="+mj-cs"/>
                <a:sym typeface="Montserrat Light"/>
              </a:defRPr>
            </a:pPr>
            <a:r>
              <a:t>Apartado E</a:t>
            </a:r>
          </a:p>
          <a:p>
            <a:pPr marL="0" indent="0" defTabSz="914400">
              <a:lnSpc>
                <a:spcPct val="160000"/>
              </a:lnSpc>
              <a:spcBef>
                <a:spcPts val="0"/>
              </a:spcBef>
              <a:buSzTx/>
              <a:buFontTx/>
              <a:buNone/>
              <a:defRPr sz="2400">
                <a:latin typeface="+mj-lt"/>
                <a:ea typeface="+mj-ea"/>
                <a:cs typeface="+mj-cs"/>
                <a:sym typeface="Montserrat Light"/>
              </a:defRPr>
            </a:pPr>
            <a:r>
              <a:t>Apartado F</a:t>
            </a:r>
          </a:p>
          <a:p>
            <a:pPr marL="0" indent="0" defTabSz="914400">
              <a:lnSpc>
                <a:spcPct val="160000"/>
              </a:lnSpc>
              <a:spcBef>
                <a:spcPts val="0"/>
              </a:spcBef>
              <a:buSzTx/>
              <a:buFontTx/>
              <a:buNone/>
              <a:defRPr sz="2400">
                <a:latin typeface="+mj-lt"/>
                <a:ea typeface="+mj-ea"/>
                <a:cs typeface="+mj-cs"/>
                <a:sym typeface="Montserrat Light"/>
              </a:defRPr>
            </a:pPr>
            <a:r>
              <a:t>Apartado G</a:t>
            </a:r>
          </a:p>
          <a:p>
            <a:pPr marL="0" indent="0" defTabSz="914400">
              <a:lnSpc>
                <a:spcPct val="160000"/>
              </a:lnSpc>
              <a:spcBef>
                <a:spcPts val="0"/>
              </a:spcBef>
              <a:buSzTx/>
              <a:buFontTx/>
              <a:buNone/>
              <a:defRPr sz="2400">
                <a:latin typeface="+mj-lt"/>
                <a:ea typeface="+mj-ea"/>
                <a:cs typeface="+mj-cs"/>
                <a:sym typeface="Montserrat Light"/>
              </a:defRPr>
            </a:pPr>
            <a:r>
              <a:t>Apartado H</a:t>
            </a:r>
          </a:p>
          <a:p>
            <a:pPr marL="0" indent="0" defTabSz="914400">
              <a:lnSpc>
                <a:spcPct val="160000"/>
              </a:lnSpc>
              <a:spcBef>
                <a:spcPts val="0"/>
              </a:spcBef>
              <a:buSzTx/>
              <a:buFontTx/>
              <a:buNone/>
              <a:defRPr sz="2400">
                <a:latin typeface="+mj-lt"/>
                <a:ea typeface="+mj-ea"/>
                <a:cs typeface="+mj-cs"/>
                <a:sym typeface="Montserrat Light"/>
              </a:defRPr>
            </a:pPr>
            <a:r>
              <a:t>Apartado I</a:t>
            </a:r>
          </a:p>
        </p:txBody>
      </p:sp>
      <p:sp>
        <p:nvSpPr>
          <p:cNvPr id="76" name="Contenidos"/>
          <p:cNvSpPr txBox="1">
            <a:spLocks noGrp="1"/>
          </p:cNvSpPr>
          <p:nvPr>
            <p:ph type="body" sz="quarter" idx="22"/>
          </p:nvPr>
        </p:nvSpPr>
        <p:spPr>
          <a:xfrm>
            <a:off x="5715249" y="1920489"/>
            <a:ext cx="4622303" cy="574041"/>
          </a:xfrm>
          <a:prstGeom prst="rect">
            <a:avLst/>
          </a:prstGeom>
        </p:spPr>
        <p:txBody>
          <a:bodyPr>
            <a:spAutoFit/>
          </a:bodyPr>
          <a:lstStyle>
            <a:lvl1pPr marL="0" indent="0" defTabSz="914400">
              <a:lnSpc>
                <a:spcPct val="170000"/>
              </a:lnSpc>
              <a:spcBef>
                <a:spcPts val="0"/>
              </a:spcBef>
              <a:buSzTx/>
              <a:buFontTx/>
              <a:buNone/>
              <a:defRPr sz="3100">
                <a:latin typeface="Montserrat Bold"/>
                <a:ea typeface="Montserrat Bold"/>
                <a:cs typeface="Montserrat Bold"/>
                <a:sym typeface="Montserrat Bold"/>
              </a:defRPr>
            </a:lvl1pPr>
          </a:lstStyle>
          <a:p>
            <a:r>
              <a:t>Contenidos</a:t>
            </a:r>
          </a:p>
        </p:txBody>
      </p:sp>
      <p:sp>
        <p:nvSpPr>
          <p:cNvPr id="77" name="Rectangle 10"/>
          <p:cNvSpPr/>
          <p:nvPr/>
        </p:nvSpPr>
        <p:spPr>
          <a:xfrm rot="18900000">
            <a:off x="12735455" y="7087330"/>
            <a:ext cx="8322979" cy="4113340"/>
          </a:xfrm>
          <a:prstGeom prst="rect">
            <a:avLst/>
          </a:prstGeom>
          <a:solidFill>
            <a:srgbClr val="F3F2F3"/>
          </a:solidFill>
          <a:ln w="12700">
            <a:miter lim="400000"/>
          </a:ln>
        </p:spPr>
        <p:txBody>
          <a:bodyPr lIns="45719" rIns="45719" anchor="ctr"/>
          <a:lstStyle/>
          <a:p>
            <a:pPr algn="ctr">
              <a:defRPr>
                <a:solidFill>
                  <a:schemeClr val="accent2">
                    <a:lumOff val="9019"/>
                  </a:schemeClr>
                </a:solidFill>
              </a:defRPr>
            </a:pPr>
            <a:endParaRPr dirty="0"/>
          </a:p>
        </p:txBody>
      </p:sp>
      <p:sp>
        <p:nvSpPr>
          <p:cNvPr id="78" name="4…"/>
          <p:cNvSpPr txBox="1">
            <a:spLocks noGrp="1"/>
          </p:cNvSpPr>
          <p:nvPr>
            <p:ph type="body" sz="quarter" idx="23"/>
          </p:nvPr>
        </p:nvSpPr>
        <p:spPr>
          <a:xfrm>
            <a:off x="9107646" y="2834889"/>
            <a:ext cx="2384324" cy="5173981"/>
          </a:xfrm>
          <a:prstGeom prst="rect">
            <a:avLst/>
          </a:prstGeom>
        </p:spPr>
        <p:txBody>
          <a:bodyPr>
            <a:spAutoFit/>
          </a:bodyPr>
          <a:lstStyle/>
          <a:p>
            <a:pPr marL="0" indent="0" algn="r" defTabSz="914400">
              <a:lnSpc>
                <a:spcPct val="160000"/>
              </a:lnSpc>
              <a:spcBef>
                <a:spcPts val="0"/>
              </a:spcBef>
              <a:buSzTx/>
              <a:buFontTx/>
              <a:buNone/>
              <a:defRPr sz="2400">
                <a:latin typeface="+mj-lt"/>
                <a:ea typeface="+mj-ea"/>
                <a:cs typeface="+mj-cs"/>
                <a:sym typeface="Montserrat Light"/>
              </a:defRPr>
            </a:pPr>
            <a:r>
              <a:t>4</a:t>
            </a:r>
          </a:p>
          <a:p>
            <a:pPr marL="0" indent="0" algn="r" defTabSz="914400">
              <a:lnSpc>
                <a:spcPct val="160000"/>
              </a:lnSpc>
              <a:spcBef>
                <a:spcPts val="0"/>
              </a:spcBef>
              <a:buSzTx/>
              <a:buFontTx/>
              <a:buNone/>
              <a:defRPr sz="2400">
                <a:latin typeface="+mj-lt"/>
                <a:ea typeface="+mj-ea"/>
                <a:cs typeface="+mj-cs"/>
                <a:sym typeface="Montserrat Light"/>
              </a:defRPr>
            </a:pPr>
            <a:r>
              <a:t>5</a:t>
            </a:r>
          </a:p>
          <a:p>
            <a:pPr marL="0" indent="0" algn="r" defTabSz="914400">
              <a:lnSpc>
                <a:spcPct val="160000"/>
              </a:lnSpc>
              <a:spcBef>
                <a:spcPts val="0"/>
              </a:spcBef>
              <a:buSzTx/>
              <a:buFontTx/>
              <a:buNone/>
              <a:defRPr sz="2400">
                <a:latin typeface="+mj-lt"/>
                <a:ea typeface="+mj-ea"/>
                <a:cs typeface="+mj-cs"/>
                <a:sym typeface="Montserrat Light"/>
              </a:defRPr>
            </a:pPr>
            <a:r>
              <a:t>6</a:t>
            </a:r>
          </a:p>
          <a:p>
            <a:pPr marL="0" indent="0" algn="r" defTabSz="914400">
              <a:lnSpc>
                <a:spcPct val="160000"/>
              </a:lnSpc>
              <a:spcBef>
                <a:spcPts val="0"/>
              </a:spcBef>
              <a:buSzTx/>
              <a:buFontTx/>
              <a:buNone/>
              <a:defRPr sz="2400">
                <a:latin typeface="+mj-lt"/>
                <a:ea typeface="+mj-ea"/>
                <a:cs typeface="+mj-cs"/>
                <a:sym typeface="Montserrat Light"/>
              </a:defRPr>
            </a:pPr>
            <a:r>
              <a:t>7</a:t>
            </a:r>
          </a:p>
          <a:p>
            <a:pPr marL="0" indent="0" algn="r" defTabSz="914400">
              <a:lnSpc>
                <a:spcPct val="160000"/>
              </a:lnSpc>
              <a:spcBef>
                <a:spcPts val="0"/>
              </a:spcBef>
              <a:buSzTx/>
              <a:buFontTx/>
              <a:buNone/>
              <a:defRPr sz="2400">
                <a:latin typeface="+mj-lt"/>
                <a:ea typeface="+mj-ea"/>
                <a:cs typeface="+mj-cs"/>
                <a:sym typeface="Montserrat Light"/>
              </a:defRPr>
            </a:pPr>
            <a:r>
              <a:t>8</a:t>
            </a:r>
          </a:p>
          <a:p>
            <a:pPr marL="0" indent="0" algn="r" defTabSz="914400">
              <a:lnSpc>
                <a:spcPct val="160000"/>
              </a:lnSpc>
              <a:spcBef>
                <a:spcPts val="0"/>
              </a:spcBef>
              <a:buSzTx/>
              <a:buFontTx/>
              <a:buNone/>
              <a:defRPr sz="2400">
                <a:latin typeface="+mj-lt"/>
                <a:ea typeface="+mj-ea"/>
                <a:cs typeface="+mj-cs"/>
                <a:sym typeface="Montserrat Light"/>
              </a:defRPr>
            </a:pPr>
            <a:r>
              <a:t>9</a:t>
            </a:r>
          </a:p>
          <a:p>
            <a:pPr marL="0" indent="0" algn="r" defTabSz="914400">
              <a:lnSpc>
                <a:spcPct val="160000"/>
              </a:lnSpc>
              <a:spcBef>
                <a:spcPts val="0"/>
              </a:spcBef>
              <a:buSzTx/>
              <a:buFontTx/>
              <a:buNone/>
              <a:defRPr sz="2400">
                <a:latin typeface="+mj-lt"/>
                <a:ea typeface="+mj-ea"/>
                <a:cs typeface="+mj-cs"/>
                <a:sym typeface="Montserrat Light"/>
              </a:defRPr>
            </a:pPr>
            <a:r>
              <a:t>10</a:t>
            </a:r>
          </a:p>
          <a:p>
            <a:pPr marL="0" indent="0" algn="r" defTabSz="914400">
              <a:lnSpc>
                <a:spcPct val="160000"/>
              </a:lnSpc>
              <a:spcBef>
                <a:spcPts val="0"/>
              </a:spcBef>
              <a:buSzTx/>
              <a:buFontTx/>
              <a:buNone/>
              <a:defRPr sz="2400">
                <a:latin typeface="+mj-lt"/>
                <a:ea typeface="+mj-ea"/>
                <a:cs typeface="+mj-cs"/>
                <a:sym typeface="Montserrat Light"/>
              </a:defRPr>
            </a:pPr>
            <a:r>
              <a:t>11</a:t>
            </a:r>
          </a:p>
          <a:p>
            <a:pPr marL="0" indent="0" algn="r" defTabSz="914400">
              <a:lnSpc>
                <a:spcPct val="160000"/>
              </a:lnSpc>
              <a:spcBef>
                <a:spcPts val="0"/>
              </a:spcBef>
              <a:buSzTx/>
              <a:buFontTx/>
              <a:buNone/>
              <a:defRPr sz="2400">
                <a:latin typeface="+mj-lt"/>
                <a:ea typeface="+mj-ea"/>
                <a:cs typeface="+mj-cs"/>
                <a:sym typeface="Montserrat Light"/>
              </a:defRPr>
            </a:pPr>
            <a:r>
              <a:t>12</a:t>
            </a:r>
          </a:p>
        </p:txBody>
      </p:sp>
      <p:sp>
        <p:nvSpPr>
          <p:cNvPr id="79" name="Rectangle 10"/>
          <p:cNvSpPr/>
          <p:nvPr/>
        </p:nvSpPr>
        <p:spPr>
          <a:xfrm rot="18900000">
            <a:off x="12533284" y="6599246"/>
            <a:ext cx="8624729" cy="4560176"/>
          </a:xfrm>
          <a:prstGeom prst="rect">
            <a:avLst/>
          </a:prstGeom>
          <a:solidFill>
            <a:srgbClr val="F2F3F2"/>
          </a:solidFill>
          <a:ln w="12700">
            <a:miter lim="400000"/>
          </a:ln>
        </p:spPr>
        <p:txBody>
          <a:bodyPr lIns="45719" rIns="45719" anchor="ctr"/>
          <a:lstStyle/>
          <a:p>
            <a:pPr algn="ctr">
              <a:defRPr>
                <a:solidFill>
                  <a:schemeClr val="accent2">
                    <a:lumOff val="9019"/>
                  </a:schemeClr>
                </a:solidFill>
              </a:defRPr>
            </a:pPr>
            <a:endParaRPr dirty="0"/>
          </a:p>
        </p:txBody>
      </p:sp>
      <p:sp>
        <p:nvSpPr>
          <p:cNvPr id="80" name="Rectangle 4"/>
          <p:cNvSpPr/>
          <p:nvPr/>
        </p:nvSpPr>
        <p:spPr>
          <a:xfrm rot="18900000">
            <a:off x="-2552786" y="-583665"/>
            <a:ext cx="7933980" cy="4010196"/>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81"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4369343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ransición_Numerada">
    <p:bg>
      <p:bgPr>
        <a:solidFill>
          <a:srgbClr val="081D3F"/>
        </a:solidFill>
        <a:effectLst/>
      </p:bgPr>
    </p:bg>
    <p:spTree>
      <p:nvGrpSpPr>
        <p:cNvPr id="1" name=""/>
        <p:cNvGrpSpPr/>
        <p:nvPr/>
      </p:nvGrpSpPr>
      <p:grpSpPr>
        <a:xfrm>
          <a:off x="0" y="0"/>
          <a:ext cx="0" cy="0"/>
          <a:chOff x="0" y="0"/>
          <a:chExt cx="0" cy="0"/>
        </a:xfrm>
      </p:grpSpPr>
      <p:sp>
        <p:nvSpPr>
          <p:cNvPr id="110" name="TextBox 2"/>
          <p:cNvSpPr txBox="1">
            <a:spLocks noGrp="1"/>
          </p:cNvSpPr>
          <p:nvPr>
            <p:ph type="body" sz="quarter" idx="21"/>
          </p:nvPr>
        </p:nvSpPr>
        <p:spPr>
          <a:xfrm>
            <a:off x="1710814" y="4601795"/>
            <a:ext cx="14866374" cy="1564641"/>
          </a:xfrm>
          <a:prstGeom prst="rect">
            <a:avLst/>
          </a:prstGeom>
        </p:spPr>
        <p:txBody>
          <a:bodyPr>
            <a:spAutoFit/>
          </a:bodyPr>
          <a:lstStyle/>
          <a:p>
            <a:pPr marL="0" indent="0" algn="ctr" defTabSz="91440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t>01</a:t>
            </a:r>
          </a:p>
          <a:p>
            <a:pPr marL="0" indent="0" algn="ctr" defTabSz="91440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t>TÍTULO SLIDE NUMERADO</a:t>
            </a:r>
          </a:p>
        </p:txBody>
      </p:sp>
      <p:grpSp>
        <p:nvGrpSpPr>
          <p:cNvPr id="113" name="Group 3"/>
          <p:cNvGrpSpPr/>
          <p:nvPr/>
        </p:nvGrpSpPr>
        <p:grpSpPr>
          <a:xfrm>
            <a:off x="-1030942" y="984671"/>
            <a:ext cx="20349884" cy="8319248"/>
            <a:chOff x="0" y="0"/>
            <a:chExt cx="20349883" cy="8319247"/>
          </a:xfrm>
        </p:grpSpPr>
        <p:sp>
          <p:nvSpPr>
            <p:cNvPr id="111" name="Straight Connector 4"/>
            <p:cNvSpPr/>
            <p:nvPr/>
          </p:nvSpPr>
          <p:spPr>
            <a:xfrm flipH="1">
              <a:off x="-1" y="0"/>
              <a:ext cx="7530355"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sp>
          <p:nvSpPr>
            <p:cNvPr id="112" name="Straight Connector 5"/>
            <p:cNvSpPr/>
            <p:nvPr/>
          </p:nvSpPr>
          <p:spPr>
            <a:xfrm flipH="1">
              <a:off x="12819530" y="0"/>
              <a:ext cx="7530354"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grpSp>
      <p:sp>
        <p:nvSpPr>
          <p:cNvPr id="11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2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06963206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atos_03">
    <p:spTree>
      <p:nvGrpSpPr>
        <p:cNvPr id="1" name=""/>
        <p:cNvGrpSpPr/>
        <p:nvPr/>
      </p:nvGrpSpPr>
      <p:grpSpPr>
        <a:xfrm>
          <a:off x="0" y="0"/>
          <a:ext cx="0" cy="0"/>
          <a:chOff x="0" y="0"/>
          <a:chExt cx="0" cy="0"/>
        </a:xfrm>
      </p:grpSpPr>
      <p:sp>
        <p:nvSpPr>
          <p:cNvPr id="222" name="TextBox 11"/>
          <p:cNvSpPr txBox="1">
            <a:spLocks noGrp="1"/>
          </p:cNvSpPr>
          <p:nvPr>
            <p:ph type="body" sz="quarter" idx="21"/>
          </p:nvPr>
        </p:nvSpPr>
        <p:spPr>
          <a:xfrm>
            <a:off x="1104929" y="3012315"/>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3" name="Picture Placeholder 44"/>
          <p:cNvSpPr>
            <a:spLocks noGrp="1"/>
          </p:cNvSpPr>
          <p:nvPr>
            <p:ph type="pic" idx="22"/>
          </p:nvPr>
        </p:nvSpPr>
        <p:spPr>
          <a:xfrm>
            <a:off x="9173501" y="0"/>
            <a:ext cx="9115589" cy="10288589"/>
          </a:xfrm>
          <a:prstGeom prst="rect">
            <a:avLst/>
          </a:prstGeom>
        </p:spPr>
        <p:txBody>
          <a:bodyPr lIns="91439" rIns="91439"/>
          <a:lstStyle/>
          <a:p>
            <a:endParaRPr dirty="0"/>
          </a:p>
        </p:txBody>
      </p:sp>
      <p:sp>
        <p:nvSpPr>
          <p:cNvPr id="224"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5"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pic>
        <p:nvPicPr>
          <p:cNvPr id="226" name="Imagen" descr="Imagen"/>
          <p:cNvPicPr>
            <a:picLocks noChangeAspect="1"/>
          </p:cNvPicPr>
          <p:nvPr/>
        </p:nvPicPr>
        <p:blipFill>
          <a:blip r:embed="rId2"/>
          <a:stretch>
            <a:fillRect/>
          </a:stretch>
        </p:blipFill>
        <p:spPr>
          <a:xfrm>
            <a:off x="527843" y="505104"/>
            <a:ext cx="1839914" cy="691592"/>
          </a:xfrm>
          <a:prstGeom prst="rect">
            <a:avLst/>
          </a:prstGeom>
          <a:ln w="12700">
            <a:miter lim="400000"/>
          </a:ln>
        </p:spPr>
      </p:pic>
      <p:sp>
        <p:nvSpPr>
          <p:cNvPr id="227" name="TextBox 11"/>
          <p:cNvSpPr txBox="1">
            <a:spLocks noGrp="1"/>
          </p:cNvSpPr>
          <p:nvPr>
            <p:ph type="body" sz="quarter" idx="23"/>
          </p:nvPr>
        </p:nvSpPr>
        <p:spPr>
          <a:xfrm>
            <a:off x="1104929" y="5346381"/>
            <a:ext cx="6059351" cy="1156990"/>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8" name="Freeform: Shape 110"/>
          <p:cNvSpPr/>
          <p:nvPr/>
        </p:nvSpPr>
        <p:spPr>
          <a:xfrm rot="10800000">
            <a:off x="570932" y="4903699"/>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9" name="TextBox 11"/>
          <p:cNvSpPr txBox="1">
            <a:spLocks noGrp="1"/>
          </p:cNvSpPr>
          <p:nvPr>
            <p:ph type="body" sz="quarter" idx="24"/>
          </p:nvPr>
        </p:nvSpPr>
        <p:spPr>
          <a:xfrm>
            <a:off x="1096463" y="7724862"/>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30" name="Freeform: Shape 110"/>
          <p:cNvSpPr/>
          <p:nvPr/>
        </p:nvSpPr>
        <p:spPr>
          <a:xfrm rot="10800000">
            <a:off x="562465" y="73071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31" name="Línea"/>
          <p:cNvSpPr/>
          <p:nvPr/>
        </p:nvSpPr>
        <p:spPr>
          <a:xfrm flipV="1">
            <a:off x="729682" y="2812651"/>
            <a:ext cx="1" cy="2137342"/>
          </a:xfrm>
          <a:prstGeom prst="line">
            <a:avLst/>
          </a:prstGeom>
          <a:ln w="50800">
            <a:solidFill>
              <a:schemeClr val="accent1"/>
            </a:solidFill>
            <a:miter/>
          </a:ln>
        </p:spPr>
        <p:txBody>
          <a:bodyPr lIns="45719" rIns="45719"/>
          <a:lstStyle/>
          <a:p>
            <a:endParaRPr dirty="0"/>
          </a:p>
        </p:txBody>
      </p:sp>
      <p:sp>
        <p:nvSpPr>
          <p:cNvPr id="232" name="Línea"/>
          <p:cNvSpPr/>
          <p:nvPr/>
        </p:nvSpPr>
        <p:spPr>
          <a:xfrm flipV="1">
            <a:off x="729682" y="5210411"/>
            <a:ext cx="1" cy="2137341"/>
          </a:xfrm>
          <a:prstGeom prst="line">
            <a:avLst/>
          </a:prstGeom>
          <a:ln w="50800">
            <a:solidFill>
              <a:schemeClr val="accent1"/>
            </a:solidFill>
            <a:miter/>
          </a:ln>
        </p:spPr>
        <p:txBody>
          <a:bodyPr lIns="45719" rIns="45719"/>
          <a:lstStyle/>
          <a:p>
            <a:endParaRPr dirty="0"/>
          </a:p>
        </p:txBody>
      </p:sp>
      <p:sp>
        <p:nvSpPr>
          <p:cNvPr id="233" name="TextBox 2"/>
          <p:cNvSpPr txBox="1">
            <a:spLocks noGrp="1"/>
          </p:cNvSpPr>
          <p:nvPr>
            <p:ph type="body" sz="quarter" idx="25"/>
          </p:nvPr>
        </p:nvSpPr>
        <p:spPr>
          <a:xfrm>
            <a:off x="1098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4" name="TextBox 2"/>
          <p:cNvSpPr txBox="1">
            <a:spLocks noGrp="1"/>
          </p:cNvSpPr>
          <p:nvPr>
            <p:ph type="body" sz="quarter" idx="26"/>
          </p:nvPr>
        </p:nvSpPr>
        <p:spPr>
          <a:xfrm>
            <a:off x="1098105" y="4831079"/>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5" name="TextBox 2"/>
          <p:cNvSpPr txBox="1">
            <a:spLocks noGrp="1"/>
          </p:cNvSpPr>
          <p:nvPr>
            <p:ph type="body" sz="quarter" idx="27"/>
          </p:nvPr>
        </p:nvSpPr>
        <p:spPr>
          <a:xfrm>
            <a:off x="1098105" y="7207520"/>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6"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7081034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2_Texto_04">
    <p:bg>
      <p:bgPr>
        <a:solidFill>
          <a:srgbClr val="00B050"/>
        </a:solidFill>
        <a:effectLst/>
      </p:bgPr>
    </p:bg>
    <p:spTree>
      <p:nvGrpSpPr>
        <p:cNvPr id="1" name=""/>
        <p:cNvGrpSpPr/>
        <p:nvPr/>
      </p:nvGrpSpPr>
      <p:grpSpPr>
        <a:xfrm>
          <a:off x="0" y="0"/>
          <a:ext cx="0" cy="0"/>
          <a:chOff x="0" y="0"/>
          <a:chExt cx="0" cy="0"/>
        </a:xfrm>
      </p:grpSpPr>
      <p:sp>
        <p:nvSpPr>
          <p:cNvPr id="153"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55"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5" name="Imagen 4">
            <a:extLst>
              <a:ext uri="{FF2B5EF4-FFF2-40B4-BE49-F238E27FC236}">
                <a16:creationId xmlns:a16="http://schemas.microsoft.com/office/drawing/2014/main" id="{CB2A0A79-0518-4A99-BBB9-6FECD9E88F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9873338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exto_05">
    <p:bg>
      <p:bgPr>
        <a:solidFill>
          <a:srgbClr val="081D3F"/>
        </a:solidFill>
        <a:effectLst/>
      </p:bgPr>
    </p:bg>
    <p:spTree>
      <p:nvGrpSpPr>
        <p:cNvPr id="1" name=""/>
        <p:cNvGrpSpPr/>
        <p:nvPr/>
      </p:nvGrpSpPr>
      <p:grpSpPr>
        <a:xfrm>
          <a:off x="0" y="0"/>
          <a:ext cx="0" cy="0"/>
          <a:chOff x="0" y="0"/>
          <a:chExt cx="0" cy="0"/>
        </a:xfrm>
      </p:grpSpPr>
      <p:sp>
        <p:nvSpPr>
          <p:cNvPr id="162"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6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6" name="Imagen 5">
            <a:extLst>
              <a:ext uri="{FF2B5EF4-FFF2-40B4-BE49-F238E27FC236}">
                <a16:creationId xmlns:a16="http://schemas.microsoft.com/office/drawing/2014/main" id="{B5FE0A47-F9E5-4D20-ABF8-7FD2DF653D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81485053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exto_04">
    <p:spTree>
      <p:nvGrpSpPr>
        <p:cNvPr id="1" name=""/>
        <p:cNvGrpSpPr/>
        <p:nvPr/>
      </p:nvGrpSpPr>
      <p:grpSpPr>
        <a:xfrm>
          <a:off x="0" y="0"/>
          <a:ext cx="0" cy="0"/>
          <a:chOff x="0" y="0"/>
          <a:chExt cx="0" cy="0"/>
        </a:xfrm>
      </p:grpSpPr>
      <p:sp>
        <p:nvSpPr>
          <p:cNvPr id="171" name="Lorem ipsum dolor sit amet, consectetuer adipiscing elit. Aenean commodo ligula eget dolor. Aenean massa. Cum sociis natoque penatibus et magnis dis parturient montes, nascetur ridiculus mus."/>
          <p:cNvSpPr txBox="1">
            <a:spLocks noGrp="1"/>
          </p:cNvSpPr>
          <p:nvPr>
            <p:ph type="body" sz="quarter" idx="21"/>
          </p:nvPr>
        </p:nvSpPr>
        <p:spPr>
          <a:xfrm>
            <a:off x="495830" y="6229829"/>
            <a:ext cx="4267231"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t>Lorem ipsum dolor sit amet, consectetuer adipiscing elit. Aenean commodo ligula eget dolor. Aenean massa. Cum sociis natoque penatibus et magnis dis parturient montes, nascetur ridiculus mus.</a:t>
            </a:r>
          </a:p>
        </p:txBody>
      </p:sp>
      <p:sp>
        <p:nvSpPr>
          <p:cNvPr id="172" name="TextBox 2"/>
          <p:cNvSpPr txBox="1">
            <a:spLocks noGrp="1"/>
          </p:cNvSpPr>
          <p:nvPr>
            <p:ph type="body" sz="quarter" idx="22"/>
          </p:nvPr>
        </p:nvSpPr>
        <p:spPr>
          <a:xfrm>
            <a:off x="530838"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t>Título de párrafo</a:t>
            </a:r>
          </a:p>
        </p:txBody>
      </p:sp>
      <p:sp>
        <p:nvSpPr>
          <p:cNvPr id="174" name="TextBox 2"/>
          <p:cNvSpPr txBox="1">
            <a:spLocks noGrp="1"/>
          </p:cNvSpPr>
          <p:nvPr>
            <p:ph type="body" sz="quarter" idx="23"/>
          </p:nvPr>
        </p:nvSpPr>
        <p:spPr>
          <a:xfrm>
            <a:off x="530838" y="5489799"/>
            <a:ext cx="1833924"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75" name="TextBox 2"/>
          <p:cNvSpPr txBox="1">
            <a:spLocks noGrp="1"/>
          </p:cNvSpPr>
          <p:nvPr>
            <p:ph type="body" sz="quarter" idx="24"/>
          </p:nvPr>
        </p:nvSpPr>
        <p:spPr>
          <a:xfrm>
            <a:off x="530838" y="2770477"/>
            <a:ext cx="9919923" cy="1247141"/>
          </a:xfrm>
          <a:prstGeom prst="rect">
            <a:avLst/>
          </a:prstGeom>
        </p:spPr>
        <p:txBody>
          <a:bodyPr>
            <a:spAutoFit/>
          </a:bodyPr>
          <a:lstStyle>
            <a:lvl1pPr marL="0" indent="0" defTabSz="914400">
              <a:lnSpc>
                <a:spcPct val="80000"/>
              </a:lnSpc>
              <a:spcBef>
                <a:spcPts val="0"/>
              </a:spcBef>
              <a:buSzTx/>
              <a:buFontTx/>
              <a:buNone/>
              <a:defRPr sz="7400">
                <a:solidFill>
                  <a:srgbClr val="081D3F"/>
                </a:solidFill>
                <a:latin typeface="Montserrat Bold"/>
                <a:ea typeface="Montserrat Bold"/>
                <a:cs typeface="Montserrat Bold"/>
                <a:sym typeface="Montserrat Bold"/>
              </a:defRPr>
            </a:lvl1pPr>
          </a:lstStyle>
          <a:p>
            <a:r>
              <a:t>TÍTULO</a:t>
            </a:r>
          </a:p>
        </p:txBody>
      </p:sp>
      <p:sp>
        <p:nvSpPr>
          <p:cNvPr id="179" name="Lorem ipsum dolor sit amet, consectetuer adipiscing elit. Aenean commodo ligula eget dolor. Aenean massa. Cum sociis natoque penatibus et magnis dis parturient montes, nascetur ridiculus mus."/>
          <p:cNvSpPr txBox="1">
            <a:spLocks noGrp="1"/>
          </p:cNvSpPr>
          <p:nvPr>
            <p:ph type="body" sz="quarter" idx="28"/>
          </p:nvPr>
        </p:nvSpPr>
        <p:spPr>
          <a:xfrm>
            <a:off x="9712960" y="6229829"/>
            <a:ext cx="4267230"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rPr dirty="0"/>
              <a:t>Lorem ipsum dolor sit </a:t>
            </a:r>
            <a:r>
              <a:rPr dirty="0" err="1"/>
              <a:t>amet</a:t>
            </a:r>
            <a:r>
              <a:rPr dirty="0"/>
              <a:t>, </a:t>
            </a:r>
            <a:r>
              <a:rPr dirty="0" err="1"/>
              <a:t>consectetuer</a:t>
            </a:r>
            <a:r>
              <a:rPr dirty="0"/>
              <a:t> </a:t>
            </a:r>
            <a:r>
              <a:rPr dirty="0" err="1"/>
              <a:t>adipiscing</a:t>
            </a:r>
            <a:r>
              <a:rPr dirty="0"/>
              <a:t> </a:t>
            </a:r>
            <a:r>
              <a:rPr dirty="0" err="1"/>
              <a:t>elit</a:t>
            </a:r>
            <a:r>
              <a:rPr dirty="0"/>
              <a:t>. </a:t>
            </a:r>
            <a:r>
              <a:rPr dirty="0" err="1"/>
              <a:t>Aenean</a:t>
            </a:r>
            <a:r>
              <a:rPr dirty="0"/>
              <a:t> </a:t>
            </a:r>
            <a:r>
              <a:rPr dirty="0" err="1"/>
              <a:t>commodo</a:t>
            </a:r>
            <a:r>
              <a:rPr dirty="0"/>
              <a:t> ligula </a:t>
            </a:r>
            <a:r>
              <a:rPr dirty="0" err="1"/>
              <a:t>eget</a:t>
            </a:r>
            <a:r>
              <a:rPr dirty="0"/>
              <a:t> dolor. </a:t>
            </a:r>
            <a:r>
              <a:rPr dirty="0" err="1"/>
              <a:t>Aenean</a:t>
            </a:r>
            <a:r>
              <a:rPr dirty="0"/>
              <a:t> </a:t>
            </a:r>
            <a:r>
              <a:rPr dirty="0" err="1"/>
              <a:t>massa</a:t>
            </a:r>
            <a:r>
              <a:rPr dirty="0"/>
              <a:t>. Cum sociis </a:t>
            </a:r>
            <a:r>
              <a:rPr dirty="0" err="1"/>
              <a:t>natoque</a:t>
            </a:r>
            <a:r>
              <a:rPr dirty="0"/>
              <a:t> </a:t>
            </a:r>
            <a:r>
              <a:rPr dirty="0" err="1"/>
              <a:t>penatibus</a:t>
            </a:r>
            <a:r>
              <a:rPr dirty="0"/>
              <a:t> et </a:t>
            </a:r>
            <a:r>
              <a:rPr dirty="0" err="1"/>
              <a:t>magnis</a:t>
            </a:r>
            <a:r>
              <a:rPr dirty="0"/>
              <a:t> dis parturient </a:t>
            </a:r>
            <a:r>
              <a:rPr dirty="0" err="1"/>
              <a:t>montes</a:t>
            </a:r>
            <a:r>
              <a:rPr dirty="0"/>
              <a:t>, </a:t>
            </a:r>
            <a:r>
              <a:rPr dirty="0" err="1"/>
              <a:t>nascetur</a:t>
            </a:r>
            <a:r>
              <a:rPr dirty="0"/>
              <a:t> </a:t>
            </a:r>
            <a:r>
              <a:rPr dirty="0" err="1"/>
              <a:t>ridiculus</a:t>
            </a:r>
            <a:r>
              <a:rPr dirty="0"/>
              <a:t> mus.</a:t>
            </a:r>
          </a:p>
        </p:txBody>
      </p:sp>
      <p:sp>
        <p:nvSpPr>
          <p:cNvPr id="180" name="TextBox 2"/>
          <p:cNvSpPr txBox="1">
            <a:spLocks noGrp="1"/>
          </p:cNvSpPr>
          <p:nvPr>
            <p:ph type="body" sz="quarter" idx="29"/>
          </p:nvPr>
        </p:nvSpPr>
        <p:spPr>
          <a:xfrm>
            <a:off x="9747967"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181" name="TextBox 2"/>
          <p:cNvSpPr txBox="1">
            <a:spLocks noGrp="1"/>
          </p:cNvSpPr>
          <p:nvPr>
            <p:ph type="body" sz="quarter" idx="30"/>
          </p:nvPr>
        </p:nvSpPr>
        <p:spPr>
          <a:xfrm>
            <a:off x="9747967" y="5489799"/>
            <a:ext cx="1833925"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82" name="Línea"/>
          <p:cNvSpPr/>
          <p:nvPr/>
        </p:nvSpPr>
        <p:spPr>
          <a:xfrm flipV="1">
            <a:off x="9212278" y="5143500"/>
            <a:ext cx="1" cy="2715923"/>
          </a:xfrm>
          <a:prstGeom prst="line">
            <a:avLst/>
          </a:prstGeom>
          <a:ln w="6350">
            <a:solidFill>
              <a:srgbClr val="808285"/>
            </a:solidFill>
            <a:miter/>
          </a:ln>
        </p:spPr>
        <p:txBody>
          <a:bodyPr lIns="45719" rIns="45719"/>
          <a:lstStyle/>
          <a:p>
            <a:endParaRPr dirty="0"/>
          </a:p>
        </p:txBody>
      </p:sp>
      <p:sp>
        <p:nvSpPr>
          <p:cNvPr id="18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13" name="Imagen 12">
            <a:extLst>
              <a:ext uri="{FF2B5EF4-FFF2-40B4-BE49-F238E27FC236}">
                <a16:creationId xmlns:a16="http://schemas.microsoft.com/office/drawing/2014/main" id="{CBA0F7A9-DB9C-4C21-90C8-34AEA7D15A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868352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28" name="Picture Placeholder 2"/>
          <p:cNvSpPr>
            <a:spLocks noGrp="1"/>
          </p:cNvSpPr>
          <p:nvPr>
            <p:ph type="pic" sz="quarter" idx="21"/>
          </p:nvPr>
        </p:nvSpPr>
        <p:spPr>
          <a:xfrm>
            <a:off x="8055743" y="5207792"/>
            <a:ext cx="5093823" cy="5080001"/>
          </a:xfrm>
          <a:prstGeom prst="rect">
            <a:avLst/>
          </a:prstGeom>
        </p:spPr>
        <p:txBody>
          <a:bodyPr lIns="91439" rIns="91439"/>
          <a:lstStyle/>
          <a:p>
            <a:endParaRPr dirty="0"/>
          </a:p>
        </p:txBody>
      </p:sp>
      <p:sp>
        <p:nvSpPr>
          <p:cNvPr id="429" name="Picture Placeholder 2"/>
          <p:cNvSpPr>
            <a:spLocks noGrp="1"/>
          </p:cNvSpPr>
          <p:nvPr>
            <p:ph type="pic" sz="quarter" idx="22"/>
          </p:nvPr>
        </p:nvSpPr>
        <p:spPr>
          <a:xfrm>
            <a:off x="8055743" y="792"/>
            <a:ext cx="5093823" cy="5080001"/>
          </a:xfrm>
          <a:prstGeom prst="rect">
            <a:avLst/>
          </a:prstGeom>
        </p:spPr>
        <p:txBody>
          <a:bodyPr lIns="91439" rIns="91439"/>
          <a:lstStyle/>
          <a:p>
            <a:endParaRPr dirty="0"/>
          </a:p>
        </p:txBody>
      </p:sp>
      <p:sp>
        <p:nvSpPr>
          <p:cNvPr id="430" name="Picture Placeholder 2"/>
          <p:cNvSpPr>
            <a:spLocks noGrp="1"/>
          </p:cNvSpPr>
          <p:nvPr>
            <p:ph type="pic" sz="quarter" idx="23"/>
          </p:nvPr>
        </p:nvSpPr>
        <p:spPr>
          <a:xfrm>
            <a:off x="13288143" y="5207792"/>
            <a:ext cx="5093823" cy="5080001"/>
          </a:xfrm>
          <a:prstGeom prst="rect">
            <a:avLst/>
          </a:prstGeom>
        </p:spPr>
        <p:txBody>
          <a:bodyPr lIns="91439" rIns="91439"/>
          <a:lstStyle/>
          <a:p>
            <a:endParaRPr dirty="0"/>
          </a:p>
        </p:txBody>
      </p:sp>
      <p:sp>
        <p:nvSpPr>
          <p:cNvPr id="431" name="Picture Placeholder 2"/>
          <p:cNvSpPr>
            <a:spLocks noGrp="1"/>
          </p:cNvSpPr>
          <p:nvPr>
            <p:ph type="pic" sz="quarter" idx="24"/>
          </p:nvPr>
        </p:nvSpPr>
        <p:spPr>
          <a:xfrm>
            <a:off x="13288143" y="792"/>
            <a:ext cx="5093823" cy="5080001"/>
          </a:xfrm>
          <a:prstGeom prst="rect">
            <a:avLst/>
          </a:prstGeom>
        </p:spPr>
        <p:txBody>
          <a:bodyPr lIns="91439" rIns="91439"/>
          <a:lstStyle/>
          <a:p>
            <a:endParaRPr dirty="0"/>
          </a:p>
        </p:txBody>
      </p:sp>
      <p:sp>
        <p:nvSpPr>
          <p:cNvPr id="432" name="TextBox 11"/>
          <p:cNvSpPr txBox="1">
            <a:spLocks noGrp="1"/>
          </p:cNvSpPr>
          <p:nvPr>
            <p:ph type="body" sz="quarter" idx="25"/>
          </p:nvPr>
        </p:nvSpPr>
        <p:spPr>
          <a:xfrm>
            <a:off x="1358929" y="2936115"/>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33"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4"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5" name="Freeform: Shape 110"/>
          <p:cNvSpPr/>
          <p:nvPr/>
        </p:nvSpPr>
        <p:spPr>
          <a:xfrm rot="10800000">
            <a:off x="570932" y="437941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6" name="Freeform: Shape 110"/>
          <p:cNvSpPr/>
          <p:nvPr/>
        </p:nvSpPr>
        <p:spPr>
          <a:xfrm rot="10800000">
            <a:off x="562465" y="62276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7" name="Línea"/>
          <p:cNvSpPr/>
          <p:nvPr/>
        </p:nvSpPr>
        <p:spPr>
          <a:xfrm flipV="1">
            <a:off x="729682" y="2812651"/>
            <a:ext cx="1" cy="1613226"/>
          </a:xfrm>
          <a:prstGeom prst="line">
            <a:avLst/>
          </a:prstGeom>
          <a:ln w="50800">
            <a:solidFill>
              <a:schemeClr val="accent1"/>
            </a:solidFill>
            <a:miter/>
          </a:ln>
        </p:spPr>
        <p:txBody>
          <a:bodyPr lIns="45719" rIns="45719"/>
          <a:lstStyle/>
          <a:p>
            <a:endParaRPr dirty="0"/>
          </a:p>
        </p:txBody>
      </p:sp>
      <p:sp>
        <p:nvSpPr>
          <p:cNvPr id="438" name="TextBox 2"/>
          <p:cNvSpPr txBox="1">
            <a:spLocks noGrp="1"/>
          </p:cNvSpPr>
          <p:nvPr>
            <p:ph type="body" sz="quarter" idx="26"/>
          </p:nvPr>
        </p:nvSpPr>
        <p:spPr>
          <a:xfrm>
            <a:off x="1352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39" name="TextBox 11"/>
          <p:cNvSpPr txBox="1">
            <a:spLocks noGrp="1"/>
          </p:cNvSpPr>
          <p:nvPr>
            <p:ph type="body" sz="quarter" idx="27"/>
          </p:nvPr>
        </p:nvSpPr>
        <p:spPr>
          <a:xfrm>
            <a:off x="1358929" y="4764916"/>
            <a:ext cx="4537534" cy="890290"/>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0" name="TextBox 2"/>
          <p:cNvSpPr txBox="1">
            <a:spLocks noGrp="1"/>
          </p:cNvSpPr>
          <p:nvPr>
            <p:ph type="body" sz="quarter" idx="28"/>
          </p:nvPr>
        </p:nvSpPr>
        <p:spPr>
          <a:xfrm>
            <a:off x="1352105" y="43022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1" name="TextBox 11"/>
          <p:cNvSpPr txBox="1">
            <a:spLocks noGrp="1"/>
          </p:cNvSpPr>
          <p:nvPr>
            <p:ph type="body" sz="quarter" idx="29"/>
          </p:nvPr>
        </p:nvSpPr>
        <p:spPr>
          <a:xfrm>
            <a:off x="1358929" y="66173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2" name="TextBox 2"/>
          <p:cNvSpPr txBox="1">
            <a:spLocks noGrp="1"/>
          </p:cNvSpPr>
          <p:nvPr>
            <p:ph type="body" sz="quarter" idx="30"/>
          </p:nvPr>
        </p:nvSpPr>
        <p:spPr>
          <a:xfrm>
            <a:off x="1352105" y="61546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3" name="TextBox 11"/>
          <p:cNvSpPr txBox="1">
            <a:spLocks noGrp="1"/>
          </p:cNvSpPr>
          <p:nvPr>
            <p:ph type="body" sz="quarter" idx="31"/>
          </p:nvPr>
        </p:nvSpPr>
        <p:spPr>
          <a:xfrm>
            <a:off x="1358929" y="84461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4" name="TextBox 2"/>
          <p:cNvSpPr txBox="1">
            <a:spLocks noGrp="1"/>
          </p:cNvSpPr>
          <p:nvPr>
            <p:ph type="body" sz="quarter" idx="32"/>
          </p:nvPr>
        </p:nvSpPr>
        <p:spPr>
          <a:xfrm>
            <a:off x="1352105" y="79834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5" name="Línea"/>
          <p:cNvSpPr/>
          <p:nvPr/>
        </p:nvSpPr>
        <p:spPr>
          <a:xfrm flipV="1">
            <a:off x="729682" y="4675318"/>
            <a:ext cx="1" cy="1574472"/>
          </a:xfrm>
          <a:prstGeom prst="line">
            <a:avLst/>
          </a:prstGeom>
          <a:ln w="50800">
            <a:solidFill>
              <a:schemeClr val="accent1"/>
            </a:solidFill>
            <a:miter/>
          </a:ln>
        </p:spPr>
        <p:txBody>
          <a:bodyPr lIns="45719" rIns="45719"/>
          <a:lstStyle/>
          <a:p>
            <a:endParaRPr dirty="0"/>
          </a:p>
        </p:txBody>
      </p:sp>
      <p:sp>
        <p:nvSpPr>
          <p:cNvPr id="446" name="Freeform: Shape 110"/>
          <p:cNvSpPr/>
          <p:nvPr/>
        </p:nvSpPr>
        <p:spPr>
          <a:xfrm rot="10800000">
            <a:off x="562465" y="80437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47" name="Línea"/>
          <p:cNvSpPr/>
          <p:nvPr/>
        </p:nvSpPr>
        <p:spPr>
          <a:xfrm flipV="1">
            <a:off x="729682" y="6499230"/>
            <a:ext cx="1" cy="1574472"/>
          </a:xfrm>
          <a:prstGeom prst="line">
            <a:avLst/>
          </a:prstGeom>
          <a:ln w="50800">
            <a:solidFill>
              <a:schemeClr val="accent1"/>
            </a:solidFill>
            <a:miter/>
          </a:ln>
        </p:spPr>
        <p:txBody>
          <a:bodyPr lIns="45719" rIns="45719"/>
          <a:lstStyle/>
          <a:p>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254906139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2163797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pic>
        <p:nvPicPr>
          <p:cNvPr id="2" name="Imagen" descr="Imagen"/>
          <p:cNvPicPr>
            <a:picLocks noChangeAspect="1"/>
          </p:cNvPicPr>
          <p:nvPr/>
        </p:nvPicPr>
        <p:blipFill>
          <a:blip r:embed="rId6">
            <a:extLst/>
          </a:blip>
          <a:stretch>
            <a:fillRect/>
          </a:stretch>
        </p:blipFill>
        <p:spPr>
          <a:xfrm>
            <a:off x="527843" y="505104"/>
            <a:ext cx="1839914" cy="691592"/>
          </a:xfrm>
          <a:prstGeom prst="rect">
            <a:avLst/>
          </a:prstGeom>
          <a:ln w="12700">
            <a:miter lim="400000"/>
          </a:ln>
        </p:spPr>
      </p:pic>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cSld>
  <p:clrMap bg1="lt1" tx1="dk1" bg2="lt2" tx2="dk2" accent1="accent1" accent2="accent2" accent3="accent3" accent4="accent4" accent5="accent5" accent6="accent6" hlink="hlink" folHlink="folHlink"/>
  <p:sldLayoutIdLst>
    <p:sldLayoutId id="2147483652" r:id="rId1"/>
    <p:sldLayoutId id="2147483656" r:id="rId2"/>
    <p:sldLayoutId id="2147483698" r:id="rId3"/>
    <p:sldLayoutId id="2147483707" r:id="rId4"/>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extLst>
      <p:ext uri="{BB962C8B-B14F-4D97-AF65-F5344CB8AC3E}">
        <p14:creationId xmlns:p14="http://schemas.microsoft.com/office/powerpoint/2010/main" val="104647143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ec.europa.eu/social/main.jsp?catId=1134&amp;langId=en" TargetMode="External"/><Relationship Id="rId5" Type="http://schemas.openxmlformats.org/officeDocument/2006/relationships/image" Target="../media/image1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Box 18"/>
          <p:cNvSpPr txBox="1">
            <a:spLocks noGrp="1"/>
          </p:cNvSpPr>
          <p:nvPr>
            <p:ph type="body" idx="21"/>
          </p:nvPr>
        </p:nvSpPr>
        <p:spPr>
          <a:xfrm>
            <a:off x="12437232" y="9036862"/>
            <a:ext cx="5107819" cy="459741"/>
          </a:xfrm>
          <a:prstGeom prst="rect">
            <a:avLst/>
          </a:prstGeom>
        </p:spPr>
        <p:txBody>
          <a:bodyPr/>
          <a:lstStyle/>
          <a:p>
            <a:r>
              <a:rPr lang="es-ES" dirty="0"/>
              <a:t>7 </a:t>
            </a:r>
            <a:r>
              <a:rPr lang="es-ES" dirty="0" err="1"/>
              <a:t>November</a:t>
            </a:r>
            <a:r>
              <a:rPr lang="es-ES" dirty="0"/>
              <a:t> </a:t>
            </a:r>
            <a:r>
              <a:rPr dirty="0"/>
              <a:t>202</a:t>
            </a:r>
            <a:r>
              <a:rPr lang="es-ES" dirty="0"/>
              <a:t>3</a:t>
            </a:r>
            <a:endParaRPr dirty="0"/>
          </a:p>
        </p:txBody>
      </p:sp>
      <p:sp>
        <p:nvSpPr>
          <p:cNvPr id="535" name="Title 3"/>
          <p:cNvSpPr txBox="1">
            <a:spLocks noGrp="1"/>
          </p:cNvSpPr>
          <p:nvPr>
            <p:ph type="body" idx="22"/>
          </p:nvPr>
        </p:nvSpPr>
        <p:spPr>
          <a:xfrm>
            <a:off x="11115675" y="3890596"/>
            <a:ext cx="6429376" cy="3402898"/>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000" dirty="0"/>
              <a:t>URCS Activation Points</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Support to protection, recovery </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and restoring livelihoods</a:t>
            </a:r>
            <a:endParaRPr lang="en-US" sz="2800" dirty="0"/>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endParaRPr lang="en-GB" sz="6000" dirty="0"/>
          </a:p>
        </p:txBody>
      </p:sp>
      <p:pic>
        <p:nvPicPr>
          <p:cNvPr id="5" name="Imagen 4">
            <a:extLst>
              <a:ext uri="{FF2B5EF4-FFF2-40B4-BE49-F238E27FC236}">
                <a16:creationId xmlns:a16="http://schemas.microsoft.com/office/drawing/2014/main" id="{2AC8BFA4-15B0-4C0B-AECE-195C3ABA73C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5543114" y="614756"/>
            <a:ext cx="1533600" cy="1532472"/>
          </a:xfrm>
          <a:prstGeom prst="rect">
            <a:avLst/>
          </a:prstGeom>
        </p:spPr>
      </p:pic>
      <p:sp>
        <p:nvSpPr>
          <p:cNvPr id="6" name="Title 3">
            <a:extLst>
              <a:ext uri="{FF2B5EF4-FFF2-40B4-BE49-F238E27FC236}">
                <a16:creationId xmlns:a16="http://schemas.microsoft.com/office/drawing/2014/main" id="{8DB09D9B-C6CF-40C2-A00B-52B9238C03A1}"/>
              </a:ext>
            </a:extLst>
          </p:cNvPr>
          <p:cNvSpPr txBox="1">
            <a:spLocks/>
          </p:cNvSpPr>
          <p:nvPr/>
        </p:nvSpPr>
        <p:spPr>
          <a:xfrm>
            <a:off x="10077453" y="6606784"/>
            <a:ext cx="7510462" cy="34028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 </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Training</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Employment</a:t>
            </a:r>
          </a:p>
        </p:txBody>
      </p:sp>
      <p:sp>
        <p:nvSpPr>
          <p:cNvPr id="7" name="TextBox 18">
            <a:extLst>
              <a:ext uri="{FF2B5EF4-FFF2-40B4-BE49-F238E27FC236}">
                <a16:creationId xmlns:a16="http://schemas.microsoft.com/office/drawing/2014/main" id="{A9B8C032-22AB-41CC-A5BA-B0AAE6A9F58A}"/>
              </a:ext>
            </a:extLst>
          </p:cNvPr>
          <p:cNvSpPr txBox="1">
            <a:spLocks/>
          </p:cNvSpPr>
          <p:nvPr/>
        </p:nvSpPr>
        <p:spPr>
          <a:xfrm>
            <a:off x="2843859" y="3228876"/>
            <a:ext cx="6327846" cy="25545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r" defTabSz="914400" rtl="0" latinLnBrk="0">
              <a:lnSpc>
                <a:spcPct val="100000"/>
              </a:lnSpc>
              <a:spcBef>
                <a:spcPts val="0"/>
              </a:spcBef>
              <a:spcAft>
                <a:spcPts val="0"/>
              </a:spcAft>
              <a:buClrTx/>
              <a:buSzTx/>
              <a:buFontTx/>
              <a:buNone/>
              <a:tabLst/>
              <a:defRPr sz="2400" b="1" i="0" u="none" strike="noStrike" cap="none" spc="0" baseline="0">
                <a:solidFill>
                  <a:srgbClr val="011E41"/>
                </a:solidFill>
                <a:uFillTx/>
                <a:latin typeface="Montserrat SemiBold"/>
                <a:ea typeface="Montserrat SemiBold"/>
                <a:cs typeface="Montserrat SemiBold"/>
                <a:sym typeface="Montserrat Semi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r>
              <a:rPr lang="en-GB" sz="4000" dirty="0">
                <a:solidFill>
                  <a:schemeClr val="bg1"/>
                </a:solidFill>
              </a:rPr>
              <a:t>MODULE 3</a:t>
            </a:r>
          </a:p>
          <a:p>
            <a:pPr algn="ctr" hangingPunct="1"/>
            <a:r>
              <a:rPr lang="en-GB" sz="4000" dirty="0">
                <a:solidFill>
                  <a:schemeClr val="bg1"/>
                </a:solidFill>
              </a:rPr>
              <a:t>PROMOTING AN INCLUSIVE LABOUR MARKET</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Inclusive labor </a:t>
            </a:r>
            <a:r>
              <a:rPr lang="es-ES" sz="4400" dirty="0" err="1">
                <a:solidFill>
                  <a:schemeClr val="accent3"/>
                </a:solidFill>
                <a:latin typeface="Montserrat Bold"/>
                <a:sym typeface="Montserrat Bold"/>
              </a:rPr>
              <a:t>market</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72589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5.1. Promoting inclusive labor market</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72589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1016475" y="3247619"/>
            <a:ext cx="11063401" cy="6044796"/>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wrap="square">
            <a:spAutoFit/>
          </a:bodyPr>
          <a:lstStyle/>
          <a:p>
            <a:pPr>
              <a:lnSpc>
                <a:spcPct val="150000"/>
              </a:lnSpc>
            </a:pPr>
            <a:r>
              <a:rPr lang="en-US" sz="20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Labor markets </a:t>
            </a:r>
            <a:r>
              <a:rPr lang="en-US" sz="20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are inclusive, when everyone of working age, in particular </a:t>
            </a:r>
            <a:r>
              <a:rPr lang="en-US" sz="2000" i="1" dirty="0">
                <a:solidFill>
                  <a:schemeClr val="tx1"/>
                </a:solidFill>
                <a:latin typeface="Open Sans" panose="020B0606030504020204" pitchFamily="34" charset="0"/>
                <a:ea typeface="Open Sans" panose="020B0606030504020204" pitchFamily="34" charset="0"/>
                <a:cs typeface="Open Sans" panose="020B0606030504020204" pitchFamily="34" charset="0"/>
              </a:rPr>
              <a:t>_______________________________________, can participate in ___________________, ____________________.</a:t>
            </a:r>
          </a:p>
          <a:p>
            <a:pPr>
              <a:lnSpc>
                <a:spcPct val="150000"/>
              </a:lnSpc>
            </a:pPr>
            <a:endParaRPr lang="en-US" sz="10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Promoting inclusive labor markets </a:t>
            </a:r>
            <a:r>
              <a:rPr lang="en-US" sz="20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enables people to ____________________ the workforce and concretely means:</a:t>
            </a:r>
          </a:p>
          <a:p>
            <a:pPr>
              <a:lnSpc>
                <a:spcPct val="150000"/>
              </a:lnSpc>
            </a:pPr>
            <a:endParaRPr lang="en-US" sz="10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457200" indent="-457200">
              <a:lnSpc>
                <a:spcPct val="150000"/>
              </a:lnSpc>
              <a:buFont typeface="Wingdings" panose="05000000000000000000" pitchFamily="2" charset="2"/>
              <a:buChar char="§"/>
            </a:pPr>
            <a:r>
              <a:rPr lang="en-US" sz="20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Supporting job creation</a:t>
            </a:r>
            <a:r>
              <a:rPr lang="en-US" sz="20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 promoting the ________________________________________________ as well as removing obstacles to work helps people integrate in the labor market;</a:t>
            </a:r>
          </a:p>
          <a:p>
            <a:pPr>
              <a:lnSpc>
                <a:spcPct val="150000"/>
              </a:lnSpc>
            </a:pPr>
            <a:endParaRPr lang="en-US" sz="10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457200" indent="-457200">
              <a:lnSpc>
                <a:spcPct val="150000"/>
              </a:lnSpc>
              <a:buFont typeface="Wingdings" panose="05000000000000000000" pitchFamily="2" charset="2"/>
              <a:buChar char="§"/>
            </a:pPr>
            <a:r>
              <a:rPr lang="en-US" sz="20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Preventing in-work poverty</a:t>
            </a:r>
            <a:r>
              <a:rPr lang="en-US" sz="20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 ____________________ are essential and ______________  focusing on adequate pay and benefits, rights at work, sufficient working conditions, including health and safety are key;</a:t>
            </a:r>
          </a:p>
          <a:p>
            <a:pPr>
              <a:lnSpc>
                <a:spcPct val="150000"/>
              </a:lnSpc>
            </a:pPr>
            <a:endParaRPr lang="en-US" sz="10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457200" indent="-457200">
              <a:lnSpc>
                <a:spcPct val="150000"/>
              </a:lnSpc>
              <a:buFont typeface="Wingdings" panose="05000000000000000000" pitchFamily="2" charset="2"/>
              <a:buChar char="§"/>
            </a:pPr>
            <a:r>
              <a:rPr lang="en-US" sz="20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Promoting skills and qualifications </a:t>
            </a:r>
            <a:r>
              <a:rPr lang="en-US" sz="20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and ensuring access to _____</a:t>
            </a:r>
            <a:r>
              <a:rPr lang="en-US" sz="20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__________________________ </a:t>
            </a:r>
            <a:r>
              <a:rPr lang="en-US" sz="20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improves stay in work and helps people advance in their careers</a:t>
            </a:r>
            <a:endParaRPr lang="en-GB"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Rectángulo 1">
            <a:extLst>
              <a:ext uri="{FF2B5EF4-FFF2-40B4-BE49-F238E27FC236}">
                <a16:creationId xmlns:a16="http://schemas.microsoft.com/office/drawing/2014/main" id="{6EBDFD6A-04D3-40EC-9B16-238F6478DEC9}"/>
              </a:ext>
            </a:extLst>
          </p:cNvPr>
          <p:cNvSpPr/>
          <p:nvPr/>
        </p:nvSpPr>
        <p:spPr>
          <a:xfrm>
            <a:off x="12981568" y="7206330"/>
            <a:ext cx="4289957" cy="369332"/>
          </a:xfrm>
          <a:prstGeom prst="rect">
            <a:avLst/>
          </a:prstGeom>
        </p:spPr>
        <p:txBody>
          <a:bodyPr wrap="none">
            <a:spAutoFit/>
          </a:bodyPr>
          <a:lstStyle/>
          <a:p>
            <a:r>
              <a:rPr lang="en-US" b="1" i="1" dirty="0">
                <a:solidFill>
                  <a:srgbClr val="C00000"/>
                </a:solidFill>
                <a:latin typeface="Open Sans" panose="020B0606030504020204" pitchFamily="34" charset="0"/>
                <a:ea typeface="Open Sans" panose="020B0606030504020204" pitchFamily="34" charset="0"/>
                <a:cs typeface="Open Sans" panose="020B0606030504020204" pitchFamily="34" charset="0"/>
              </a:rPr>
              <a:t>vulnerable and disadvantaged people</a:t>
            </a:r>
            <a:endParaRPr lang="es-ES" b="1" dirty="0"/>
          </a:p>
        </p:txBody>
      </p:sp>
      <p:sp>
        <p:nvSpPr>
          <p:cNvPr id="9" name="Rectángulo 8">
            <a:extLst>
              <a:ext uri="{FF2B5EF4-FFF2-40B4-BE49-F238E27FC236}">
                <a16:creationId xmlns:a16="http://schemas.microsoft.com/office/drawing/2014/main" id="{624AD248-5B3E-458C-8F42-0C859B372B93}"/>
              </a:ext>
            </a:extLst>
          </p:cNvPr>
          <p:cNvSpPr/>
          <p:nvPr/>
        </p:nvSpPr>
        <p:spPr>
          <a:xfrm>
            <a:off x="14511029" y="3903506"/>
            <a:ext cx="952505" cy="369332"/>
          </a:xfrm>
          <a:prstGeom prst="rect">
            <a:avLst/>
          </a:prstGeom>
        </p:spPr>
        <p:txBody>
          <a:bodyPr wrap="none">
            <a:spAutoFit/>
          </a:bodyPr>
          <a:lstStyle/>
          <a:p>
            <a:r>
              <a:rPr lang="en-US" b="1" i="1" dirty="0">
                <a:solidFill>
                  <a:srgbClr val="C00000"/>
                </a:solidFill>
                <a:latin typeface="Open Sans" panose="020B0606030504020204" pitchFamily="34" charset="0"/>
                <a:ea typeface="Open Sans" panose="020B0606030504020204" pitchFamily="34" charset="0"/>
                <a:cs typeface="Open Sans" panose="020B0606030504020204" pitchFamily="34" charset="0"/>
              </a:rPr>
              <a:t>quality</a:t>
            </a:r>
            <a:endParaRPr lang="es-ES" b="1" dirty="0"/>
          </a:p>
        </p:txBody>
      </p:sp>
      <p:sp>
        <p:nvSpPr>
          <p:cNvPr id="10" name="Rectángulo 9">
            <a:extLst>
              <a:ext uri="{FF2B5EF4-FFF2-40B4-BE49-F238E27FC236}">
                <a16:creationId xmlns:a16="http://schemas.microsoft.com/office/drawing/2014/main" id="{2FE24BB7-2686-422F-BCA0-B899B01AA1E0}"/>
              </a:ext>
            </a:extLst>
          </p:cNvPr>
          <p:cNvSpPr/>
          <p:nvPr/>
        </p:nvSpPr>
        <p:spPr>
          <a:xfrm>
            <a:off x="14451089" y="6351001"/>
            <a:ext cx="1271502" cy="369332"/>
          </a:xfrm>
          <a:prstGeom prst="rect">
            <a:avLst/>
          </a:prstGeom>
        </p:spPr>
        <p:txBody>
          <a:bodyPr wrap="none">
            <a:spAutoFit/>
          </a:bodyPr>
          <a:lstStyle/>
          <a:p>
            <a:r>
              <a:rPr lang="en-US" b="1" i="1" dirty="0">
                <a:solidFill>
                  <a:srgbClr val="C00000"/>
                </a:solidFill>
                <a:latin typeface="Open Sans" panose="020B0606030504020204" pitchFamily="34" charset="0"/>
                <a:ea typeface="Open Sans" panose="020B0606030504020204" pitchFamily="34" charset="0"/>
                <a:cs typeface="Open Sans" panose="020B0606030504020204" pitchFamily="34" charset="0"/>
              </a:rPr>
              <a:t>paid work</a:t>
            </a:r>
            <a:endParaRPr lang="es-ES" b="1" dirty="0"/>
          </a:p>
        </p:txBody>
      </p:sp>
      <p:sp>
        <p:nvSpPr>
          <p:cNvPr id="3" name="Rectángulo 2">
            <a:extLst>
              <a:ext uri="{FF2B5EF4-FFF2-40B4-BE49-F238E27FC236}">
                <a16:creationId xmlns:a16="http://schemas.microsoft.com/office/drawing/2014/main" id="{683983D5-1181-42E1-88E4-AFD8484BF17B}"/>
              </a:ext>
            </a:extLst>
          </p:cNvPr>
          <p:cNvSpPr/>
          <p:nvPr/>
        </p:nvSpPr>
        <p:spPr>
          <a:xfrm>
            <a:off x="14049363" y="4760254"/>
            <a:ext cx="1875835" cy="369332"/>
          </a:xfrm>
          <a:prstGeom prst="rect">
            <a:avLst/>
          </a:prstGeom>
        </p:spPr>
        <p:txBody>
          <a:bodyPr wrap="none">
            <a:spAutoFit/>
          </a:bodyPr>
          <a:lstStyle/>
          <a:p>
            <a:r>
              <a:rPr lang="en-US" b="1" i="1" dirty="0">
                <a:solidFill>
                  <a:srgbClr val="C00000"/>
                </a:solidFill>
                <a:latin typeface="Open Sans" panose="020B0606030504020204" pitchFamily="34" charset="0"/>
                <a:ea typeface="Open Sans" panose="020B0606030504020204" pitchFamily="34" charset="0"/>
                <a:cs typeface="Open Sans" panose="020B0606030504020204" pitchFamily="34" charset="0"/>
              </a:rPr>
              <a:t>join (or re-join) </a:t>
            </a:r>
            <a:endParaRPr lang="es-ES" b="1" dirty="0">
              <a:solidFill>
                <a:srgbClr val="C00000"/>
              </a:solidFill>
            </a:endParaRPr>
          </a:p>
        </p:txBody>
      </p:sp>
      <p:sp>
        <p:nvSpPr>
          <p:cNvPr id="4" name="Rectángulo 3">
            <a:extLst>
              <a:ext uri="{FF2B5EF4-FFF2-40B4-BE49-F238E27FC236}">
                <a16:creationId xmlns:a16="http://schemas.microsoft.com/office/drawing/2014/main" id="{9FD86837-1500-4684-B7F0-210F89FBF00F}"/>
              </a:ext>
            </a:extLst>
          </p:cNvPr>
          <p:cNvSpPr/>
          <p:nvPr/>
        </p:nvSpPr>
        <p:spPr>
          <a:xfrm>
            <a:off x="14326055" y="7860683"/>
            <a:ext cx="1521570" cy="369332"/>
          </a:xfrm>
          <a:prstGeom prst="rect">
            <a:avLst/>
          </a:prstGeom>
        </p:spPr>
        <p:txBody>
          <a:bodyPr wrap="none">
            <a:spAutoFit/>
          </a:bodyPr>
          <a:lstStyle/>
          <a:p>
            <a:r>
              <a:rPr lang="en-US" b="1" i="1" dirty="0">
                <a:solidFill>
                  <a:srgbClr val="C00000"/>
                </a:solidFill>
                <a:latin typeface="Open Sans" panose="020B0606030504020204" pitchFamily="34" charset="0"/>
                <a:ea typeface="Open Sans" panose="020B0606030504020204" pitchFamily="34" charset="0"/>
                <a:cs typeface="Open Sans" panose="020B0606030504020204" pitchFamily="34" charset="0"/>
              </a:rPr>
              <a:t>quality jobs </a:t>
            </a:r>
            <a:endParaRPr lang="es-ES" b="1" dirty="0">
              <a:solidFill>
                <a:srgbClr val="C00000"/>
              </a:solidFill>
            </a:endParaRPr>
          </a:p>
        </p:txBody>
      </p:sp>
      <p:sp>
        <p:nvSpPr>
          <p:cNvPr id="5" name="Rectángulo 4">
            <a:extLst>
              <a:ext uri="{FF2B5EF4-FFF2-40B4-BE49-F238E27FC236}">
                <a16:creationId xmlns:a16="http://schemas.microsoft.com/office/drawing/2014/main" id="{7903CDC6-3603-4BBD-B481-EA549CB271F1}"/>
              </a:ext>
            </a:extLst>
          </p:cNvPr>
          <p:cNvSpPr/>
          <p:nvPr/>
        </p:nvSpPr>
        <p:spPr>
          <a:xfrm>
            <a:off x="14580131" y="5615583"/>
            <a:ext cx="1013419" cy="369332"/>
          </a:xfrm>
          <a:prstGeom prst="rect">
            <a:avLst/>
          </a:prstGeom>
        </p:spPr>
        <p:txBody>
          <a:bodyPr wrap="none">
            <a:spAutoFit/>
          </a:bodyPr>
          <a:lstStyle/>
          <a:p>
            <a:r>
              <a:rPr lang="en-US" b="1" i="1" dirty="0">
                <a:solidFill>
                  <a:srgbClr val="C00000"/>
                </a:solidFill>
                <a:latin typeface="Open Sans" panose="020B0606030504020204" pitchFamily="34" charset="0"/>
                <a:ea typeface="Open Sans" panose="020B0606030504020204" pitchFamily="34" charset="0"/>
                <a:cs typeface="Open Sans" panose="020B0606030504020204" pitchFamily="34" charset="0"/>
              </a:rPr>
              <a:t>policies</a:t>
            </a:r>
            <a:endParaRPr lang="es-ES" b="1" dirty="0">
              <a:solidFill>
                <a:srgbClr val="C00000"/>
              </a:solidFill>
            </a:endParaRPr>
          </a:p>
        </p:txBody>
      </p:sp>
      <p:sp>
        <p:nvSpPr>
          <p:cNvPr id="6" name="Rectángulo 5">
            <a:extLst>
              <a:ext uri="{FF2B5EF4-FFF2-40B4-BE49-F238E27FC236}">
                <a16:creationId xmlns:a16="http://schemas.microsoft.com/office/drawing/2014/main" id="{29F2728E-C93F-4746-875C-8D0A86A7D10B}"/>
              </a:ext>
            </a:extLst>
          </p:cNvPr>
          <p:cNvSpPr/>
          <p:nvPr/>
        </p:nvSpPr>
        <p:spPr>
          <a:xfrm>
            <a:off x="14193005" y="3141331"/>
            <a:ext cx="1787669" cy="369332"/>
          </a:xfrm>
          <a:prstGeom prst="rect">
            <a:avLst/>
          </a:prstGeom>
        </p:spPr>
        <p:txBody>
          <a:bodyPr wrap="none">
            <a:spAutoFit/>
          </a:bodyPr>
          <a:lstStyle/>
          <a:p>
            <a:r>
              <a:rPr lang="en-US" b="1" i="1" dirty="0">
                <a:solidFill>
                  <a:srgbClr val="C00000"/>
                </a:solidFill>
                <a:latin typeface="Open Sans" panose="020B0606030504020204" pitchFamily="34" charset="0"/>
                <a:ea typeface="Open Sans" panose="020B0606030504020204" pitchFamily="34" charset="0"/>
                <a:cs typeface="Open Sans" panose="020B0606030504020204" pitchFamily="34" charset="0"/>
              </a:rPr>
              <a:t>adult learning </a:t>
            </a:r>
            <a:endParaRPr lang="es-ES" dirty="0">
              <a:solidFill>
                <a:srgbClr val="C00000"/>
              </a:solidFill>
            </a:endParaRPr>
          </a:p>
        </p:txBody>
      </p:sp>
      <p:sp>
        <p:nvSpPr>
          <p:cNvPr id="11" name="Rectángulo 10">
            <a:extLst>
              <a:ext uri="{FF2B5EF4-FFF2-40B4-BE49-F238E27FC236}">
                <a16:creationId xmlns:a16="http://schemas.microsoft.com/office/drawing/2014/main" id="{2530D74E-DDC6-4769-8C10-11D7CA0A6E9C}"/>
              </a:ext>
            </a:extLst>
          </p:cNvPr>
          <p:cNvSpPr/>
          <p:nvPr/>
        </p:nvSpPr>
        <p:spPr>
          <a:xfrm>
            <a:off x="12621693" y="8797077"/>
            <a:ext cx="5371983" cy="369332"/>
          </a:xfrm>
          <a:prstGeom prst="rect">
            <a:avLst/>
          </a:prstGeom>
        </p:spPr>
        <p:txBody>
          <a:bodyPr wrap="none">
            <a:spAutoFit/>
          </a:bodyPr>
          <a:lstStyle/>
          <a:p>
            <a:r>
              <a:rPr lang="en-US" b="1" i="1" dirty="0">
                <a:solidFill>
                  <a:srgbClr val="C00000"/>
                </a:solidFill>
                <a:latin typeface="Open Sans" panose="020B0606030504020204" pitchFamily="34" charset="0"/>
                <a:ea typeface="Open Sans" panose="020B0606030504020204" pitchFamily="34" charset="0"/>
                <a:cs typeface="Open Sans" panose="020B0606030504020204" pitchFamily="34" charset="0"/>
              </a:rPr>
              <a:t>social economy and inclusive entrepreneurship </a:t>
            </a:r>
            <a:endParaRPr lang="es-ES" b="1" dirty="0">
              <a:solidFill>
                <a:srgbClr val="C00000"/>
              </a:solidFill>
            </a:endParaRPr>
          </a:p>
        </p:txBody>
      </p:sp>
      <p:sp>
        <p:nvSpPr>
          <p:cNvPr id="12" name="Rectángulo 11">
            <a:extLst>
              <a:ext uri="{FF2B5EF4-FFF2-40B4-BE49-F238E27FC236}">
                <a16:creationId xmlns:a16="http://schemas.microsoft.com/office/drawing/2014/main" id="{978CF94C-01E0-4AC6-B3CD-6D06565A333D}"/>
              </a:ext>
            </a:extLst>
          </p:cNvPr>
          <p:cNvSpPr/>
          <p:nvPr/>
        </p:nvSpPr>
        <p:spPr>
          <a:xfrm>
            <a:off x="2935876" y="9364582"/>
            <a:ext cx="9144000" cy="523220"/>
          </a:xfrm>
          <a:prstGeom prst="rect">
            <a:avLst/>
          </a:prstGeom>
        </p:spPr>
        <p:txBody>
          <a:bodyPr>
            <a:spAutoFit/>
          </a:bodyPr>
          <a:lstStyle/>
          <a:p>
            <a:pPr lvl="1" indent="0" algn="r"/>
            <a:r>
              <a:rPr lang="en-US" sz="1400" dirty="0">
                <a:solidFill>
                  <a:srgbClr val="333333"/>
                </a:solidFill>
                <a:latin typeface="Open Sans" panose="020B0606030504020204" pitchFamily="34" charset="0"/>
                <a:ea typeface="Open Sans" panose="020B0606030504020204" pitchFamily="34" charset="0"/>
                <a:cs typeface="Open Sans" panose="020B0606030504020204" pitchFamily="34" charset="0"/>
              </a:rPr>
              <a:t>European Commission</a:t>
            </a:r>
          </a:p>
          <a:p>
            <a:pPr lvl="1" indent="0" algn="r"/>
            <a:r>
              <a:rPr lang="en-GB" sz="1400" dirty="0">
                <a:latin typeface="Open Sans" panose="020B0606030504020204" pitchFamily="34" charset="0"/>
                <a:ea typeface="Open Sans" panose="020B0606030504020204" pitchFamily="34" charset="0"/>
                <a:cs typeface="Open Sans" panose="020B0606030504020204" pitchFamily="34" charset="0"/>
                <a:hlinkClick r:id="rId6"/>
              </a:rPr>
              <a:t>https://ec.europa.eu/social/main.jsp?catId=1134&amp;langId=en</a:t>
            </a:r>
            <a:r>
              <a:rPr lang="en-GB" sz="1400" dirty="0">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193648054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Contenidos"/>
          <p:cNvSpPr txBox="1">
            <a:spLocks noGrp="1"/>
          </p:cNvSpPr>
          <p:nvPr>
            <p:ph type="body" idx="22"/>
          </p:nvPr>
        </p:nvSpPr>
        <p:spPr>
          <a:xfrm>
            <a:off x="4049487" y="1318260"/>
            <a:ext cx="4622303" cy="798808"/>
          </a:xfrm>
          <a:prstGeom prst="rect">
            <a:avLst/>
          </a:prstGeom>
        </p:spPr>
        <p:txBody>
          <a:bodyPr/>
          <a:lstStyle/>
          <a:p>
            <a:r>
              <a:rPr lang="es-ES" dirty="0"/>
              <a:t>PROGRAMME</a:t>
            </a:r>
            <a:endParaRPr dirty="0"/>
          </a:p>
        </p:txBody>
      </p:sp>
      <p:graphicFrame>
        <p:nvGraphicFramePr>
          <p:cNvPr id="2" name="Objeto 1">
            <a:extLst>
              <a:ext uri="{FF2B5EF4-FFF2-40B4-BE49-F238E27FC236}">
                <a16:creationId xmlns:a16="http://schemas.microsoft.com/office/drawing/2014/main" id="{86B13D04-6F96-401A-91AE-C85F5CD43AD8}"/>
              </a:ext>
            </a:extLst>
          </p:cNvPr>
          <p:cNvGraphicFramePr>
            <a:graphicFrameLocks noChangeAspect="1"/>
          </p:cNvGraphicFramePr>
          <p:nvPr>
            <p:extLst/>
          </p:nvPr>
        </p:nvGraphicFramePr>
        <p:xfrm>
          <a:off x="940869" y="680085"/>
          <a:ext cx="1684337" cy="638175"/>
        </p:xfrm>
        <a:graphic>
          <a:graphicData uri="http://schemas.openxmlformats.org/presentationml/2006/ole">
            <mc:AlternateContent xmlns:mc="http://schemas.openxmlformats.org/markup-compatibility/2006">
              <mc:Choice xmlns:v="urn:schemas-microsoft-com:vml" Requires="v">
                <p:oleObj spid="_x0000_s2124" name="Acrobat Document" r:id="rId4" imgW="1684206" imgH="638663" progId="Acrobat.Document.DC">
                  <p:embed/>
                </p:oleObj>
              </mc:Choice>
              <mc:Fallback>
                <p:oleObj name="Acrobat Document" r:id="rId4" imgW="1684206" imgH="638663" progId="Acrobat.Document.DC">
                  <p:embed/>
                  <p:pic>
                    <p:nvPicPr>
                      <p:cNvPr id="2" name="Objeto 1">
                        <a:extLst>
                          <a:ext uri="{FF2B5EF4-FFF2-40B4-BE49-F238E27FC236}">
                            <a16:creationId xmlns:a16="http://schemas.microsoft.com/office/drawing/2014/main" id="{86B13D04-6F96-401A-91AE-C85F5CD43AD8}"/>
                          </a:ext>
                        </a:extLst>
                      </p:cNvPr>
                      <p:cNvPicPr/>
                      <p:nvPr/>
                    </p:nvPicPr>
                    <p:blipFill>
                      <a:blip r:embed="rId5"/>
                      <a:stretch>
                        <a:fillRect/>
                      </a:stretch>
                    </p:blipFill>
                    <p:spPr>
                      <a:xfrm>
                        <a:off x="940869" y="680085"/>
                        <a:ext cx="1684337" cy="638175"/>
                      </a:xfrm>
                      <a:prstGeom prst="rect">
                        <a:avLst/>
                      </a:prstGeom>
                    </p:spPr>
                  </p:pic>
                </p:oleObj>
              </mc:Fallback>
            </mc:AlternateContent>
          </a:graphicData>
        </a:graphic>
      </p:graphicFrame>
      <p:pic>
        <p:nvPicPr>
          <p:cNvPr id="8" name="Imagen 7">
            <a:extLst>
              <a:ext uri="{FF2B5EF4-FFF2-40B4-BE49-F238E27FC236}">
                <a16:creationId xmlns:a16="http://schemas.microsoft.com/office/drawing/2014/main" id="{13E55AFE-7438-4993-BE19-475B86845A4B}"/>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graphicFrame>
        <p:nvGraphicFramePr>
          <p:cNvPr id="3" name="Tabla 2">
            <a:extLst>
              <a:ext uri="{FF2B5EF4-FFF2-40B4-BE49-F238E27FC236}">
                <a16:creationId xmlns:a16="http://schemas.microsoft.com/office/drawing/2014/main" id="{F3646219-55BF-461A-93B3-43D23DABD80C}"/>
              </a:ext>
            </a:extLst>
          </p:cNvPr>
          <p:cNvGraphicFramePr>
            <a:graphicFrameLocks noGrp="1"/>
          </p:cNvGraphicFramePr>
          <p:nvPr>
            <p:extLst>
              <p:ext uri="{D42A27DB-BD31-4B8C-83A1-F6EECF244321}">
                <p14:modId xmlns:p14="http://schemas.microsoft.com/office/powerpoint/2010/main" val="867576548"/>
              </p:ext>
            </p:extLst>
          </p:nvPr>
        </p:nvGraphicFramePr>
        <p:xfrm>
          <a:off x="2463384" y="2458602"/>
          <a:ext cx="12192000" cy="7178165"/>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758365936"/>
                    </a:ext>
                  </a:extLst>
                </a:gridCol>
                <a:gridCol w="4064000">
                  <a:extLst>
                    <a:ext uri="{9D8B030D-6E8A-4147-A177-3AD203B41FA5}">
                      <a16:colId xmlns:a16="http://schemas.microsoft.com/office/drawing/2014/main" val="1207086479"/>
                    </a:ext>
                  </a:extLst>
                </a:gridCol>
                <a:gridCol w="4064000">
                  <a:extLst>
                    <a:ext uri="{9D8B030D-6E8A-4147-A177-3AD203B41FA5}">
                      <a16:colId xmlns:a16="http://schemas.microsoft.com/office/drawing/2014/main" val="3807866046"/>
                    </a:ext>
                  </a:extLst>
                </a:gridCol>
              </a:tblGrid>
              <a:tr h="573498">
                <a:tc>
                  <a:txBody>
                    <a:bodyPr/>
                    <a:lstStyle/>
                    <a:p>
                      <a:pPr algn="ctr"/>
                      <a:r>
                        <a:rPr lang="es-ES" sz="2200" b="1" dirty="0">
                          <a:solidFill>
                            <a:srgbClr val="C00000"/>
                          </a:solidFill>
                        </a:rPr>
                        <a:t>DAY 1. Tuesday 24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3. Tuesday 31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5. Tuesday 7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191727749"/>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INTRODUCTION</a:t>
                      </a:r>
                    </a:p>
                    <a:p>
                      <a:pPr marL="285750" indent="-285750" algn="l">
                        <a:buClr>
                          <a:srgbClr val="C00000"/>
                        </a:buClr>
                        <a:buFont typeface="Wingdings" panose="05000000000000000000" pitchFamily="2" charset="2"/>
                        <a:buChar char="§"/>
                      </a:pPr>
                      <a:endParaRPr lang="en-US" sz="2200" dirty="0"/>
                    </a:p>
                    <a:p>
                      <a:pPr marL="285750" indent="-285750" algn="l">
                        <a:buClr>
                          <a:srgbClr val="C00000"/>
                        </a:buClr>
                        <a:buFont typeface="Wingdings" panose="05000000000000000000" pitchFamily="2" charset="2"/>
                        <a:buChar char="§"/>
                      </a:pPr>
                      <a:r>
                        <a:rPr lang="en-US" sz="2200" dirty="0"/>
                        <a:t>Expectations</a:t>
                      </a:r>
                    </a:p>
                    <a:p>
                      <a:pPr marL="285750" indent="-285750" algn="l">
                        <a:buClr>
                          <a:srgbClr val="C00000"/>
                        </a:buClr>
                        <a:buFont typeface="Wingdings" panose="05000000000000000000" pitchFamily="2" charset="2"/>
                        <a:buChar char="§"/>
                      </a:pPr>
                      <a:r>
                        <a:rPr lang="en-US" sz="2200" dirty="0"/>
                        <a:t>Training’s goal and programme</a:t>
                      </a:r>
                    </a:p>
                    <a:p>
                      <a:pPr marL="285750" indent="-285750" algn="l">
                        <a:buClr>
                          <a:srgbClr val="C00000"/>
                        </a:buClr>
                        <a:buFont typeface="Wingdings" panose="05000000000000000000" pitchFamily="2" charset="2"/>
                        <a:buChar char="§"/>
                      </a:pPr>
                      <a:r>
                        <a:rPr lang="en-US" sz="2200" dirty="0"/>
                        <a:t>Introduction to Livelihoods</a:t>
                      </a:r>
                    </a:p>
                    <a:p>
                      <a:pPr marL="285750" indent="-285750" algn="l">
                        <a:buClr>
                          <a:srgbClr val="C00000"/>
                        </a:buClr>
                        <a:buFont typeface="Wingdings" panose="05000000000000000000" pitchFamily="2" charset="2"/>
                        <a:buChar char="§"/>
                      </a:pPr>
                      <a:r>
                        <a:rPr lang="en-US" sz="2200" dirty="0"/>
                        <a:t>Why an Employment intervention with vulnerable groups is needed</a:t>
                      </a:r>
                    </a:p>
                    <a:p>
                      <a:pPr marL="285750" indent="-285750" algn="l">
                        <a:buClr>
                          <a:srgbClr val="C00000"/>
                        </a:buClr>
                        <a:buFont typeface="Wingdings" panose="05000000000000000000" pitchFamily="2" charset="2"/>
                        <a:buChar char="§"/>
                      </a:pPr>
                      <a:r>
                        <a:rPr lang="en-US" sz="2200" dirty="0"/>
                        <a:t>Activation Points. Intervention proposals</a:t>
                      </a:r>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Fundamentals of the intervention</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1. Information</a:t>
                      </a:r>
                    </a:p>
                    <a:p>
                      <a:pPr marL="0" marR="0" lvl="2"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2. Labor orientation</a:t>
                      </a:r>
                    </a:p>
                    <a:p>
                      <a:pPr algn="l"/>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3.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Promoting an inclusive labour market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Changing mindsets for the socioeconomic integration of vulnerable groups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Collaboration with local companies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Diversity on the workplace and Corporate Social Responsibility (CSR)</a:t>
                      </a:r>
                    </a:p>
                    <a:p>
                      <a:pPr algn="l"/>
                      <a:endParaRPr lang="es-ES" sz="12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449648676"/>
                  </a:ext>
                </a:extLst>
              </a:tr>
              <a:tr h="539147">
                <a:tc>
                  <a:txBody>
                    <a:bodyPr/>
                    <a:lstStyle/>
                    <a:p>
                      <a:pPr algn="ctr"/>
                      <a:r>
                        <a:rPr lang="es-ES" sz="2200" b="1" dirty="0">
                          <a:solidFill>
                            <a:srgbClr val="C00000"/>
                          </a:solidFill>
                        </a:rPr>
                        <a:t>DAY 2. Wednesday 25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4. Thursday 2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6. Thursday 9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008060296"/>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1.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Context of the intervention</a:t>
                      </a:r>
                    </a:p>
                    <a:p>
                      <a:pPr marL="0" indent="0" algn="l">
                        <a:buFontTx/>
                        <a:buNone/>
                      </a:pPr>
                      <a:r>
                        <a:rPr lang="en-US" sz="2200" b="0" i="0" u="none" strike="noStrike" cap="none" spc="0" baseline="0" dirty="0">
                          <a:solidFill>
                            <a:schemeClr val="tx1"/>
                          </a:solidFill>
                          <a:uFillTx/>
                          <a:latin typeface="+mn-lt"/>
                          <a:ea typeface="+mn-ea"/>
                          <a:cs typeface="+mn-cs"/>
                          <a:sym typeface="Calibri"/>
                        </a:rPr>
                        <a:t>Adaptation of the project proposal to the region’s needs and the local labour market</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 (cont.)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3. Professional/Skills training</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4. Micro business initiatives</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4.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Implementation tools</a:t>
                      </a: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Data recording</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Follow up of participants</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Monitoring and reporting tools</a:t>
                      </a:r>
                      <a:endParaRPr lang="es-ES" sz="2200" b="0" i="0" u="none" strike="noStrike" cap="none" spc="0" baseline="0" dirty="0">
                        <a:solidFill>
                          <a:schemeClr val="tx1"/>
                        </a:solidFill>
                        <a:uFillTx/>
                        <a:latin typeface="+mn-lt"/>
                        <a:ea typeface="+mn-ea"/>
                        <a:cs typeface="+mn-cs"/>
                        <a:sym typeface="Calibri"/>
                      </a:endParaRP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Tool Kit</a:t>
                      </a:r>
                      <a:endParaRPr lang="es-ES" sz="2200" b="0" i="0" u="none" strike="noStrike" cap="none" spc="0" baseline="0" dirty="0">
                        <a:solidFill>
                          <a:schemeClr val="tx1"/>
                        </a:solidFill>
                        <a:uFillTx/>
                        <a:latin typeface="+mn-lt"/>
                        <a:ea typeface="+mn-ea"/>
                        <a:cs typeface="+mn-cs"/>
                        <a:sym typeface="Calibri"/>
                      </a:endParaRPr>
                    </a:p>
                  </a:txBody>
                  <a:tcPr/>
                </a:tc>
                <a:extLst>
                  <a:ext uri="{0D108BD9-81ED-4DB2-BD59-A6C34878D82A}">
                    <a16:rowId xmlns:a16="http://schemas.microsoft.com/office/drawing/2014/main" val="4180928267"/>
                  </a:ext>
                </a:extLst>
              </a:tr>
            </a:tbl>
          </a:graphicData>
        </a:graphic>
      </p:graphicFrame>
    </p:spTree>
    <p:extLst>
      <p:ext uri="{BB962C8B-B14F-4D97-AF65-F5344CB8AC3E}">
        <p14:creationId xmlns:p14="http://schemas.microsoft.com/office/powerpoint/2010/main" val="32429845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TextBox 2"/>
          <p:cNvSpPr txBox="1">
            <a:spLocks noGrp="1"/>
          </p:cNvSpPr>
          <p:nvPr>
            <p:ph type="body" sz="quarter" idx="21"/>
          </p:nvPr>
        </p:nvSpPr>
        <p:spPr>
          <a:xfrm>
            <a:off x="1710813" y="4361180"/>
            <a:ext cx="14866374" cy="1569660"/>
          </a:xfrm>
          <a:prstGeom prst="rect">
            <a:avLst/>
          </a:prstGeom>
        </p:spPr>
        <p:txBody>
          <a:bodyPr/>
          <a:lstStyle/>
          <a:p>
            <a:pPr marL="0" indent="0" algn="ctr" defTabSz="914400" rtl="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rPr lang="en-GB" dirty="0">
                <a:solidFill>
                  <a:srgbClr val="F5333F"/>
                </a:solidFill>
              </a:rPr>
              <a:t>MODULE 1</a:t>
            </a:r>
          </a:p>
          <a:p>
            <a:pPr marL="0" indent="0" algn="ctr" defTabSz="914400" rtl="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rPr lang="en-GB" dirty="0">
                <a:solidFill>
                  <a:srgbClr val="FFFFFF"/>
                </a:solidFill>
              </a:rPr>
              <a:t>Promoting an inclusive labour market</a:t>
            </a:r>
          </a:p>
        </p:txBody>
      </p:sp>
    </p:spTree>
    <p:extLst>
      <p:ext uri="{BB962C8B-B14F-4D97-AF65-F5344CB8AC3E}">
        <p14:creationId xmlns:p14="http://schemas.microsoft.com/office/powerpoint/2010/main" val="14472580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Inclusive labor </a:t>
            </a:r>
            <a:r>
              <a:rPr lang="es-ES" sz="4800" dirty="0" err="1">
                <a:solidFill>
                  <a:schemeClr val="accent3"/>
                </a:solidFill>
                <a:latin typeface="Montserrat Bold"/>
                <a:sym typeface="Montserrat Bold"/>
              </a:rPr>
              <a:t>market</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Ukraine</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context</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1201812" y="1987158"/>
            <a:ext cx="8872794" cy="75947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Talking about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inclusive labor market of Ukraine </a:t>
            </a:r>
            <a:r>
              <a:rPr lang="en-US" sz="2800" dirty="0">
                <a:latin typeface="Open Sans" panose="020B0606030504020204" pitchFamily="34" charset="0"/>
                <a:ea typeface="Open Sans" panose="020B0606030504020204" pitchFamily="34" charset="0"/>
                <a:cs typeface="Open Sans" panose="020B0606030504020204" pitchFamily="34" charset="0"/>
              </a:rPr>
              <a:t>requires placing the term </a:t>
            </a:r>
            <a:r>
              <a:rPr lang="en-US" sz="2800" i="1" dirty="0">
                <a:latin typeface="Open Sans" panose="020B0606030504020204" pitchFamily="34" charset="0"/>
                <a:ea typeface="Open Sans" panose="020B0606030504020204" pitchFamily="34" charset="0"/>
                <a:cs typeface="Open Sans" panose="020B0606030504020204" pitchFamily="34" charset="0"/>
              </a:rPr>
              <a:t>‘inclusive labor market’ </a:t>
            </a:r>
            <a:r>
              <a:rPr lang="en-US" sz="2800" dirty="0">
                <a:latin typeface="Open Sans" panose="020B0606030504020204" pitchFamily="34" charset="0"/>
                <a:ea typeface="Open Sans" panose="020B0606030504020204" pitchFamily="34" charset="0"/>
                <a:cs typeface="Open Sans" panose="020B0606030504020204" pitchFamily="34" charset="0"/>
              </a:rPr>
              <a:t>in the current socioeconomic context of the country.</a:t>
            </a:r>
          </a:p>
          <a:p>
            <a:pPr hangingPunct="1">
              <a:lnSpc>
                <a:spcPct val="150000"/>
              </a:lnSpc>
            </a:pPr>
            <a:endParaRPr lang="en-US" sz="10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Demographic shock</a:t>
            </a:r>
            <a:r>
              <a:rPr lang="en-US" sz="2800" dirty="0">
                <a:latin typeface="Open Sans" panose="020B0606030504020204" pitchFamily="34" charset="0"/>
                <a:ea typeface="Open Sans" panose="020B0606030504020204" pitchFamily="34" charset="0"/>
                <a:cs typeface="Open Sans" panose="020B0606030504020204" pitchFamily="34" charset="0"/>
              </a:rPr>
              <a:t>, with a significant portion of Ukrainians becoming IDPs or refugees in foreign countries. At the same time, </a:t>
            </a:r>
            <a:r>
              <a:rPr lang="en-US" sz="2800" b="1" dirty="0">
                <a:latin typeface="Open Sans" panose="020B0606030504020204" pitchFamily="34" charset="0"/>
                <a:ea typeface="Open Sans" panose="020B0606030504020204" pitchFamily="34" charset="0"/>
                <a:cs typeface="Open Sans" panose="020B0606030504020204" pitchFamily="34" charset="0"/>
              </a:rPr>
              <a:t>Ukraine requires a workforce</a:t>
            </a:r>
            <a:r>
              <a:rPr lang="en-US" sz="2800" dirty="0">
                <a:latin typeface="Open Sans" panose="020B0606030504020204" pitchFamily="34" charset="0"/>
                <a:ea typeface="Open Sans" panose="020B0606030504020204" pitchFamily="34" charset="0"/>
                <a:cs typeface="Open Sans" panose="020B0606030504020204" pitchFamily="34" charset="0"/>
              </a:rPr>
              <a:t> for its continued economic recovery and development.</a:t>
            </a:r>
          </a:p>
          <a:p>
            <a:pPr hangingPunct="1">
              <a:lnSpc>
                <a:spcPct val="150000"/>
              </a:lnSpc>
            </a:pPr>
            <a:endParaRPr lang="en-US" sz="10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Despite a </a:t>
            </a:r>
            <a:r>
              <a:rPr lang="en-US" sz="2800" b="1" dirty="0">
                <a:latin typeface="Open Sans" panose="020B0606030504020204" pitchFamily="34" charset="0"/>
                <a:ea typeface="Open Sans" panose="020B0606030504020204" pitchFamily="34" charset="0"/>
                <a:cs typeface="Open Sans" panose="020B0606030504020204" pitchFamily="34" charset="0"/>
              </a:rPr>
              <a:t>high level of unemployment </a:t>
            </a:r>
            <a:r>
              <a:rPr lang="en-US" sz="2800" dirty="0">
                <a:latin typeface="Open Sans" panose="020B0606030504020204" pitchFamily="34" charset="0"/>
                <a:ea typeface="Open Sans" panose="020B0606030504020204" pitchFamily="34" charset="0"/>
                <a:cs typeface="Open Sans" panose="020B0606030504020204" pitchFamily="34" charset="0"/>
              </a:rPr>
              <a:t>(19% in 2023, NBU), business companies report </a:t>
            </a:r>
            <a:r>
              <a:rPr lang="en-US" sz="2800" b="1" dirty="0">
                <a:latin typeface="Open Sans" panose="020B0606030504020204" pitchFamily="34" charset="0"/>
                <a:ea typeface="Open Sans" panose="020B0606030504020204" pitchFamily="34" charset="0"/>
                <a:cs typeface="Open Sans" panose="020B0606030504020204" pitchFamily="34" charset="0"/>
              </a:rPr>
              <a:t>a shortage of personnel and skills</a:t>
            </a:r>
            <a:r>
              <a:rPr lang="en-US" sz="2800" dirty="0">
                <a:latin typeface="Open Sans" panose="020B0606030504020204" pitchFamily="34" charset="0"/>
                <a:ea typeface="Open Sans" panose="020B0606030504020204" pitchFamily="34" charset="0"/>
                <a:cs typeface="Open Sans" panose="020B0606030504020204" pitchFamily="34" charset="0"/>
              </a:rPr>
              <a:t> in certain sectors. </a:t>
            </a:r>
          </a:p>
        </p:txBody>
      </p:sp>
      <p:pic>
        <p:nvPicPr>
          <p:cNvPr id="3" name="Imagen 2">
            <a:extLst>
              <a:ext uri="{FF2B5EF4-FFF2-40B4-BE49-F238E27FC236}">
                <a16:creationId xmlns:a16="http://schemas.microsoft.com/office/drawing/2014/main" id="{928265A8-5528-4199-AACB-BFD7A28666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31417" y="3067455"/>
            <a:ext cx="7936474" cy="54341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Imagen 9">
            <a:extLst>
              <a:ext uri="{FF2B5EF4-FFF2-40B4-BE49-F238E27FC236}">
                <a16:creationId xmlns:a16="http://schemas.microsoft.com/office/drawing/2014/main" id="{F34851F4-2B1A-4AED-B28B-F9A8CD62B20D}"/>
              </a:ext>
            </a:extLst>
          </p:cNvPr>
          <p:cNvPicPr>
            <a:picLocks noChangeAspect="1"/>
          </p:cNvPicPr>
          <p:nvPr/>
        </p:nvPicPr>
        <p:blipFill>
          <a:blip r:embed="rId6"/>
          <a:stretch>
            <a:fillRect/>
          </a:stretch>
        </p:blipFill>
        <p:spPr>
          <a:xfrm>
            <a:off x="11262507" y="4122007"/>
            <a:ext cx="4855104" cy="1606239"/>
          </a:xfrm>
          <a:prstGeom prst="ellipse">
            <a:avLst/>
          </a:prstGeom>
          <a:ln>
            <a:noFill/>
          </a:ln>
          <a:effectLst>
            <a:softEdge rad="112500"/>
          </a:effectLst>
        </p:spPr>
      </p:pic>
    </p:spTree>
    <p:extLst>
      <p:ext uri="{BB962C8B-B14F-4D97-AF65-F5344CB8AC3E}">
        <p14:creationId xmlns:p14="http://schemas.microsoft.com/office/powerpoint/2010/main" val="35891797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Inclusive labor </a:t>
            </a:r>
            <a:r>
              <a:rPr lang="es-ES" sz="4800" dirty="0" err="1">
                <a:solidFill>
                  <a:schemeClr val="accent3"/>
                </a:solidFill>
                <a:latin typeface="Montserrat Bold"/>
                <a:sym typeface="Montserrat Bold"/>
              </a:rPr>
              <a:t>market</a:t>
            </a:r>
            <a:r>
              <a:rPr lang="es-ES" sz="4800" dirty="0">
                <a:solidFill>
                  <a:schemeClr val="accent3"/>
                </a:solidFill>
                <a:latin typeface="Montserrat Bold"/>
                <a:sym typeface="Montserrat Bold"/>
              </a:rPr>
              <a:t>| </a:t>
            </a:r>
            <a:r>
              <a:rPr lang="es-ES" sz="3200" dirty="0" err="1">
                <a:solidFill>
                  <a:srgbClr val="002060"/>
                </a:solidFill>
                <a:latin typeface="Montserrat Bold"/>
                <a:sym typeface="Montserrat Bold"/>
              </a:rPr>
              <a:t>Information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1819926" y="2268482"/>
            <a:ext cx="12457778" cy="62694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n-US" sz="2250" dirty="0">
                <a:latin typeface="Open Sans" panose="020B0606030504020204" pitchFamily="34" charset="0"/>
                <a:ea typeface="Open Sans" panose="020B0606030504020204" pitchFamily="34" charset="0"/>
                <a:cs typeface="Open Sans" panose="020B0606030504020204" pitchFamily="34" charset="0"/>
              </a:rPr>
              <a:t>Business community, as employers, are the </a:t>
            </a:r>
            <a:r>
              <a:rPr lang="en-US" sz="2250" b="1" dirty="0">
                <a:solidFill>
                  <a:srgbClr val="C00000"/>
                </a:solidFill>
                <a:latin typeface="Open Sans" panose="020B0606030504020204" pitchFamily="34" charset="0"/>
                <a:ea typeface="Open Sans" panose="020B0606030504020204" pitchFamily="34" charset="0"/>
                <a:cs typeface="Open Sans" panose="020B0606030504020204" pitchFamily="34" charset="0"/>
              </a:rPr>
              <a:t>main source of information </a:t>
            </a:r>
            <a:r>
              <a:rPr lang="en-US" sz="2250" dirty="0">
                <a:latin typeface="Open Sans" panose="020B0606030504020204" pitchFamily="34" charset="0"/>
                <a:ea typeface="Open Sans" panose="020B0606030504020204" pitchFamily="34" charset="0"/>
                <a:cs typeface="Open Sans" panose="020B0606030504020204" pitchFamily="34" charset="0"/>
              </a:rPr>
              <a:t>regarding labor market trends:</a:t>
            </a:r>
          </a:p>
          <a:p>
            <a:pPr hangingPunct="1">
              <a:lnSpc>
                <a:spcPct val="150000"/>
              </a:lnSpc>
            </a:pPr>
            <a:endParaRPr lang="en-US" sz="2250" dirty="0">
              <a:latin typeface="Open Sans" panose="020B0606030504020204" pitchFamily="34" charset="0"/>
              <a:ea typeface="Open Sans" panose="020B0606030504020204" pitchFamily="34" charset="0"/>
              <a:cs typeface="Open Sans" panose="020B0606030504020204" pitchFamily="34" charset="0"/>
            </a:endParaRPr>
          </a:p>
          <a:p>
            <a:pPr marL="342900" indent="-342900" hangingPunct="1">
              <a:lnSpc>
                <a:spcPct val="150000"/>
              </a:lnSpc>
              <a:buClr>
                <a:srgbClr val="C00000"/>
              </a:buClr>
              <a:buFont typeface="Wingdings" panose="05000000000000000000" pitchFamily="2" charset="2"/>
              <a:buChar char="§"/>
            </a:pPr>
            <a:r>
              <a:rPr lang="en-US" sz="2250" dirty="0">
                <a:latin typeface="Open Sans" panose="020B0606030504020204" pitchFamily="34" charset="0"/>
                <a:ea typeface="Open Sans" panose="020B0606030504020204" pitchFamily="34" charset="0"/>
                <a:cs typeface="Open Sans" panose="020B0606030504020204" pitchFamily="34" charset="0"/>
              </a:rPr>
              <a:t>Occupations in which employment is created and in which it is destroyed.</a:t>
            </a:r>
          </a:p>
          <a:p>
            <a:pPr marL="342900" indent="-342900" hangingPunct="1">
              <a:lnSpc>
                <a:spcPct val="150000"/>
              </a:lnSpc>
              <a:buClr>
                <a:srgbClr val="C00000"/>
              </a:buClr>
              <a:buFont typeface="Wingdings" panose="05000000000000000000" pitchFamily="2" charset="2"/>
              <a:buChar char="§"/>
            </a:pPr>
            <a:r>
              <a:rPr lang="en-US" sz="2250" dirty="0">
                <a:latin typeface="Open Sans" panose="020B0606030504020204" pitchFamily="34" charset="0"/>
                <a:ea typeface="Open Sans" panose="020B0606030504020204" pitchFamily="34" charset="0"/>
                <a:cs typeface="Open Sans" panose="020B0606030504020204" pitchFamily="34" charset="0"/>
              </a:rPr>
              <a:t>Sectors in which there will foreseeably be more job possibilities in the future.</a:t>
            </a:r>
          </a:p>
          <a:p>
            <a:pPr marL="342900" indent="-342900" hangingPunct="1">
              <a:lnSpc>
                <a:spcPct val="150000"/>
              </a:lnSpc>
              <a:buClr>
                <a:srgbClr val="C00000"/>
              </a:buClr>
              <a:buFont typeface="Wingdings" panose="05000000000000000000" pitchFamily="2" charset="2"/>
              <a:buChar char="§"/>
            </a:pPr>
            <a:r>
              <a:rPr lang="en-US" sz="2250" dirty="0">
                <a:latin typeface="Open Sans" panose="020B0606030504020204" pitchFamily="34" charset="0"/>
                <a:ea typeface="Open Sans" panose="020B0606030504020204" pitchFamily="34" charset="0"/>
                <a:cs typeface="Open Sans" panose="020B0606030504020204" pitchFamily="34" charset="0"/>
              </a:rPr>
              <a:t>Qualification requirements for different jobs.</a:t>
            </a:r>
          </a:p>
          <a:p>
            <a:pPr marL="342900" indent="-342900" hangingPunct="1">
              <a:lnSpc>
                <a:spcPct val="150000"/>
              </a:lnSpc>
              <a:buClr>
                <a:srgbClr val="C00000"/>
              </a:buClr>
              <a:buFont typeface="Wingdings" panose="05000000000000000000" pitchFamily="2" charset="2"/>
              <a:buChar char="§"/>
            </a:pPr>
            <a:r>
              <a:rPr lang="en-US" sz="2250" dirty="0">
                <a:latin typeface="Open Sans" panose="020B0606030504020204" pitchFamily="34" charset="0"/>
                <a:ea typeface="Open Sans" panose="020B0606030504020204" pitchFamily="34" charset="0"/>
                <a:cs typeface="Open Sans" panose="020B0606030504020204" pitchFamily="34" charset="0"/>
              </a:rPr>
              <a:t>Working conditions of different occupations.</a:t>
            </a:r>
          </a:p>
          <a:p>
            <a:pPr marL="342900" indent="-342900" hangingPunct="1">
              <a:lnSpc>
                <a:spcPct val="150000"/>
              </a:lnSpc>
              <a:buClr>
                <a:srgbClr val="C00000"/>
              </a:buClr>
              <a:buFont typeface="Wingdings" panose="05000000000000000000" pitchFamily="2" charset="2"/>
              <a:buChar char="§"/>
            </a:pPr>
            <a:r>
              <a:rPr lang="en-US" sz="2250" dirty="0">
                <a:latin typeface="Open Sans" panose="020B0606030504020204" pitchFamily="34" charset="0"/>
                <a:ea typeface="Open Sans" panose="020B0606030504020204" pitchFamily="34" charset="0"/>
                <a:cs typeface="Open Sans" panose="020B0606030504020204" pitchFamily="34" charset="0"/>
              </a:rPr>
              <a:t>Training needs of workers.</a:t>
            </a:r>
          </a:p>
          <a:p>
            <a:pPr marL="342900" indent="-342900" hangingPunct="1">
              <a:lnSpc>
                <a:spcPct val="150000"/>
              </a:lnSpc>
              <a:buClr>
                <a:srgbClr val="C00000"/>
              </a:buClr>
              <a:buFont typeface="Wingdings" panose="05000000000000000000" pitchFamily="2" charset="2"/>
              <a:buChar char="§"/>
            </a:pPr>
            <a:r>
              <a:rPr lang="en-US" sz="2250" dirty="0">
                <a:latin typeface="Open Sans" panose="020B0606030504020204" pitchFamily="34" charset="0"/>
                <a:ea typeface="Open Sans" panose="020B0606030504020204" pitchFamily="34" charset="0"/>
                <a:cs typeface="Open Sans" panose="020B0606030504020204" pitchFamily="34" charset="0"/>
              </a:rPr>
              <a:t>Characteristics most valued by the business community (most requested personal skills).</a:t>
            </a:r>
          </a:p>
          <a:p>
            <a:pPr marL="342900" indent="-342900" hangingPunct="1">
              <a:lnSpc>
                <a:spcPct val="150000"/>
              </a:lnSpc>
              <a:buClr>
                <a:srgbClr val="C00000"/>
              </a:buClr>
              <a:buFont typeface="Wingdings" panose="05000000000000000000" pitchFamily="2" charset="2"/>
              <a:buChar char="§"/>
            </a:pPr>
            <a:r>
              <a:rPr lang="en-US" sz="2250" dirty="0">
                <a:latin typeface="Open Sans" panose="020B0606030504020204" pitchFamily="34" charset="0"/>
                <a:ea typeface="Open Sans" panose="020B0606030504020204" pitchFamily="34" charset="0"/>
                <a:cs typeface="Open Sans" panose="020B0606030504020204" pitchFamily="34" charset="0"/>
              </a:rPr>
              <a:t>Human resources policies.</a:t>
            </a:r>
          </a:p>
          <a:p>
            <a:pPr marL="342900" indent="-342900" hangingPunct="1">
              <a:lnSpc>
                <a:spcPct val="150000"/>
              </a:lnSpc>
              <a:buClr>
                <a:srgbClr val="C00000"/>
              </a:buClr>
              <a:buFont typeface="Wingdings" panose="05000000000000000000" pitchFamily="2" charset="2"/>
              <a:buChar char="§"/>
            </a:pPr>
            <a:r>
              <a:rPr lang="en-US" sz="2250" dirty="0">
                <a:latin typeface="Open Sans" panose="020B0606030504020204" pitchFamily="34" charset="0"/>
                <a:ea typeface="Open Sans" panose="020B0606030504020204" pitchFamily="34" charset="0"/>
                <a:cs typeface="Open Sans" panose="020B0606030504020204" pitchFamily="34" charset="0"/>
              </a:rPr>
              <a:t>The impact of new technologies on the creation and destruction of employment.</a:t>
            </a:r>
          </a:p>
          <a:p>
            <a:pPr marL="342900" indent="-342900" hangingPunct="1">
              <a:lnSpc>
                <a:spcPct val="150000"/>
              </a:lnSpc>
              <a:buClr>
                <a:srgbClr val="C00000"/>
              </a:buClr>
              <a:buFont typeface="Wingdings" panose="05000000000000000000" pitchFamily="2" charset="2"/>
              <a:buChar char="§"/>
            </a:pPr>
            <a:r>
              <a:rPr lang="en-US" sz="2250" dirty="0">
                <a:latin typeface="Open Sans" panose="020B0606030504020204" pitchFamily="34" charset="0"/>
                <a:ea typeface="Open Sans" panose="020B0606030504020204" pitchFamily="34" charset="0"/>
                <a:cs typeface="Open Sans" panose="020B0606030504020204" pitchFamily="34" charset="0"/>
              </a:rPr>
              <a:t>Subcontracting of parts of the production processes.</a:t>
            </a:r>
          </a:p>
        </p:txBody>
      </p:sp>
      <p:pic>
        <p:nvPicPr>
          <p:cNvPr id="6" name="Picture 7" descr="MC900434801[1]">
            <a:extLst>
              <a:ext uri="{FF2B5EF4-FFF2-40B4-BE49-F238E27FC236}">
                <a16:creationId xmlns:a16="http://schemas.microsoft.com/office/drawing/2014/main" id="{557B4FDA-C7B0-4121-B63A-FBD782073E29}"/>
              </a:ext>
            </a:extLst>
          </p:cNvPr>
          <p:cNvPicPr>
            <a:picLocks noChangeAspect="1" noChangeArrowheads="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4603459" y="4460058"/>
            <a:ext cx="3028304" cy="3028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999097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Inclusive labor </a:t>
            </a:r>
            <a:r>
              <a:rPr lang="es-ES" sz="4800" dirty="0" err="1">
                <a:solidFill>
                  <a:schemeClr val="accent3"/>
                </a:solidFill>
                <a:latin typeface="Montserrat Bold"/>
                <a:sym typeface="Montserrat Bold"/>
              </a:rPr>
              <a:t>market</a:t>
            </a:r>
            <a:r>
              <a:rPr lang="es-ES" sz="4800" dirty="0">
                <a:solidFill>
                  <a:schemeClr val="accent3"/>
                </a:solidFill>
                <a:latin typeface="Montserrat Bold"/>
                <a:sym typeface="Montserrat Bold"/>
              </a:rPr>
              <a:t>| </a:t>
            </a:r>
            <a:r>
              <a:rPr lang="es-ES" sz="3200" dirty="0">
                <a:solidFill>
                  <a:srgbClr val="002060"/>
                </a:solidFill>
                <a:latin typeface="Montserrat Bold"/>
                <a:sym typeface="Montserrat Bold"/>
              </a:rPr>
              <a:t>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1667186" y="2074037"/>
            <a:ext cx="10624963" cy="74101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The closer the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professional training </a:t>
            </a:r>
            <a:r>
              <a:rPr lang="en-US" sz="2800" dirty="0">
                <a:latin typeface="Open Sans" panose="020B0606030504020204" pitchFamily="34" charset="0"/>
                <a:ea typeface="Open Sans" panose="020B0606030504020204" pitchFamily="34" charset="0"/>
                <a:cs typeface="Open Sans" panose="020B0606030504020204" pitchFamily="34" charset="0"/>
              </a:rPr>
              <a:t>is to the productive system, the better results it provides in relation to job placement. </a:t>
            </a:r>
          </a:p>
          <a:p>
            <a:pPr hangingPunct="1">
              <a:lnSpc>
                <a:spcPct val="150000"/>
              </a:lnSpc>
            </a:pPr>
            <a:endParaRPr lang="en-US" sz="20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Four possible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avenues of collaboration </a:t>
            </a:r>
            <a:r>
              <a:rPr lang="en-US" sz="2800" dirty="0">
                <a:latin typeface="Open Sans" panose="020B0606030504020204" pitchFamily="34" charset="0"/>
                <a:ea typeface="Open Sans" panose="020B0606030504020204" pitchFamily="34" charset="0"/>
                <a:cs typeface="Open Sans" panose="020B0606030504020204" pitchFamily="34" charset="0"/>
              </a:rPr>
              <a:t>between local companies and the Employment project.</a:t>
            </a:r>
          </a:p>
          <a:p>
            <a:pPr hangingPunct="1">
              <a:lnSpc>
                <a:spcPct val="150000"/>
              </a:lnSpc>
            </a:pPr>
            <a:endParaRPr lang="en-US" sz="2000" dirty="0">
              <a:latin typeface="Open Sans" panose="020B0606030504020204" pitchFamily="34" charset="0"/>
              <a:ea typeface="Open Sans" panose="020B0606030504020204" pitchFamily="34" charset="0"/>
              <a:cs typeface="Open Sans" panose="020B0606030504020204" pitchFamily="34" charset="0"/>
            </a:endParaRPr>
          </a:p>
          <a:p>
            <a:pPr marL="342900" indent="-3429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Contributing to designing the contents of the courses.</a:t>
            </a:r>
          </a:p>
          <a:p>
            <a:pPr marL="342900" indent="-3429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Providing monitors/teachers for professional training courses.</a:t>
            </a:r>
          </a:p>
          <a:p>
            <a:pPr marL="342900" indent="-3429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Directly providing training.</a:t>
            </a:r>
          </a:p>
          <a:p>
            <a:pPr marL="342900" indent="-3429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Facilitating on-the-job training.</a:t>
            </a:r>
          </a:p>
        </p:txBody>
      </p:sp>
      <p:pic>
        <p:nvPicPr>
          <p:cNvPr id="3" name="Imagen 2">
            <a:extLst>
              <a:ext uri="{FF2B5EF4-FFF2-40B4-BE49-F238E27FC236}">
                <a16:creationId xmlns:a16="http://schemas.microsoft.com/office/drawing/2014/main" id="{316B38C2-FA9A-460C-8125-26D95EBB55CD}"/>
              </a:ext>
            </a:extLst>
          </p:cNvPr>
          <p:cNvPicPr>
            <a:picLocks noChangeAspect="1"/>
          </p:cNvPicPr>
          <p:nvPr/>
        </p:nvPicPr>
        <p:blipFill>
          <a:blip r:embed="rId5">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474610" y="6120487"/>
            <a:ext cx="6602400" cy="3728414"/>
          </a:xfrm>
          <a:prstGeom prst="ellipse">
            <a:avLst/>
          </a:prstGeom>
          <a:ln>
            <a:noFill/>
          </a:ln>
          <a:effectLst>
            <a:softEdge rad="112500"/>
          </a:effectLst>
        </p:spPr>
      </p:pic>
    </p:spTree>
    <p:extLst>
      <p:ext uri="{BB962C8B-B14F-4D97-AF65-F5344CB8AC3E}">
        <p14:creationId xmlns:p14="http://schemas.microsoft.com/office/powerpoint/2010/main" val="41383264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Inclusive labor </a:t>
            </a:r>
            <a:r>
              <a:rPr lang="es-ES" sz="4800" dirty="0" err="1">
                <a:solidFill>
                  <a:schemeClr val="accent3"/>
                </a:solidFill>
                <a:latin typeface="Montserrat Bold"/>
                <a:sym typeface="Montserrat Bold"/>
              </a:rPr>
              <a:t>market</a:t>
            </a:r>
            <a:r>
              <a:rPr lang="es-ES" sz="4800" dirty="0">
                <a:solidFill>
                  <a:schemeClr val="accent3"/>
                </a:solidFill>
                <a:latin typeface="Montserrat Bold"/>
                <a:sym typeface="Montserrat Bold"/>
              </a:rPr>
              <a:t>| </a:t>
            </a:r>
            <a:r>
              <a:rPr lang="es-ES" sz="3200" dirty="0" err="1">
                <a:solidFill>
                  <a:srgbClr val="002060"/>
                </a:solidFill>
                <a:latin typeface="Montserrat Bold"/>
                <a:sym typeface="Montserrat Bold"/>
              </a:rPr>
              <a:t>Recruitment</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1667186" y="2074037"/>
            <a:ext cx="10624963" cy="65791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Hiring and/or reintegration in the labor market of persons with low levels of employability with direct cooperation of local companies that wish to develop their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corporate social responsibility (CSR)</a:t>
            </a:r>
            <a:r>
              <a:rPr lang="en-US" sz="2800" dirty="0">
                <a:latin typeface="Open Sans" panose="020B0606030504020204" pitchFamily="34" charset="0"/>
                <a:ea typeface="Open Sans" panose="020B0606030504020204" pitchFamily="34" charset="0"/>
                <a:cs typeface="Open Sans" panose="020B0606030504020204" pitchFamily="34" charset="0"/>
              </a:rPr>
              <a:t> by procuring employment access to vulnerable groups.</a:t>
            </a:r>
          </a:p>
          <a:p>
            <a:pPr hangingPunct="1">
              <a:lnSpc>
                <a:spcPct val="150000"/>
              </a:lnSpc>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Two possible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avenues of collaboration </a:t>
            </a:r>
            <a:r>
              <a:rPr lang="en-US" sz="2800" dirty="0">
                <a:latin typeface="Open Sans" panose="020B0606030504020204" pitchFamily="34" charset="0"/>
                <a:ea typeface="Open Sans" panose="020B0606030504020204" pitchFamily="34" charset="0"/>
                <a:cs typeface="Open Sans" panose="020B0606030504020204" pitchFamily="34" charset="0"/>
              </a:rPr>
              <a:t>between local companies and the Employment project.</a:t>
            </a:r>
          </a:p>
          <a:p>
            <a:pPr marL="342900" indent="-342900" hangingPunct="1">
              <a:lnSpc>
                <a:spcPct val="150000"/>
              </a:lnSpc>
              <a:buClr>
                <a:srgbClr val="C00000"/>
              </a:buClr>
              <a:buFont typeface="Wingdings" panose="05000000000000000000" pitchFamily="2" charset="2"/>
              <a:buChar char="§"/>
            </a:pPr>
            <a:endParaRPr lang="en-US" sz="1400" dirty="0">
              <a:latin typeface="Open Sans" panose="020B0606030504020204" pitchFamily="34" charset="0"/>
              <a:ea typeface="Open Sans" panose="020B0606030504020204" pitchFamily="34" charset="0"/>
              <a:cs typeface="Open Sans" panose="020B0606030504020204" pitchFamily="34" charset="0"/>
            </a:endParaRPr>
          </a:p>
          <a:p>
            <a:pPr marL="342900" indent="-3429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Guidance in the recruitment process of vulnerable groups</a:t>
            </a:r>
          </a:p>
          <a:p>
            <a:pPr marL="342900" indent="-3429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Pre-selection of candidates.</a:t>
            </a:r>
          </a:p>
        </p:txBody>
      </p:sp>
      <p:pic>
        <p:nvPicPr>
          <p:cNvPr id="7" name="Imagen 6">
            <a:extLst>
              <a:ext uri="{FF2B5EF4-FFF2-40B4-BE49-F238E27FC236}">
                <a16:creationId xmlns:a16="http://schemas.microsoft.com/office/drawing/2014/main" id="{09FA5A64-958A-4803-B3D9-CA96363F5576}"/>
              </a:ext>
            </a:extLst>
          </p:cNvPr>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4014740" y="7098763"/>
            <a:ext cx="3622705" cy="2857203"/>
          </a:xfrm>
          <a:prstGeom prst="rect">
            <a:avLst/>
          </a:prstGeom>
        </p:spPr>
      </p:pic>
      <p:sp>
        <p:nvSpPr>
          <p:cNvPr id="2" name="Rectángulo 1">
            <a:extLst>
              <a:ext uri="{FF2B5EF4-FFF2-40B4-BE49-F238E27FC236}">
                <a16:creationId xmlns:a16="http://schemas.microsoft.com/office/drawing/2014/main" id="{D08DAD01-DA63-4790-8501-45F2E084E8A8}"/>
              </a:ext>
            </a:extLst>
          </p:cNvPr>
          <p:cNvSpPr/>
          <p:nvPr/>
        </p:nvSpPr>
        <p:spPr>
          <a:xfrm>
            <a:off x="13575177" y="2793850"/>
            <a:ext cx="4501833" cy="3970318"/>
          </a:xfrm>
          <a:prstGeom prst="rect">
            <a:avLst/>
          </a:prstGeom>
        </p:spPr>
        <p:txBody>
          <a:bodyPr wrap="square">
            <a:spAutoFit/>
          </a:bodyPr>
          <a:lstStyle/>
          <a:p>
            <a:r>
              <a:rPr lang="en-US" sz="2800" dirty="0">
                <a:ea typeface="Open Sans" panose="020B0606030504020204" pitchFamily="34" charset="0"/>
                <a:cs typeface="Open Sans" panose="020B0606030504020204" pitchFamily="34" charset="0"/>
              </a:rPr>
              <a:t>Talk with business companies from a perspective of </a:t>
            </a:r>
            <a:r>
              <a:rPr lang="en-US" sz="2800" b="1" dirty="0">
                <a:ea typeface="Open Sans" panose="020B0606030504020204" pitchFamily="34" charset="0"/>
                <a:cs typeface="Open Sans" panose="020B0606030504020204" pitchFamily="34" charset="0"/>
              </a:rPr>
              <a:t>social co-responsibility </a:t>
            </a:r>
            <a:r>
              <a:rPr lang="en-US" sz="2800" dirty="0">
                <a:ea typeface="Open Sans" panose="020B0606030504020204" pitchFamily="34" charset="0"/>
                <a:cs typeface="Open Sans" panose="020B0606030504020204" pitchFamily="34" charset="0"/>
              </a:rPr>
              <a:t>that involves all actors of a community in the understanding of </a:t>
            </a:r>
            <a:r>
              <a:rPr lang="en-US" sz="2800" b="1" dirty="0">
                <a:ea typeface="Open Sans" panose="020B0606030504020204" pitchFamily="34" charset="0"/>
                <a:cs typeface="Open Sans" panose="020B0606030504020204" pitchFamily="34" charset="0"/>
              </a:rPr>
              <a:t>exclusion as an imbalance</a:t>
            </a:r>
            <a:r>
              <a:rPr lang="en-US" sz="2800" dirty="0">
                <a:ea typeface="Open Sans" panose="020B0606030504020204" pitchFamily="34" charset="0"/>
                <a:cs typeface="Open Sans" panose="020B0606030504020204" pitchFamily="34" charset="0"/>
              </a:rPr>
              <a:t> (in which unemployment plays a key role)</a:t>
            </a:r>
            <a:endParaRPr lang="es-ES" sz="2800" dirty="0"/>
          </a:p>
        </p:txBody>
      </p:sp>
    </p:spTree>
    <p:extLst>
      <p:ext uri="{BB962C8B-B14F-4D97-AF65-F5344CB8AC3E}">
        <p14:creationId xmlns:p14="http://schemas.microsoft.com/office/powerpoint/2010/main" val="16484524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Inclusive labor </a:t>
            </a:r>
            <a:r>
              <a:rPr lang="es-ES" sz="4800" dirty="0" err="1">
                <a:solidFill>
                  <a:schemeClr val="accent3"/>
                </a:solidFill>
                <a:latin typeface="Montserrat Bold"/>
                <a:sym typeface="Montserrat Bold"/>
              </a:rPr>
              <a:t>market</a:t>
            </a:r>
            <a:r>
              <a:rPr lang="es-ES" sz="4800" dirty="0">
                <a:solidFill>
                  <a:schemeClr val="accent3"/>
                </a:solidFill>
                <a:latin typeface="Montserrat Bold"/>
                <a:sym typeface="Montserrat Bold"/>
              </a:rPr>
              <a:t>| </a:t>
            </a:r>
            <a:r>
              <a:rPr lang="es-ES" sz="3200" dirty="0" err="1">
                <a:solidFill>
                  <a:srgbClr val="002060"/>
                </a:solidFill>
                <a:latin typeface="Montserrat Bold"/>
                <a:sym typeface="Montserrat Bold"/>
              </a:rPr>
              <a:t>Awareness</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1667186" y="1998714"/>
            <a:ext cx="11012494" cy="43169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Companies are good vehicles for transmitting currents of opinion. The joint participation of the Employment project and companies in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awareness campaigns </a:t>
            </a:r>
            <a:r>
              <a:rPr lang="en-US" sz="2800" dirty="0">
                <a:latin typeface="Open Sans" panose="020B0606030504020204" pitchFamily="34" charset="0"/>
                <a:ea typeface="Open Sans" panose="020B0606030504020204" pitchFamily="34" charset="0"/>
                <a:cs typeface="Open Sans" panose="020B0606030504020204" pitchFamily="34" charset="0"/>
              </a:rPr>
              <a:t>to promote more inclusive labor markets can be an element of their success. </a:t>
            </a:r>
          </a:p>
          <a:p>
            <a:pPr hangingPunct="1">
              <a:lnSpc>
                <a:spcPct val="150000"/>
              </a:lnSpc>
            </a:pPr>
            <a:endParaRPr lang="en-US" sz="1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Possible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avenues of collaboration </a:t>
            </a:r>
            <a:r>
              <a:rPr lang="en-US" sz="2800" dirty="0">
                <a:latin typeface="Open Sans" panose="020B0606030504020204" pitchFamily="34" charset="0"/>
                <a:ea typeface="Open Sans" panose="020B0606030504020204" pitchFamily="34" charset="0"/>
                <a:cs typeface="Open Sans" panose="020B0606030504020204" pitchFamily="34" charset="0"/>
              </a:rPr>
              <a:t>between local companies and the Employment project.</a:t>
            </a:r>
          </a:p>
        </p:txBody>
      </p:sp>
      <p:pic>
        <p:nvPicPr>
          <p:cNvPr id="5" name="Imagen 4">
            <a:extLst>
              <a:ext uri="{FF2B5EF4-FFF2-40B4-BE49-F238E27FC236}">
                <a16:creationId xmlns:a16="http://schemas.microsoft.com/office/drawing/2014/main" id="{B2CC0937-A854-4B6A-ACA3-C8718B45006B}"/>
              </a:ext>
            </a:extLst>
          </p:cNvPr>
          <p:cNvPicPr>
            <a:picLocks noChangeAspect="1"/>
          </p:cNvPicPr>
          <p:nvPr/>
        </p:nvPicPr>
        <p:blipFill>
          <a:blip r:embed="rId5">
            <a:duotone>
              <a:schemeClr val="accent4">
                <a:shade val="45000"/>
                <a:satMod val="135000"/>
              </a:schemeClr>
              <a:prstClr val="white"/>
            </a:duotone>
          </a:blip>
          <a:stretch>
            <a:fillRect/>
          </a:stretch>
        </p:blipFill>
        <p:spPr>
          <a:xfrm>
            <a:off x="7785572" y="6674482"/>
            <a:ext cx="10384862" cy="3435677"/>
          </a:xfrm>
          <a:prstGeom prst="rect">
            <a:avLst/>
          </a:prstGeom>
        </p:spPr>
      </p:pic>
      <p:sp>
        <p:nvSpPr>
          <p:cNvPr id="6" name="Rectángulo 5">
            <a:extLst>
              <a:ext uri="{FF2B5EF4-FFF2-40B4-BE49-F238E27FC236}">
                <a16:creationId xmlns:a16="http://schemas.microsoft.com/office/drawing/2014/main" id="{42CBCC0B-8CB0-4ACC-BB4E-747AC80C659B}"/>
              </a:ext>
            </a:extLst>
          </p:cNvPr>
          <p:cNvSpPr/>
          <p:nvPr/>
        </p:nvSpPr>
        <p:spPr>
          <a:xfrm>
            <a:off x="2134546" y="6823564"/>
            <a:ext cx="7476814" cy="1964064"/>
          </a:xfrm>
          <a:prstGeom prst="rect">
            <a:avLst/>
          </a:prstGeom>
        </p:spPr>
        <p:txBody>
          <a:bodyPr wrap="square">
            <a:spAutoFit/>
          </a:bodyPr>
          <a:lstStyle/>
          <a:p>
            <a:pPr marL="342900" indent="-3429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With its own workers.</a:t>
            </a:r>
          </a:p>
          <a:p>
            <a:pPr marL="342900" indent="-3429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With other companies</a:t>
            </a:r>
          </a:p>
          <a:p>
            <a:pPr marL="342900" indent="-3429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With the general population</a:t>
            </a:r>
            <a:endParaRPr lang="es-ES" sz="2800" dirty="0"/>
          </a:p>
        </p:txBody>
      </p:sp>
    </p:spTree>
    <p:extLst>
      <p:ext uri="{BB962C8B-B14F-4D97-AF65-F5344CB8AC3E}">
        <p14:creationId xmlns:p14="http://schemas.microsoft.com/office/powerpoint/2010/main" val="4167812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Inclusive labor </a:t>
            </a:r>
            <a:r>
              <a:rPr lang="es-ES" sz="4800" dirty="0" err="1">
                <a:solidFill>
                  <a:schemeClr val="accent3"/>
                </a:solidFill>
                <a:latin typeface="Montserrat Bold"/>
                <a:sym typeface="Montserrat Bold"/>
              </a:rPr>
              <a:t>market</a:t>
            </a:r>
            <a:r>
              <a:rPr lang="es-ES" sz="4800" dirty="0">
                <a:solidFill>
                  <a:schemeClr val="accent3"/>
                </a:solidFill>
                <a:latin typeface="Montserrat Bold"/>
                <a:sym typeface="Montserrat Bold"/>
              </a:rPr>
              <a:t>| </a:t>
            </a:r>
            <a:r>
              <a:rPr lang="es-ES" sz="3200" dirty="0" err="1">
                <a:solidFill>
                  <a:srgbClr val="002060"/>
                </a:solidFill>
                <a:latin typeface="Montserrat Bold"/>
                <a:sym typeface="Montserrat Bold"/>
              </a:rPr>
              <a:t>Other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collaborations</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786113" y="3325647"/>
            <a:ext cx="14343051" cy="47093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Business community can also collaborate with the Employment project in other ways:</a:t>
            </a:r>
          </a:p>
          <a:p>
            <a:pPr hangingPunct="1">
              <a:lnSpc>
                <a:spcPct val="150000"/>
              </a:lnSpc>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457200" indent="-457200" hangingPunct="1">
              <a:lnSpc>
                <a:spcPct val="20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Support for new micro business initiatives supported by the Employment project.</a:t>
            </a:r>
          </a:p>
          <a:p>
            <a:pPr marL="457200" indent="-457200" hangingPunct="1">
              <a:lnSpc>
                <a:spcPct val="20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Dynamization of corporate volunteering.</a:t>
            </a:r>
          </a:p>
          <a:p>
            <a:pPr marL="457200" indent="-457200" hangingPunct="1">
              <a:lnSpc>
                <a:spcPct val="20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Financial contributions.</a:t>
            </a:r>
          </a:p>
          <a:p>
            <a:pPr marL="457200" indent="-457200" hangingPunct="1">
              <a:lnSpc>
                <a:spcPct val="20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Dissemination of the URCS Employment project. </a:t>
            </a:r>
          </a:p>
        </p:txBody>
      </p:sp>
    </p:spTree>
    <p:extLst>
      <p:ext uri="{BB962C8B-B14F-4D97-AF65-F5344CB8AC3E}">
        <p14:creationId xmlns:p14="http://schemas.microsoft.com/office/powerpoint/2010/main" val="192900784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178ae11-6556-4388-b5ea-a543032bf8a5">
      <Terms xmlns="http://schemas.microsoft.com/office/infopath/2007/PartnerControls"/>
    </lcf76f155ced4ddcb4097134ff3c332f>
    <TaxCatchAll xmlns="916d48aa-a5c4-4a96-bdad-c66163c3b40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1C9922A1D45791428E8A3BD053942B8A" ma:contentTypeVersion="11" ma:contentTypeDescription="Crear nuevo documento." ma:contentTypeScope="" ma:versionID="6a409e43a95dc2fe298dc1bc89d4d77b">
  <xsd:schema xmlns:xsd="http://www.w3.org/2001/XMLSchema" xmlns:xs="http://www.w3.org/2001/XMLSchema" xmlns:p="http://schemas.microsoft.com/office/2006/metadata/properties" xmlns:ns2="3178ae11-6556-4388-b5ea-a543032bf8a5" xmlns:ns3="916d48aa-a5c4-4a96-bdad-c66163c3b400" targetNamespace="http://schemas.microsoft.com/office/2006/metadata/properties" ma:root="true" ma:fieldsID="e8c6f8f4c2db2e838128846b4235947f" ns2:_="" ns3:_="">
    <xsd:import namespace="3178ae11-6556-4388-b5ea-a543032bf8a5"/>
    <xsd:import namespace="916d48aa-a5c4-4a96-bdad-c66163c3b40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78ae11-6556-4388-b5ea-a543032bf8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d8a44517-479e-4e44-b64a-2708cac2e75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16d48aa-a5c4-4a96-bdad-c66163c3b400" elementFormDefault="qualified">
    <xsd:import namespace="http://schemas.microsoft.com/office/2006/documentManagement/types"/>
    <xsd:import namespace="http://schemas.microsoft.com/office/infopath/2007/PartnerControls"/>
    <xsd:element name="TaxCatchAll" ma:index="18" nillable="true" ma:displayName="Columna global de taxonomía" ma:hidden="true" ma:list="{f5c09c7c-44ac-42ac-a0c8-aeeb5c6519f9}" ma:internalName="TaxCatchAll" ma:showField="CatchAllData" ma:web="916d48aa-a5c4-4a96-bdad-c66163c3b4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38130A-E632-434F-B0C4-316BA4410D27}">
  <ds:schemaRefs>
    <ds:schemaRef ds:uri="http://schemas.openxmlformats.org/package/2006/metadata/core-properties"/>
    <ds:schemaRef ds:uri="http://www.w3.org/XML/1998/namespace"/>
    <ds:schemaRef ds:uri="http://schemas.microsoft.com/office/2006/documentManagement/types"/>
    <ds:schemaRef ds:uri="http://purl.org/dc/elements/1.1/"/>
    <ds:schemaRef ds:uri="http://purl.org/dc/terms/"/>
    <ds:schemaRef ds:uri="http://schemas.microsoft.com/office/infopath/2007/PartnerControls"/>
    <ds:schemaRef ds:uri="916d48aa-a5c4-4a96-bdad-c66163c3b400"/>
    <ds:schemaRef ds:uri="3178ae11-6556-4388-b5ea-a543032bf8a5"/>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5063D533-E8B0-4854-9BBC-167E84F623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78ae11-6556-4388-b5ea-a543032bf8a5"/>
    <ds:schemaRef ds:uri="916d48aa-a5c4-4a96-bdad-c66163c3b4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BF1ED4-783D-43BC-BCDA-3D6AF457D2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2388</TotalTime>
  <Words>2405</Words>
  <Application>Microsoft Office PowerPoint</Application>
  <PresentationFormat>Personalizado</PresentationFormat>
  <Paragraphs>169</Paragraphs>
  <Slides>10</Slides>
  <Notes>10</Notes>
  <HiddenSlides>0</HiddenSlides>
  <MMClips>0</MMClips>
  <ScaleCrop>false</ScaleCrop>
  <HeadingPairs>
    <vt:vector size="8" baseType="variant">
      <vt:variant>
        <vt:lpstr>Fuentes usadas</vt:lpstr>
      </vt:variant>
      <vt:variant>
        <vt:i4>12</vt:i4>
      </vt:variant>
      <vt:variant>
        <vt:lpstr>Tema</vt:lpstr>
      </vt:variant>
      <vt:variant>
        <vt:i4>2</vt:i4>
      </vt:variant>
      <vt:variant>
        <vt:lpstr>Servidores OLE incrustados</vt:lpstr>
      </vt:variant>
      <vt:variant>
        <vt:i4>1</vt:i4>
      </vt:variant>
      <vt:variant>
        <vt:lpstr>Títulos de diapositiva</vt:lpstr>
      </vt:variant>
      <vt:variant>
        <vt:i4>10</vt:i4>
      </vt:variant>
    </vt:vector>
  </HeadingPairs>
  <TitlesOfParts>
    <vt:vector size="25" baseType="lpstr">
      <vt:lpstr>Arial</vt:lpstr>
      <vt:lpstr>Calibri</vt:lpstr>
      <vt:lpstr>Calibri Light</vt:lpstr>
      <vt:lpstr>Graphik XXXCond Regular</vt:lpstr>
      <vt:lpstr>Montserrat Bold</vt:lpstr>
      <vt:lpstr>Montserrat Light</vt:lpstr>
      <vt:lpstr>Montserrat Regular</vt:lpstr>
      <vt:lpstr>Montserrat SemiBold</vt:lpstr>
      <vt:lpstr>Open Sans</vt:lpstr>
      <vt:lpstr>Open Sans Light</vt:lpstr>
      <vt:lpstr>OpenSans</vt:lpstr>
      <vt:lpstr>Wingdings</vt:lpstr>
      <vt:lpstr>Office Theme</vt:lpstr>
      <vt:lpstr>1_Office Theme</vt:lpstr>
      <vt:lpstr>Acrobat Document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delegadocre</dc:creator>
  <cp:lastModifiedBy>00  CID-EU Sandra Gutierrez Hernandez</cp:lastModifiedBy>
  <cp:revision>207</cp:revision>
  <dcterms:modified xsi:type="dcterms:W3CDTF">2023-11-13T12:51:48Z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11836000</vt:r8>
  </property>
  <property fmtid="{D5CDD505-2E9C-101B-9397-08002B2CF9AE}" pid="3" name="ContentTypeId">
    <vt:lpwstr>0x0101001C9922A1D45791428E8A3BD053942B8A</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ies>
</file>