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9" r:id="rId5"/>
  </p:sldMasterIdLst>
  <p:notesMasterIdLst>
    <p:notesMasterId r:id="rId35"/>
  </p:notesMasterIdLst>
  <p:sldIdLst>
    <p:sldId id="259" r:id="rId6"/>
    <p:sldId id="945621769" r:id="rId7"/>
    <p:sldId id="372" r:id="rId8"/>
    <p:sldId id="945621750" r:id="rId9"/>
    <p:sldId id="945621727" r:id="rId10"/>
    <p:sldId id="945621784" r:id="rId11"/>
    <p:sldId id="945621773" r:id="rId12"/>
    <p:sldId id="945621781" r:id="rId13"/>
    <p:sldId id="945621787" r:id="rId14"/>
    <p:sldId id="945621785" r:id="rId15"/>
    <p:sldId id="945621779" r:id="rId16"/>
    <p:sldId id="945621801" r:id="rId17"/>
    <p:sldId id="945621796" r:id="rId18"/>
    <p:sldId id="945621795" r:id="rId19"/>
    <p:sldId id="945621797" r:id="rId20"/>
    <p:sldId id="945621798" r:id="rId21"/>
    <p:sldId id="945621799" r:id="rId22"/>
    <p:sldId id="945621800" r:id="rId23"/>
    <p:sldId id="945621751" r:id="rId24"/>
    <p:sldId id="945621788" r:id="rId25"/>
    <p:sldId id="945621794" r:id="rId26"/>
    <p:sldId id="945621791" r:id="rId27"/>
    <p:sldId id="945621783" r:id="rId28"/>
    <p:sldId id="945621792" r:id="rId29"/>
    <p:sldId id="945621782" r:id="rId30"/>
    <p:sldId id="945621793" r:id="rId31"/>
    <p:sldId id="945621802" r:id="rId32"/>
    <p:sldId id="945621786" r:id="rId33"/>
    <p:sldId id="945621803" r:id="rId34"/>
  </p:sldIdLst>
  <p:sldSz cx="18288000" cy="10287000"/>
  <p:notesSz cx="7104063" cy="10234613"/>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687616"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1375234"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2062851"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2750469"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3438085"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4125702"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48133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5500937"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BCD"/>
          </a:solidFill>
        </a:fill>
      </a:tcStyle>
    </a:wholeTbl>
    <a:band2H>
      <a:tcTxStyle/>
      <a:tcStyle>
        <a:tcBdr/>
        <a:fill>
          <a:solidFill>
            <a:srgbClr val="E6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BCCCD"/>
          </a:solidFill>
        </a:fill>
      </a:tcStyle>
    </a:wholeTbl>
    <a:band2H>
      <a:tcTxStyle/>
      <a:tcStyle>
        <a:tcBdr/>
        <a:fill>
          <a:solidFill>
            <a:srgbClr val="FD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FCFCF"/>
          </a:solidFill>
        </a:fill>
      </a:tcStyle>
    </a:wholeTbl>
    <a:band2H>
      <a:tcTxStyle/>
      <a:tcStyle>
        <a:tcBdr/>
        <a:fill>
          <a:solidFill>
            <a:srgbClr val="FFE8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3F3F3F"/>
          </a:solidFill>
        </a:fill>
      </a:tcStyle>
    </a:band2H>
    <a:firstCol>
      <a:tcTxStyle b="on" i="off">
        <a:fontRef idx="minor">
          <a:srgbClr val="3F3F3F"/>
        </a:fontRef>
        <a:srgbClr val="3F3F3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3F3F3F"/>
          </a:solidFill>
        </a:fill>
      </a:tcStyle>
    </a:lastRow>
    <a:firstRow>
      <a:tcTxStyle b="on" i="off">
        <a:fontRef idx="minor">
          <a:srgbClr val="3F3F3F"/>
        </a:fontRef>
        <a:srgbClr val="3F3F3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2">
              <a:lumOff val="9019"/>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18" autoAdjust="0"/>
  </p:normalViewPr>
  <p:slideViewPr>
    <p:cSldViewPr snapToGrid="0">
      <p:cViewPr varScale="1">
        <p:scale>
          <a:sx n="56" d="100"/>
          <a:sy n="56" d="100"/>
        </p:scale>
        <p:origin x="538" y="53"/>
      </p:cViewPr>
      <p:guideLst/>
    </p:cSldViewPr>
  </p:slideViewPr>
  <p:notesTextViewPr>
    <p:cViewPr>
      <p:scale>
        <a:sx n="1" d="1"/>
        <a:sy n="1" d="1"/>
      </p:scale>
      <p:origin x="0" y="0"/>
    </p:cViewPr>
  </p:notesTextViewPr>
  <p:notesViewPr>
    <p:cSldViewPr snapToGrid="0">
      <p:cViewPr>
        <p:scale>
          <a:sx n="120" d="100"/>
          <a:sy n="120" d="100"/>
        </p:scale>
        <p:origin x="1891" y="-180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142875" y="768350"/>
            <a:ext cx="6818313" cy="3836988"/>
          </a:xfrm>
          <a:prstGeom prst="rect">
            <a:avLst/>
          </a:prstGeom>
        </p:spPr>
        <p:txBody>
          <a:bodyPr lIns="99075" tIns="49538" rIns="99075" bIns="49538"/>
          <a:lstStyle/>
          <a:p>
            <a:endParaRPr dirty="0"/>
          </a:p>
        </p:txBody>
      </p:sp>
      <p:sp>
        <p:nvSpPr>
          <p:cNvPr id="511" name="Shape 511"/>
          <p:cNvSpPr>
            <a:spLocks noGrp="1"/>
          </p:cNvSpPr>
          <p:nvPr>
            <p:ph type="body" sz="quarter" idx="1"/>
          </p:nvPr>
        </p:nvSpPr>
        <p:spPr>
          <a:xfrm>
            <a:off x="947209" y="4861441"/>
            <a:ext cx="5209646" cy="4605576"/>
          </a:xfrm>
          <a:prstGeom prst="rect">
            <a:avLst/>
          </a:prstGeom>
        </p:spPr>
        <p:txBody>
          <a:bodyPr lIns="99075" tIns="49538" rIns="99075" bIns="49538"/>
          <a:lstStyle/>
          <a:p>
            <a:endParaRPr/>
          </a:p>
        </p:txBody>
      </p:sp>
    </p:spTree>
  </p:cSld>
  <p:clrMap bg1="lt1" tx1="dk1" bg2="lt2" tx2="dk2" accent1="accent1" accent2="accent2" accent3="accent3" accent4="accent4" accent5="accent5" accent6="accent6" hlink="hlink" folHlink="folHlink"/>
  <p:notesStyle>
    <a:lvl1pPr latinLnBrk="0">
      <a:spcBef>
        <a:spcPts val="600"/>
      </a:spcBef>
      <a:defRPr>
        <a:latin typeface="+mn-lt"/>
        <a:ea typeface="+mn-ea"/>
        <a:cs typeface="+mn-cs"/>
        <a:sym typeface="Calibri"/>
      </a:defRPr>
    </a:lvl1pPr>
    <a:lvl2pPr indent="228600" latinLnBrk="0">
      <a:spcBef>
        <a:spcPts val="600"/>
      </a:spcBef>
      <a:defRPr>
        <a:latin typeface="+mn-lt"/>
        <a:ea typeface="+mn-ea"/>
        <a:cs typeface="+mn-cs"/>
        <a:sym typeface="Calibri"/>
      </a:defRPr>
    </a:lvl2pPr>
    <a:lvl3pPr indent="457200" latinLnBrk="0">
      <a:spcBef>
        <a:spcPts val="600"/>
      </a:spcBef>
      <a:defRPr>
        <a:latin typeface="+mn-lt"/>
        <a:ea typeface="+mn-ea"/>
        <a:cs typeface="+mn-cs"/>
        <a:sym typeface="Calibri"/>
      </a:defRPr>
    </a:lvl3pPr>
    <a:lvl4pPr indent="685800" latinLnBrk="0">
      <a:spcBef>
        <a:spcPts val="600"/>
      </a:spcBef>
      <a:defRPr>
        <a:latin typeface="+mn-lt"/>
        <a:ea typeface="+mn-ea"/>
        <a:cs typeface="+mn-cs"/>
        <a:sym typeface="Calibri"/>
      </a:defRPr>
    </a:lvl4pPr>
    <a:lvl5pPr indent="914400" latinLnBrk="0">
      <a:spcBef>
        <a:spcPts val="600"/>
      </a:spcBef>
      <a:defRPr>
        <a:latin typeface="+mn-lt"/>
        <a:ea typeface="+mn-ea"/>
        <a:cs typeface="+mn-cs"/>
        <a:sym typeface="Calibri"/>
      </a:defRPr>
    </a:lvl5pPr>
    <a:lvl6pPr indent="1143000" latinLnBrk="0">
      <a:spcBef>
        <a:spcPts val="600"/>
      </a:spcBef>
      <a:defRPr>
        <a:latin typeface="+mn-lt"/>
        <a:ea typeface="+mn-ea"/>
        <a:cs typeface="+mn-cs"/>
        <a:sym typeface="Calibri"/>
      </a:defRPr>
    </a:lvl6pPr>
    <a:lvl7pPr indent="1371600" latinLnBrk="0">
      <a:spcBef>
        <a:spcPts val="600"/>
      </a:spcBef>
      <a:defRPr>
        <a:latin typeface="+mn-lt"/>
        <a:ea typeface="+mn-ea"/>
        <a:cs typeface="+mn-cs"/>
        <a:sym typeface="Calibri"/>
      </a:defRPr>
    </a:lvl7pPr>
    <a:lvl8pPr indent="1600200" latinLnBrk="0">
      <a:spcBef>
        <a:spcPts val="600"/>
      </a:spcBef>
      <a:defRPr>
        <a:latin typeface="+mn-lt"/>
        <a:ea typeface="+mn-ea"/>
        <a:cs typeface="+mn-cs"/>
        <a:sym typeface="Calibri"/>
      </a:defRPr>
    </a:lvl8pPr>
    <a:lvl9pPr indent="1828800" latinLnBrk="0">
      <a:spcBef>
        <a:spcPts val="600"/>
      </a:spcBef>
      <a:defRPr>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78987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a:t>
            </a:r>
            <a:r>
              <a:rPr lang="en-US" sz="900" b="1" dirty="0">
                <a:ea typeface="Open Sans" panose="020B0606030504020204" pitchFamily="34" charset="0"/>
                <a:cs typeface="Open Sans" panose="020B0606030504020204" pitchFamily="34" charset="0"/>
              </a:rPr>
              <a:t>quality standards for </a:t>
            </a:r>
            <a:r>
              <a:rPr lang="en-US" sz="900" b="1" dirty="0" err="1">
                <a:ea typeface="Open Sans" panose="020B0606030504020204" pitchFamily="34" charset="0"/>
                <a:cs typeface="Open Sans" panose="020B0606030504020204" pitchFamily="34" charset="0"/>
              </a:rPr>
              <a:t>labour</a:t>
            </a:r>
            <a:r>
              <a:rPr lang="en-US" sz="900" b="1" dirty="0">
                <a:ea typeface="Open Sans" panose="020B0606030504020204" pitchFamily="34" charset="0"/>
                <a:cs typeface="Open Sans" panose="020B0606030504020204" pitchFamily="34" charset="0"/>
              </a:rPr>
              <a:t> market information </a:t>
            </a:r>
            <a:r>
              <a:rPr lang="en-US" sz="900" dirty="0">
                <a:ea typeface="Open Sans" panose="020B0606030504020204" pitchFamily="34" charset="0"/>
                <a:cs typeface="Open Sans" panose="020B0606030504020204" pitchFamily="34" charset="0"/>
              </a:rPr>
              <a:t>should be high because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information has many dimensions and is not easy to work with.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High quality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information should have the following characteristics:</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Accuracy (e.g. statistically reliable)</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Completeness (e.g. in terms of sectors, regions)</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Timeliness: recent data, frequently updated</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Relevance to user needs and adapted needs of different user groups</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Attractive and available in different formats (i.e. pictures, infographics, tables, charts, graphs and videos)</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Accessibility: taking into account different capabilities and backgrounds, easy to understand text, access without registration, at low cost or free of charge as much as possible, plus available in electronic and hard copy</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Impartial: the information provided is in accordance with the user’s interest only, is not influenced by provider, institutional and funding interests, and does not discriminate on the basis of gender, age, ethnicity, social class, qualifications, ability.</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Include local or regional information in order to show the possibilities in the region where one lives but at the same time in other regions (can encourages mobility)</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Be easy to update</a:t>
            </a:r>
          </a:p>
          <a:p>
            <a:pPr marL="185766" indent="-185766" defTabSz="990752">
              <a:spcBef>
                <a:spcPts val="650"/>
              </a:spcBef>
              <a:buFont typeface="Wingdings" panose="05000000000000000000" pitchFamily="2" charset="2"/>
              <a:buChar char="ü"/>
              <a:defRPr/>
            </a:pPr>
            <a:r>
              <a:rPr lang="en-US" sz="900" dirty="0">
                <a:ea typeface="Open Sans" panose="020B0606030504020204" pitchFamily="34" charset="0"/>
                <a:cs typeface="Open Sans" panose="020B0606030504020204" pitchFamily="34" charset="0"/>
              </a:rPr>
              <a:t>Forward looking</a:t>
            </a:r>
          </a:p>
        </p:txBody>
      </p:sp>
    </p:spTree>
    <p:extLst>
      <p:ext uri="{BB962C8B-B14F-4D97-AF65-F5344CB8AC3E}">
        <p14:creationId xmlns:p14="http://schemas.microsoft.com/office/powerpoint/2010/main" val="1695237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pPr>
            <a:endParaRPr lang="en-US" sz="900" b="1" dirty="0">
              <a:latin typeface="+mn-lt"/>
              <a:ea typeface="Open Sans" panose="020B0606030504020204" pitchFamily="34" charset="0"/>
              <a:cs typeface="Open Sans" panose="020B0606030504020204" pitchFamily="34" charset="0"/>
            </a:endParaRPr>
          </a:p>
          <a:p>
            <a:pPr defTabSz="990752">
              <a:spcBef>
                <a:spcPts val="650"/>
              </a:spcBef>
            </a:pPr>
            <a:r>
              <a:rPr lang="en-US" sz="900" b="1" dirty="0">
                <a:latin typeface="+mn-lt"/>
                <a:ea typeface="Open Sans" panose="020B0606030504020204" pitchFamily="34" charset="0"/>
                <a:cs typeface="Open Sans" panose="020B0606030504020204" pitchFamily="34" charset="0"/>
              </a:rPr>
              <a:t>Activity 3.1. </a:t>
            </a:r>
            <a:r>
              <a:rPr lang="en-US" sz="900" b="1" dirty="0">
                <a:highlight>
                  <a:srgbClr val="FFFFFF"/>
                </a:highlight>
                <a:latin typeface="+mn-lt"/>
                <a:ea typeface="Open Sans" panose="020B0606030504020204" pitchFamily="34" charset="0"/>
                <a:cs typeface="Open Sans" panose="020B0606030504020204" pitchFamily="34" charset="0"/>
              </a:rPr>
              <a:t>Information Session on </a:t>
            </a:r>
            <a:r>
              <a:rPr lang="en-US" sz="900" b="1" dirty="0" err="1">
                <a:highlight>
                  <a:srgbClr val="FFFFFF"/>
                </a:highlight>
                <a:latin typeface="+mn-lt"/>
                <a:ea typeface="Open Sans" panose="020B0606030504020204" pitchFamily="34" charset="0"/>
                <a:cs typeface="Open Sans" panose="020B0606030504020204" pitchFamily="34" charset="0"/>
              </a:rPr>
              <a:t>Labour</a:t>
            </a:r>
            <a:r>
              <a:rPr lang="en-US" sz="900" b="1" dirty="0">
                <a:highlight>
                  <a:srgbClr val="FFFFFF"/>
                </a:highlight>
                <a:latin typeface="+mn-lt"/>
                <a:ea typeface="Open Sans" panose="020B0606030504020204" pitchFamily="34" charset="0"/>
                <a:cs typeface="Open Sans" panose="020B0606030504020204" pitchFamily="34" charset="0"/>
              </a:rPr>
              <a:t> Market</a:t>
            </a:r>
          </a:p>
          <a:p>
            <a:endParaRPr lang="es-ES" sz="900" dirty="0">
              <a:latin typeface="+mn-lt"/>
            </a:endParaRPr>
          </a:p>
          <a:p>
            <a:pPr marL="557298" indent="-557298">
              <a:lnSpc>
                <a:spcPct val="150000"/>
              </a:lnSpc>
              <a:buFont typeface="+mj-lt"/>
              <a:buAutoNum type="arabicPeriod"/>
            </a:pPr>
            <a:r>
              <a:rPr lang="en-US" sz="900" dirty="0">
                <a:solidFill>
                  <a:srgbClr val="333333"/>
                </a:solidFill>
                <a:latin typeface="+mn-lt"/>
                <a:ea typeface="Open Sans" panose="020B0606030504020204" pitchFamily="34" charset="0"/>
                <a:cs typeface="Open Sans" panose="020B0606030504020204" pitchFamily="34" charset="0"/>
              </a:rPr>
              <a:t>Prepare the </a:t>
            </a:r>
            <a:r>
              <a:rPr lang="en-US" sz="900" b="1" dirty="0">
                <a:solidFill>
                  <a:srgbClr val="333333"/>
                </a:solidFill>
                <a:latin typeface="+mn-lt"/>
                <a:ea typeface="Open Sans" panose="020B0606030504020204" pitchFamily="34" charset="0"/>
                <a:cs typeface="Open Sans" panose="020B0606030504020204" pitchFamily="34" charset="0"/>
              </a:rPr>
              <a:t>index</a:t>
            </a:r>
            <a:r>
              <a:rPr lang="en-US" sz="900" dirty="0">
                <a:solidFill>
                  <a:srgbClr val="333333"/>
                </a:solidFill>
                <a:latin typeface="+mn-lt"/>
                <a:ea typeface="Open Sans" panose="020B0606030504020204" pitchFamily="34" charset="0"/>
                <a:cs typeface="Open Sans" panose="020B0606030504020204" pitchFamily="34" charset="0"/>
              </a:rPr>
              <a:t> of the content that your Activation Point would include in the Information Session on </a:t>
            </a:r>
            <a:r>
              <a:rPr lang="en-US" sz="900" dirty="0" err="1">
                <a:solidFill>
                  <a:srgbClr val="333333"/>
                </a:solidFill>
                <a:latin typeface="+mn-lt"/>
                <a:ea typeface="Open Sans" panose="020B0606030504020204" pitchFamily="34" charset="0"/>
                <a:cs typeface="Open Sans" panose="020B0606030504020204" pitchFamily="34" charset="0"/>
              </a:rPr>
              <a:t>Labour</a:t>
            </a:r>
            <a:r>
              <a:rPr lang="en-US" sz="900" dirty="0">
                <a:solidFill>
                  <a:srgbClr val="333333"/>
                </a:solidFill>
                <a:latin typeface="+mn-lt"/>
                <a:ea typeface="Open Sans" panose="020B0606030504020204" pitchFamily="34" charset="0"/>
                <a:cs typeface="Open Sans" panose="020B0606030504020204" pitchFamily="34" charset="0"/>
              </a:rPr>
              <a:t> Market</a:t>
            </a:r>
            <a:r>
              <a:rPr lang="en-GB" sz="900" dirty="0">
                <a:solidFill>
                  <a:srgbClr val="333333"/>
                </a:solidFill>
                <a:latin typeface="+mn-lt"/>
                <a:ea typeface="Open Sans" panose="020B0606030504020204" pitchFamily="34" charset="0"/>
                <a:cs typeface="Open Sans" panose="020B0606030504020204" pitchFamily="34" charset="0"/>
              </a:rPr>
              <a:t>.</a:t>
            </a:r>
          </a:p>
          <a:p>
            <a:pPr marL="557298" indent="-557298">
              <a:lnSpc>
                <a:spcPct val="150000"/>
              </a:lnSpc>
              <a:buFont typeface="+mj-lt"/>
              <a:buAutoNum type="arabicPeriod"/>
            </a:pPr>
            <a:endParaRPr lang="en-US" sz="900" dirty="0">
              <a:solidFill>
                <a:srgbClr val="333333"/>
              </a:solidFill>
              <a:latin typeface="+mn-lt"/>
              <a:ea typeface="Open Sans" panose="020B0606030504020204" pitchFamily="34" charset="0"/>
              <a:cs typeface="Open Sans" panose="020B0606030504020204" pitchFamily="34" charset="0"/>
            </a:endParaRPr>
          </a:p>
          <a:p>
            <a:pPr marL="557298" indent="-557298">
              <a:lnSpc>
                <a:spcPct val="150000"/>
              </a:lnSpc>
              <a:buFont typeface="+mj-lt"/>
              <a:buAutoNum type="arabicPeriod"/>
            </a:pPr>
            <a:r>
              <a:rPr lang="en-US" sz="900" dirty="0">
                <a:solidFill>
                  <a:srgbClr val="333333"/>
                </a:solidFill>
                <a:latin typeface="+mn-lt"/>
                <a:ea typeface="Open Sans" panose="020B0606030504020204" pitchFamily="34" charset="0"/>
                <a:cs typeface="Open Sans" panose="020B0606030504020204" pitchFamily="34" charset="0"/>
              </a:rPr>
              <a:t>List </a:t>
            </a:r>
            <a:r>
              <a:rPr lang="en-US" sz="900" b="1" dirty="0">
                <a:solidFill>
                  <a:srgbClr val="333333"/>
                </a:solidFill>
                <a:latin typeface="+mn-lt"/>
                <a:ea typeface="Open Sans" panose="020B0606030504020204" pitchFamily="34" charset="0"/>
                <a:cs typeface="Open Sans" panose="020B0606030504020204" pitchFamily="34" charset="0"/>
              </a:rPr>
              <a:t>two exercises </a:t>
            </a:r>
            <a:r>
              <a:rPr lang="en-US" sz="900" dirty="0">
                <a:solidFill>
                  <a:srgbClr val="333333"/>
                </a:solidFill>
                <a:latin typeface="+mn-lt"/>
                <a:ea typeface="Open Sans" panose="020B0606030504020204" pitchFamily="34" charset="0"/>
                <a:cs typeface="Open Sans" panose="020B0606030504020204" pitchFamily="34" charset="0"/>
              </a:rPr>
              <a:t>that you will conduct with attendees to:</a:t>
            </a:r>
          </a:p>
          <a:p>
            <a:pPr>
              <a:lnSpc>
                <a:spcPct val="150000"/>
              </a:lnSpc>
            </a:pPr>
            <a:endParaRPr lang="en-US" sz="900" dirty="0">
              <a:solidFill>
                <a:srgbClr val="333333"/>
              </a:solidFill>
              <a:latin typeface="+mn-lt"/>
              <a:ea typeface="Open Sans" panose="020B0606030504020204" pitchFamily="34" charset="0"/>
              <a:cs typeface="Open Sans" panose="020B0606030504020204" pitchFamily="34" charset="0"/>
            </a:endParaRPr>
          </a:p>
          <a:p>
            <a:pPr marL="557298" lvl="5" indent="-557298">
              <a:lnSpc>
                <a:spcPct val="150000"/>
              </a:lnSpc>
              <a:buFont typeface="+mj-lt"/>
              <a:buAutoNum type="alphaLcParenR"/>
            </a:pPr>
            <a:r>
              <a:rPr lang="en-US" sz="900" dirty="0">
                <a:solidFill>
                  <a:srgbClr val="333333"/>
                </a:solidFill>
                <a:latin typeface="+mn-lt"/>
                <a:ea typeface="Open Sans" panose="020B0606030504020204" pitchFamily="34" charset="0"/>
                <a:cs typeface="Open Sans" panose="020B0606030504020204" pitchFamily="34" charset="0"/>
              </a:rPr>
              <a:t>Learn more about the barriers/challenges they are facing to access employment or professional training.</a:t>
            </a:r>
          </a:p>
          <a:p>
            <a:pPr marL="557298" lvl="5" indent="-557298">
              <a:lnSpc>
                <a:spcPct val="150000"/>
              </a:lnSpc>
              <a:buFont typeface="+mj-lt"/>
              <a:buAutoNum type="alphaLcParenR"/>
            </a:pPr>
            <a:endParaRPr lang="en-US" sz="900" dirty="0">
              <a:solidFill>
                <a:srgbClr val="333333"/>
              </a:solidFill>
              <a:latin typeface="+mn-lt"/>
              <a:ea typeface="Open Sans" panose="020B0606030504020204" pitchFamily="34" charset="0"/>
              <a:cs typeface="Open Sans" panose="020B0606030504020204" pitchFamily="34" charset="0"/>
            </a:endParaRPr>
          </a:p>
          <a:p>
            <a:pPr marL="557298" lvl="5" indent="-557298">
              <a:lnSpc>
                <a:spcPct val="150000"/>
              </a:lnSpc>
              <a:buFont typeface="+mj-lt"/>
              <a:buAutoNum type="alphaLcParenR"/>
            </a:pPr>
            <a:r>
              <a:rPr lang="en-US" sz="900" dirty="0">
                <a:solidFill>
                  <a:srgbClr val="333333"/>
                </a:solidFill>
                <a:latin typeface="+mn-lt"/>
                <a:ea typeface="Open Sans" panose="020B0606030504020204" pitchFamily="34" charset="0"/>
                <a:cs typeface="Open Sans" panose="020B0606030504020204" pitchFamily="34" charset="0"/>
              </a:rPr>
              <a:t>Know what is their previous work experience</a:t>
            </a:r>
            <a:endParaRPr lang="en-GB" sz="900" dirty="0">
              <a:solidFill>
                <a:srgbClr val="333333"/>
              </a:solidFill>
              <a:latin typeface="+mn-lt"/>
              <a:ea typeface="Open Sans" panose="020B0606030504020204" pitchFamily="34" charset="0"/>
              <a:cs typeface="Open Sans" panose="020B0606030504020204" pitchFamily="34" charset="0"/>
            </a:endParaRPr>
          </a:p>
          <a:p>
            <a:endParaRPr lang="es-ES" dirty="0"/>
          </a:p>
        </p:txBody>
      </p:sp>
    </p:spTree>
    <p:extLst>
      <p:ext uri="{BB962C8B-B14F-4D97-AF65-F5344CB8AC3E}">
        <p14:creationId xmlns:p14="http://schemas.microsoft.com/office/powerpoint/2010/main" val="3165742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pPr>
            <a:endParaRPr lang="en-US" sz="900" dirty="0"/>
          </a:p>
          <a:p>
            <a:pPr defTabSz="990752">
              <a:spcBef>
                <a:spcPts val="650"/>
              </a:spcBef>
            </a:pPr>
            <a:r>
              <a:rPr lang="en-US" sz="900" dirty="0"/>
              <a:t>Many organizations may work with similar objectives, methodologies and actions; but what tells us apart are the </a:t>
            </a:r>
            <a:r>
              <a:rPr lang="en-US" sz="900" b="1" dirty="0"/>
              <a:t>guiding principles that rule over our work</a:t>
            </a:r>
            <a:r>
              <a:rPr lang="en-US" sz="900" dirty="0"/>
              <a:t>, since they provide with a “signature style” that reflects the ideological framework of the organization. This is why, according to the fundamental principles of the Red Cross and the Red Crescent, a National Society’s Employment intervention should be ruled by these guiding principles: </a:t>
            </a:r>
          </a:p>
          <a:p>
            <a:pPr defTabSz="990752">
              <a:spcBef>
                <a:spcPts val="650"/>
              </a:spcBef>
            </a:pPr>
            <a:endParaRPr lang="en-US" sz="900" dirty="0"/>
          </a:p>
          <a:p>
            <a:pPr defTabSz="990752">
              <a:spcBef>
                <a:spcPts val="650"/>
              </a:spcBef>
            </a:pPr>
            <a:r>
              <a:rPr lang="en-US" sz="900" u="sng" dirty="0"/>
              <a:t>HUMANITY. </a:t>
            </a:r>
            <a:r>
              <a:rPr lang="en-US" sz="900" dirty="0"/>
              <a:t>It is based in the value of a person, endowed with dignity and inalienable rights. Nowadays, this principle has an import expression in the defense of the economic, social and cultural rights. Improving the </a:t>
            </a:r>
            <a:r>
              <a:rPr lang="en-US" sz="900" dirty="0" err="1"/>
              <a:t>labour</a:t>
            </a:r>
            <a:r>
              <a:rPr lang="en-US" sz="900" dirty="0"/>
              <a:t> market access, maintenance and promotion of groups and people with special difficulties to find employment means boosting their skills and abilities, not only for accessing dignified living, but also to make them feel part of the Social welfare and collective development.</a:t>
            </a:r>
          </a:p>
          <a:p>
            <a:pPr defTabSz="990752">
              <a:spcBef>
                <a:spcPts val="650"/>
              </a:spcBef>
            </a:pPr>
            <a:r>
              <a:rPr lang="en-US" sz="900" u="sng" dirty="0"/>
              <a:t>PREVALENCE OF THE VULNERABLE PERSON. </a:t>
            </a:r>
            <a:r>
              <a:rPr lang="en-US" sz="900" dirty="0"/>
              <a:t>Beyond any other interests, we must highlight the preference and benefits of attending the person, respecting their freedom and the autonomy of their decisions. </a:t>
            </a:r>
          </a:p>
          <a:p>
            <a:pPr defTabSz="990752">
              <a:spcBef>
                <a:spcPts val="650"/>
              </a:spcBef>
            </a:pPr>
            <a:r>
              <a:rPr lang="en-US" sz="900" u="sng" dirty="0"/>
              <a:t>PROXIMITY. </a:t>
            </a:r>
            <a:r>
              <a:rPr lang="en-US" sz="900" dirty="0"/>
              <a:t>Every action, measure or relation must have is origin in the territory, the local contexts and the specific spaces where people live; stablishing connections among the different actions, but always giving priority to the connection between people and territory.</a:t>
            </a:r>
          </a:p>
          <a:p>
            <a:pPr defTabSz="990752">
              <a:spcBef>
                <a:spcPts val="650"/>
              </a:spcBef>
            </a:pPr>
            <a:r>
              <a:rPr lang="en-US" sz="900" u="sng" dirty="0"/>
              <a:t>‘EMPLOYABILITY</a:t>
            </a:r>
            <a:r>
              <a:rPr lang="en-US" sz="900" dirty="0"/>
              <a:t>’. All the actions must be developed keeping in mind that the main objective of the intervention is to ease the access to the </a:t>
            </a:r>
            <a:r>
              <a:rPr lang="en-US" sz="900" dirty="0" err="1"/>
              <a:t>labour</a:t>
            </a:r>
            <a:r>
              <a:rPr lang="en-US" sz="900" dirty="0"/>
              <a:t> market or the maintenance of a dignified employment.</a:t>
            </a:r>
          </a:p>
          <a:p>
            <a:pPr defTabSz="990752">
              <a:spcBef>
                <a:spcPts val="650"/>
              </a:spcBef>
            </a:pPr>
            <a:r>
              <a:rPr lang="en-US" sz="900" u="sng" dirty="0"/>
              <a:t>FLEXIBILITY</a:t>
            </a:r>
            <a:r>
              <a:rPr lang="en-US" sz="900" dirty="0"/>
              <a:t>. All the resources, services and responses must be suited to the participants’ personal characteristics, such as age, gender, social peculiarities, training level, situations of scarcity or social inequity, etc. </a:t>
            </a:r>
          </a:p>
          <a:p>
            <a:pPr defTabSz="990752">
              <a:spcBef>
                <a:spcPts val="650"/>
              </a:spcBef>
            </a:pPr>
            <a:r>
              <a:rPr lang="en-US" sz="900" u="sng" dirty="0"/>
              <a:t>EQUAL OPORTUNITIES</a:t>
            </a:r>
            <a:r>
              <a:rPr lang="en-US" sz="900" dirty="0"/>
              <a:t>. Developed from a gender and diversity perspective, and considering every person as a fully-fledged citizen. Every action will develop and promote, in a transversal way, the elimination of prejudices, discrimination, behaviors or practices in the social and economic spheres that hinder the equality of rights and opportunities, especially between men and women, but among people in general.</a:t>
            </a:r>
          </a:p>
        </p:txBody>
      </p:sp>
    </p:spTree>
    <p:extLst>
      <p:ext uri="{BB962C8B-B14F-4D97-AF65-F5344CB8AC3E}">
        <p14:creationId xmlns:p14="http://schemas.microsoft.com/office/powerpoint/2010/main" val="2275202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pPr>
            <a:endParaRPr lang="en-US" sz="900" u="sng" dirty="0"/>
          </a:p>
          <a:p>
            <a:pPr defTabSz="990752">
              <a:spcBef>
                <a:spcPts val="650"/>
              </a:spcBef>
            </a:pPr>
            <a:r>
              <a:rPr lang="en-US" sz="900" u="sng" dirty="0"/>
              <a:t>QUALITY AND INNOVATION</a:t>
            </a:r>
            <a:r>
              <a:rPr lang="en-US" sz="900" dirty="0"/>
              <a:t>. In the development of the Employment intervention we will design new measures, non-traditional action methods and we’ll support new formulas in the insertion systems to grant the intervention’s success, ensuring the “god deeds” of our work. </a:t>
            </a:r>
          </a:p>
          <a:p>
            <a:pPr defTabSz="990752">
              <a:spcBef>
                <a:spcPts val="650"/>
              </a:spcBef>
            </a:pPr>
            <a:r>
              <a:rPr lang="en-US" sz="900" u="sng" dirty="0"/>
              <a:t>SOCIAL AND INSTITUTIONAL COOPERATION</a:t>
            </a:r>
            <a:r>
              <a:rPr lang="en-US" sz="900" dirty="0"/>
              <a:t>. Public administrations, social organizations, private companies, and social and economic agents must cooperate. Each of them from their field of activity (social services, employment services, social agents, business companies), but every actor in the community must understand exclusion as an imbalance, and complement this thought with the will to solve the problem of unemployment and social exclusion, fostering the joint experience and team work. </a:t>
            </a:r>
          </a:p>
          <a:p>
            <a:pPr defTabSz="990752">
              <a:spcBef>
                <a:spcPts val="650"/>
              </a:spcBef>
            </a:pPr>
            <a:r>
              <a:rPr lang="en-US" sz="900" u="sng" dirty="0"/>
              <a:t>COMPLEMENTARITY</a:t>
            </a:r>
            <a:r>
              <a:rPr lang="en-US" sz="900" dirty="0"/>
              <a:t>. Taking advantage of the technical, material and human resources from the National Society’s actions, and combining the objectives and actions from different areas, programs and activities to avoid duplicating an activity and boost their alliance. </a:t>
            </a:r>
          </a:p>
          <a:p>
            <a:pPr defTabSz="990752">
              <a:spcBef>
                <a:spcPts val="650"/>
              </a:spcBef>
            </a:pPr>
            <a:r>
              <a:rPr lang="en-US" sz="900" u="sng" dirty="0"/>
              <a:t>RESEARCH AND DEVELOPMENT</a:t>
            </a:r>
            <a:r>
              <a:rPr lang="en-US" sz="900" dirty="0"/>
              <a:t>. In an ever- changing world, we need to </a:t>
            </a:r>
            <a:r>
              <a:rPr lang="en-US" sz="900" dirty="0" err="1"/>
              <a:t>analyse</a:t>
            </a:r>
            <a:r>
              <a:rPr lang="en-US" sz="900" dirty="0"/>
              <a:t> and adjust our actions and measures permanently. We must reflect and adjust what we do, contrast different methodologies in order to move forward, systematize and research new action processes. </a:t>
            </a:r>
          </a:p>
          <a:p>
            <a:pPr defTabSz="990752">
              <a:spcBef>
                <a:spcPts val="650"/>
              </a:spcBef>
            </a:pPr>
            <a:r>
              <a:rPr lang="en-US" sz="900" u="sng" dirty="0"/>
              <a:t>IMPARTIALITY</a:t>
            </a:r>
            <a:r>
              <a:rPr lang="en-US" sz="900" dirty="0"/>
              <a:t>. The Red Cross and Red Crescent make no discrimination as to nationality, race, religious beliefs, class or political opinions. Recognizing a human being comes from non-discrimination. Reduction of discrimination is one of the greatest challenges a National Society must overcome in an Employment intervention, since many of its participants suffer from it in one way or another.</a:t>
            </a:r>
          </a:p>
          <a:p>
            <a:pPr defTabSz="990752">
              <a:spcBef>
                <a:spcPts val="650"/>
              </a:spcBef>
            </a:pPr>
            <a:r>
              <a:rPr lang="en-US" sz="900" u="sng" dirty="0"/>
              <a:t>VOLUNTARY SERVICE</a:t>
            </a:r>
            <a:r>
              <a:rPr lang="en-US" sz="900" dirty="0"/>
              <a:t>. National Societies are the means for social initiative, which means they construct a more just and cohesive society. </a:t>
            </a:r>
          </a:p>
          <a:p>
            <a:pPr defTabSz="990752">
              <a:spcBef>
                <a:spcPts val="650"/>
              </a:spcBef>
            </a:pPr>
            <a:endParaRPr lang="es-ES" sz="1000" dirty="0"/>
          </a:p>
        </p:txBody>
      </p:sp>
    </p:spTree>
    <p:extLst>
      <p:ext uri="{BB962C8B-B14F-4D97-AF65-F5344CB8AC3E}">
        <p14:creationId xmlns:p14="http://schemas.microsoft.com/office/powerpoint/2010/main" val="1021924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pPr>
            <a:endParaRPr lang="en-US" sz="900" b="1" dirty="0">
              <a:ea typeface="Open Sans" panose="020B0606030504020204" pitchFamily="34" charset="0"/>
              <a:cs typeface="Open Sans" panose="020B0606030504020204" pitchFamily="34" charset="0"/>
            </a:endParaRPr>
          </a:p>
          <a:p>
            <a:pPr defTabSz="990752">
              <a:spcBef>
                <a:spcPts val="650"/>
              </a:spcBef>
            </a:pPr>
            <a:r>
              <a:rPr lang="en-US" sz="900" b="1" dirty="0">
                <a:ea typeface="Open Sans" panose="020B0606030504020204" pitchFamily="34" charset="0"/>
                <a:cs typeface="Open Sans" panose="020B0606030504020204" pitchFamily="34" charset="0"/>
              </a:rPr>
              <a:t>Activity 3.2. </a:t>
            </a:r>
            <a:r>
              <a:rPr lang="en-US" sz="900" b="1" dirty="0">
                <a:highlight>
                  <a:srgbClr val="FFFFFF"/>
                </a:highlight>
                <a:ea typeface="Open Sans" panose="020B0606030504020204" pitchFamily="34" charset="0"/>
                <a:cs typeface="Open Sans" panose="020B0606030504020204" pitchFamily="34" charset="0"/>
              </a:rPr>
              <a:t>The principles of our action</a:t>
            </a:r>
          </a:p>
          <a:p>
            <a:endParaRPr lang="es-ES" sz="900" dirty="0"/>
          </a:p>
          <a:p>
            <a:r>
              <a:rPr lang="es-ES" sz="900" dirty="0"/>
              <a:t>Match </a:t>
            </a:r>
            <a:r>
              <a:rPr lang="es-ES" sz="900" dirty="0" err="1"/>
              <a:t>each</a:t>
            </a:r>
            <a:r>
              <a:rPr lang="es-ES" sz="900" dirty="0"/>
              <a:t> </a:t>
            </a:r>
            <a:r>
              <a:rPr lang="es-ES" sz="900" dirty="0" err="1"/>
              <a:t>guiding</a:t>
            </a:r>
            <a:r>
              <a:rPr lang="es-ES" sz="900" dirty="0"/>
              <a:t> </a:t>
            </a:r>
            <a:r>
              <a:rPr lang="es-ES" sz="900" dirty="0" err="1"/>
              <a:t>principle</a:t>
            </a:r>
            <a:r>
              <a:rPr lang="es-ES" sz="900" dirty="0"/>
              <a:t> </a:t>
            </a:r>
            <a:r>
              <a:rPr lang="es-ES" sz="900" dirty="0" err="1"/>
              <a:t>with</a:t>
            </a:r>
            <a:r>
              <a:rPr lang="es-ES" sz="900" dirty="0"/>
              <a:t> </a:t>
            </a:r>
            <a:r>
              <a:rPr lang="es-ES" sz="900" dirty="0" err="1"/>
              <a:t>its</a:t>
            </a:r>
            <a:r>
              <a:rPr lang="es-ES" sz="900" dirty="0"/>
              <a:t> </a:t>
            </a:r>
            <a:r>
              <a:rPr lang="es-ES" sz="900" dirty="0" err="1"/>
              <a:t>description</a:t>
            </a:r>
            <a:endParaRPr lang="es-ES" sz="900" dirty="0"/>
          </a:p>
          <a:p>
            <a:endParaRPr lang="es-ES" sz="900" dirty="0"/>
          </a:p>
          <a:p>
            <a:r>
              <a:rPr lang="en-US" sz="900" dirty="0"/>
              <a:t>1. Beyond any other interests, we must highlight the preference and benefits of attending the person, respecting their freedom and the autonomy of their decisions: </a:t>
            </a:r>
          </a:p>
          <a:p>
            <a:endParaRPr lang="en-US" sz="900" dirty="0"/>
          </a:p>
          <a:p>
            <a:r>
              <a:rPr lang="en-US" sz="900" dirty="0"/>
              <a:t>a. Humanity. </a:t>
            </a:r>
          </a:p>
          <a:p>
            <a:r>
              <a:rPr lang="en-US" sz="900" dirty="0"/>
              <a:t>b. Prevalence of the vulnerable person </a:t>
            </a:r>
          </a:p>
          <a:p>
            <a:r>
              <a:rPr lang="en-US" sz="900" dirty="0"/>
              <a:t>c. Participation. </a:t>
            </a:r>
          </a:p>
          <a:p>
            <a:r>
              <a:rPr lang="en-US" sz="900" dirty="0"/>
              <a:t>d. Proximity. </a:t>
            </a:r>
          </a:p>
        </p:txBody>
      </p:sp>
    </p:spTree>
    <p:extLst>
      <p:ext uri="{BB962C8B-B14F-4D97-AF65-F5344CB8AC3E}">
        <p14:creationId xmlns:p14="http://schemas.microsoft.com/office/powerpoint/2010/main" val="7530289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pPr>
            <a:endParaRPr lang="en-US" sz="900" b="1" dirty="0">
              <a:ea typeface="Open Sans" panose="020B0606030504020204" pitchFamily="34" charset="0"/>
              <a:cs typeface="Open Sans" panose="020B0606030504020204" pitchFamily="34" charset="0"/>
            </a:endParaRPr>
          </a:p>
          <a:p>
            <a:pPr defTabSz="990752">
              <a:spcBef>
                <a:spcPts val="650"/>
              </a:spcBef>
            </a:pPr>
            <a:r>
              <a:rPr lang="en-US" sz="900" b="1" dirty="0">
                <a:ea typeface="Open Sans" panose="020B0606030504020204" pitchFamily="34" charset="0"/>
                <a:cs typeface="Open Sans" panose="020B0606030504020204" pitchFamily="34" charset="0"/>
              </a:rPr>
              <a:t>Activity 3.2. </a:t>
            </a:r>
            <a:r>
              <a:rPr lang="en-US" sz="900" b="1" dirty="0">
                <a:highlight>
                  <a:srgbClr val="FFFFFF"/>
                </a:highlight>
                <a:ea typeface="Open Sans" panose="020B0606030504020204" pitchFamily="34" charset="0"/>
                <a:cs typeface="Open Sans" panose="020B0606030504020204" pitchFamily="34" charset="0"/>
              </a:rPr>
              <a:t>The principles of our action</a:t>
            </a:r>
          </a:p>
          <a:p>
            <a:endParaRPr lang="es-ES" sz="900" dirty="0"/>
          </a:p>
          <a:p>
            <a:r>
              <a:rPr lang="es-ES" sz="900" dirty="0"/>
              <a:t>Match </a:t>
            </a:r>
            <a:r>
              <a:rPr lang="es-ES" sz="900" dirty="0" err="1"/>
              <a:t>each</a:t>
            </a:r>
            <a:r>
              <a:rPr lang="es-ES" sz="900" dirty="0"/>
              <a:t> </a:t>
            </a:r>
            <a:r>
              <a:rPr lang="es-ES" sz="900" dirty="0" err="1"/>
              <a:t>guiding</a:t>
            </a:r>
            <a:r>
              <a:rPr lang="es-ES" sz="900" dirty="0"/>
              <a:t> </a:t>
            </a:r>
            <a:r>
              <a:rPr lang="es-ES" sz="900" dirty="0" err="1"/>
              <a:t>principle</a:t>
            </a:r>
            <a:r>
              <a:rPr lang="es-ES" sz="900" dirty="0"/>
              <a:t> </a:t>
            </a:r>
            <a:r>
              <a:rPr lang="es-ES" sz="900" dirty="0" err="1"/>
              <a:t>with</a:t>
            </a:r>
            <a:r>
              <a:rPr lang="es-ES" sz="900" dirty="0"/>
              <a:t> </a:t>
            </a:r>
            <a:r>
              <a:rPr lang="es-ES" sz="900" dirty="0" err="1"/>
              <a:t>its</a:t>
            </a:r>
            <a:r>
              <a:rPr lang="es-ES" sz="900" dirty="0"/>
              <a:t> </a:t>
            </a:r>
            <a:r>
              <a:rPr lang="es-ES" sz="900" dirty="0" err="1"/>
              <a:t>description</a:t>
            </a:r>
            <a:endParaRPr lang="es-ES" sz="900" dirty="0"/>
          </a:p>
          <a:p>
            <a:endParaRPr lang="es-ES" sz="900" dirty="0"/>
          </a:p>
          <a:p>
            <a:r>
              <a:rPr lang="en-US" sz="900" dirty="0"/>
              <a:t>2. Every action, measure or relation must have is origin in the territory, the local contexts and the specific spaces where people live; stablishing connections among the different actions, but always giving priority to the connection between people and territory: </a:t>
            </a:r>
          </a:p>
          <a:p>
            <a:endParaRPr lang="en-US" sz="900" dirty="0"/>
          </a:p>
          <a:p>
            <a:r>
              <a:rPr lang="en-US" sz="900" dirty="0"/>
              <a:t>a. Participation. </a:t>
            </a:r>
          </a:p>
          <a:p>
            <a:endParaRPr lang="en-US" sz="900" dirty="0"/>
          </a:p>
          <a:p>
            <a:r>
              <a:rPr lang="en-US" sz="900" dirty="0"/>
              <a:t>b. Proximity. </a:t>
            </a:r>
          </a:p>
          <a:p>
            <a:endParaRPr lang="en-US" sz="900" dirty="0"/>
          </a:p>
          <a:p>
            <a:r>
              <a:rPr lang="en-US" sz="900" dirty="0"/>
              <a:t>c. Flexibility. </a:t>
            </a:r>
          </a:p>
          <a:p>
            <a:endParaRPr lang="en-US" sz="900" dirty="0"/>
          </a:p>
          <a:p>
            <a:r>
              <a:rPr lang="en-US" sz="900" dirty="0"/>
              <a:t>d. Social and Institutional Cooperation. </a:t>
            </a:r>
          </a:p>
          <a:p>
            <a:endParaRPr lang="es-ES" dirty="0"/>
          </a:p>
        </p:txBody>
      </p:sp>
    </p:spTree>
    <p:extLst>
      <p:ext uri="{BB962C8B-B14F-4D97-AF65-F5344CB8AC3E}">
        <p14:creationId xmlns:p14="http://schemas.microsoft.com/office/powerpoint/2010/main" val="2863848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pPr>
            <a:endParaRPr lang="en-US" sz="900" b="1" dirty="0">
              <a:ea typeface="Open Sans" panose="020B0606030504020204" pitchFamily="34" charset="0"/>
              <a:cs typeface="Open Sans" panose="020B0606030504020204" pitchFamily="34" charset="0"/>
            </a:endParaRPr>
          </a:p>
          <a:p>
            <a:pPr defTabSz="990752">
              <a:spcBef>
                <a:spcPts val="650"/>
              </a:spcBef>
            </a:pPr>
            <a:r>
              <a:rPr lang="en-US" sz="900" b="1" dirty="0">
                <a:ea typeface="Open Sans" panose="020B0606030504020204" pitchFamily="34" charset="0"/>
                <a:cs typeface="Open Sans" panose="020B0606030504020204" pitchFamily="34" charset="0"/>
              </a:rPr>
              <a:t>Activity 3.2. </a:t>
            </a:r>
            <a:r>
              <a:rPr lang="en-US" sz="900" b="1" dirty="0">
                <a:highlight>
                  <a:srgbClr val="FFFFFF"/>
                </a:highlight>
                <a:ea typeface="Open Sans" panose="020B0606030504020204" pitchFamily="34" charset="0"/>
                <a:cs typeface="Open Sans" panose="020B0606030504020204" pitchFamily="34" charset="0"/>
              </a:rPr>
              <a:t>The principles of our action</a:t>
            </a:r>
          </a:p>
          <a:p>
            <a:endParaRPr lang="es-ES" sz="900" dirty="0"/>
          </a:p>
          <a:p>
            <a:r>
              <a:rPr lang="es-ES" sz="900" dirty="0"/>
              <a:t>Match </a:t>
            </a:r>
            <a:r>
              <a:rPr lang="es-ES" sz="900" dirty="0" err="1"/>
              <a:t>each</a:t>
            </a:r>
            <a:r>
              <a:rPr lang="es-ES" sz="900" dirty="0"/>
              <a:t> </a:t>
            </a:r>
            <a:r>
              <a:rPr lang="es-ES" sz="900" dirty="0" err="1"/>
              <a:t>guiding</a:t>
            </a:r>
            <a:r>
              <a:rPr lang="es-ES" sz="900" dirty="0"/>
              <a:t> </a:t>
            </a:r>
            <a:r>
              <a:rPr lang="es-ES" sz="900" dirty="0" err="1"/>
              <a:t>principle</a:t>
            </a:r>
            <a:r>
              <a:rPr lang="es-ES" sz="900" dirty="0"/>
              <a:t> </a:t>
            </a:r>
            <a:r>
              <a:rPr lang="es-ES" sz="900" dirty="0" err="1"/>
              <a:t>with</a:t>
            </a:r>
            <a:r>
              <a:rPr lang="es-ES" sz="900" dirty="0"/>
              <a:t> </a:t>
            </a:r>
            <a:r>
              <a:rPr lang="es-ES" sz="900" dirty="0" err="1"/>
              <a:t>its</a:t>
            </a:r>
            <a:r>
              <a:rPr lang="es-ES" sz="900" dirty="0"/>
              <a:t> </a:t>
            </a:r>
            <a:r>
              <a:rPr lang="es-ES" sz="900" dirty="0" err="1"/>
              <a:t>description</a:t>
            </a:r>
            <a:r>
              <a:rPr lang="es-ES" sz="900" dirty="0"/>
              <a:t>.</a:t>
            </a:r>
          </a:p>
          <a:p>
            <a:endParaRPr lang="es-ES" sz="900" dirty="0"/>
          </a:p>
          <a:p>
            <a:r>
              <a:rPr lang="en-US" sz="900" dirty="0"/>
              <a:t>3. All the resources, services and responses must be suited to the participants’ personal characteristics, such as age, gender, social peculiarities, training level, situations of scarcity or social inequity, etc. </a:t>
            </a:r>
          </a:p>
          <a:p>
            <a:endParaRPr lang="en-US" sz="900" dirty="0"/>
          </a:p>
          <a:p>
            <a:r>
              <a:rPr lang="en-US" sz="900" dirty="0"/>
              <a:t>a. Humanity. </a:t>
            </a:r>
          </a:p>
          <a:p>
            <a:endParaRPr lang="en-US" sz="900" dirty="0"/>
          </a:p>
          <a:p>
            <a:r>
              <a:rPr lang="en-US" sz="900" dirty="0"/>
              <a:t>b. Equal opportunities. </a:t>
            </a:r>
          </a:p>
          <a:p>
            <a:endParaRPr lang="en-US" sz="900" dirty="0"/>
          </a:p>
          <a:p>
            <a:r>
              <a:rPr lang="en-US" sz="900" dirty="0"/>
              <a:t>c. Quality and innovation. </a:t>
            </a:r>
          </a:p>
          <a:p>
            <a:endParaRPr lang="en-US" sz="900" dirty="0"/>
          </a:p>
          <a:p>
            <a:r>
              <a:rPr lang="en-US" sz="900" dirty="0"/>
              <a:t>d. Flexibility. </a:t>
            </a:r>
          </a:p>
          <a:p>
            <a:endParaRPr lang="es-ES" dirty="0"/>
          </a:p>
        </p:txBody>
      </p:sp>
    </p:spTree>
    <p:extLst>
      <p:ext uri="{BB962C8B-B14F-4D97-AF65-F5344CB8AC3E}">
        <p14:creationId xmlns:p14="http://schemas.microsoft.com/office/powerpoint/2010/main" val="3178066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pPr>
            <a:endParaRPr lang="en-US" sz="900" b="1" dirty="0">
              <a:ea typeface="Open Sans" panose="020B0606030504020204" pitchFamily="34" charset="0"/>
              <a:cs typeface="Open Sans" panose="020B0606030504020204" pitchFamily="34" charset="0"/>
            </a:endParaRPr>
          </a:p>
          <a:p>
            <a:pPr defTabSz="990752">
              <a:spcBef>
                <a:spcPts val="650"/>
              </a:spcBef>
            </a:pPr>
            <a:r>
              <a:rPr lang="en-US" sz="900" b="1" dirty="0">
                <a:ea typeface="Open Sans" panose="020B0606030504020204" pitchFamily="34" charset="0"/>
                <a:cs typeface="Open Sans" panose="020B0606030504020204" pitchFamily="34" charset="0"/>
              </a:rPr>
              <a:t>Activity 3.2. </a:t>
            </a:r>
            <a:r>
              <a:rPr lang="en-US" sz="900" b="1" dirty="0">
                <a:highlight>
                  <a:srgbClr val="FFFFFF"/>
                </a:highlight>
                <a:ea typeface="Open Sans" panose="020B0606030504020204" pitchFamily="34" charset="0"/>
                <a:cs typeface="Open Sans" panose="020B0606030504020204" pitchFamily="34" charset="0"/>
              </a:rPr>
              <a:t>The principles of our action</a:t>
            </a:r>
          </a:p>
          <a:p>
            <a:endParaRPr lang="es-ES" sz="900" dirty="0"/>
          </a:p>
          <a:p>
            <a:r>
              <a:rPr lang="es-ES" sz="900" dirty="0"/>
              <a:t>Match </a:t>
            </a:r>
            <a:r>
              <a:rPr lang="es-ES" sz="900" dirty="0" err="1"/>
              <a:t>eac.h</a:t>
            </a:r>
            <a:r>
              <a:rPr lang="es-ES" sz="900" dirty="0"/>
              <a:t> </a:t>
            </a:r>
            <a:r>
              <a:rPr lang="es-ES" sz="900" dirty="0" err="1"/>
              <a:t>guiding</a:t>
            </a:r>
            <a:r>
              <a:rPr lang="es-ES" sz="900" dirty="0"/>
              <a:t> </a:t>
            </a:r>
            <a:r>
              <a:rPr lang="es-ES" sz="900" dirty="0" err="1"/>
              <a:t>principle</a:t>
            </a:r>
            <a:r>
              <a:rPr lang="es-ES" sz="900" dirty="0"/>
              <a:t> </a:t>
            </a:r>
            <a:r>
              <a:rPr lang="es-ES" sz="900" dirty="0" err="1"/>
              <a:t>with</a:t>
            </a:r>
            <a:r>
              <a:rPr lang="es-ES" sz="900" dirty="0"/>
              <a:t> </a:t>
            </a:r>
            <a:r>
              <a:rPr lang="es-ES" sz="900" dirty="0" err="1"/>
              <a:t>its</a:t>
            </a:r>
            <a:r>
              <a:rPr lang="es-ES" sz="900" dirty="0"/>
              <a:t> </a:t>
            </a:r>
            <a:r>
              <a:rPr lang="es-ES" sz="900" dirty="0" err="1"/>
              <a:t>description</a:t>
            </a:r>
            <a:r>
              <a:rPr lang="es-ES" sz="900" dirty="0"/>
              <a:t>.</a:t>
            </a:r>
          </a:p>
          <a:p>
            <a:endParaRPr lang="es-ES" sz="900" dirty="0"/>
          </a:p>
          <a:p>
            <a:r>
              <a:rPr lang="en-US" sz="900" dirty="0"/>
              <a:t>4. Every action will develop and promote, in a transversal way, the elimination of prejudices, discrimination, behaviors or practices in the social and economic spheres that hinder the equality of rights and opportunities, especially between men and women, but among people in general: </a:t>
            </a:r>
          </a:p>
          <a:p>
            <a:endParaRPr lang="en-US" sz="900" dirty="0"/>
          </a:p>
          <a:p>
            <a:r>
              <a:rPr lang="en-US" sz="900" dirty="0"/>
              <a:t>a. Social and Institutional Cooperation. </a:t>
            </a:r>
          </a:p>
          <a:p>
            <a:endParaRPr lang="en-US" sz="900" dirty="0"/>
          </a:p>
          <a:p>
            <a:r>
              <a:rPr lang="en-US" sz="900" dirty="0"/>
              <a:t>b. Equal opportunities. </a:t>
            </a:r>
          </a:p>
          <a:p>
            <a:endParaRPr lang="en-US" sz="900" dirty="0"/>
          </a:p>
          <a:p>
            <a:r>
              <a:rPr lang="en-US" sz="900" dirty="0"/>
              <a:t>c. Participation. </a:t>
            </a:r>
          </a:p>
          <a:p>
            <a:endParaRPr lang="en-US" sz="900" dirty="0"/>
          </a:p>
          <a:p>
            <a:r>
              <a:rPr lang="en-US" sz="900" dirty="0"/>
              <a:t>d. Employability. </a:t>
            </a:r>
          </a:p>
          <a:p>
            <a:endParaRPr lang="es-ES" dirty="0"/>
          </a:p>
        </p:txBody>
      </p:sp>
    </p:spTree>
    <p:extLst>
      <p:ext uri="{BB962C8B-B14F-4D97-AF65-F5344CB8AC3E}">
        <p14:creationId xmlns:p14="http://schemas.microsoft.com/office/powerpoint/2010/main" val="186138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pPr>
            <a:endParaRPr lang="en-US" sz="900" b="1" dirty="0">
              <a:ea typeface="Open Sans" panose="020B0606030504020204" pitchFamily="34" charset="0"/>
              <a:cs typeface="Open Sans" panose="020B0606030504020204" pitchFamily="34" charset="0"/>
            </a:endParaRPr>
          </a:p>
          <a:p>
            <a:pPr defTabSz="990752">
              <a:spcBef>
                <a:spcPts val="650"/>
              </a:spcBef>
            </a:pPr>
            <a:r>
              <a:rPr lang="en-US" sz="900" b="1" dirty="0">
                <a:ea typeface="Open Sans" panose="020B0606030504020204" pitchFamily="34" charset="0"/>
                <a:cs typeface="Open Sans" panose="020B0606030504020204" pitchFamily="34" charset="0"/>
              </a:rPr>
              <a:t>Activity 3.2. </a:t>
            </a:r>
            <a:r>
              <a:rPr lang="en-US" sz="900" b="1" dirty="0">
                <a:highlight>
                  <a:srgbClr val="FFFFFF"/>
                </a:highlight>
                <a:ea typeface="Open Sans" panose="020B0606030504020204" pitchFamily="34" charset="0"/>
                <a:cs typeface="Open Sans" panose="020B0606030504020204" pitchFamily="34" charset="0"/>
              </a:rPr>
              <a:t>The principles of our action</a:t>
            </a:r>
          </a:p>
          <a:p>
            <a:endParaRPr lang="es-ES" sz="900" dirty="0"/>
          </a:p>
          <a:p>
            <a:r>
              <a:rPr lang="es-ES" sz="900" dirty="0"/>
              <a:t>Match </a:t>
            </a:r>
            <a:r>
              <a:rPr lang="es-ES" sz="900" dirty="0" err="1"/>
              <a:t>each</a:t>
            </a:r>
            <a:r>
              <a:rPr lang="es-ES" sz="900" dirty="0"/>
              <a:t> </a:t>
            </a:r>
            <a:r>
              <a:rPr lang="es-ES" sz="900" dirty="0" err="1"/>
              <a:t>guiding</a:t>
            </a:r>
            <a:r>
              <a:rPr lang="es-ES" sz="900" dirty="0"/>
              <a:t> </a:t>
            </a:r>
            <a:r>
              <a:rPr lang="es-ES" sz="900" dirty="0" err="1"/>
              <a:t>principle</a:t>
            </a:r>
            <a:r>
              <a:rPr lang="es-ES" sz="900" dirty="0"/>
              <a:t> </a:t>
            </a:r>
            <a:r>
              <a:rPr lang="es-ES" sz="900" dirty="0" err="1"/>
              <a:t>with</a:t>
            </a:r>
            <a:r>
              <a:rPr lang="es-ES" sz="900" dirty="0"/>
              <a:t> </a:t>
            </a:r>
            <a:r>
              <a:rPr lang="es-ES" sz="900" dirty="0" err="1"/>
              <a:t>its</a:t>
            </a:r>
            <a:r>
              <a:rPr lang="es-ES" sz="900" dirty="0"/>
              <a:t> </a:t>
            </a:r>
            <a:r>
              <a:rPr lang="es-ES" sz="900" dirty="0" err="1"/>
              <a:t>description</a:t>
            </a:r>
            <a:r>
              <a:rPr lang="es-ES" sz="900" dirty="0"/>
              <a:t>.</a:t>
            </a:r>
          </a:p>
          <a:p>
            <a:endParaRPr lang="es-ES" sz="900" dirty="0"/>
          </a:p>
          <a:p>
            <a:r>
              <a:rPr lang="en-US" sz="900" dirty="0"/>
              <a:t>5. The Red Cross and Red Crescent make no discrimination as to nationality, race, religious beliefs, class or political opinions. Recognizing a human being comes from non-discrimination.  </a:t>
            </a:r>
          </a:p>
          <a:p>
            <a:endParaRPr lang="en-US" sz="900" dirty="0"/>
          </a:p>
          <a:p>
            <a:r>
              <a:rPr lang="en-US" sz="900" dirty="0"/>
              <a:t>a. Impartiality. </a:t>
            </a:r>
          </a:p>
          <a:p>
            <a:endParaRPr lang="en-US" sz="900" dirty="0"/>
          </a:p>
          <a:p>
            <a:r>
              <a:rPr lang="en-US" sz="900" dirty="0"/>
              <a:t>b. Voluntary Service. </a:t>
            </a:r>
          </a:p>
          <a:p>
            <a:endParaRPr lang="en-US" sz="900" dirty="0"/>
          </a:p>
          <a:p>
            <a:r>
              <a:rPr lang="en-US" sz="900" dirty="0"/>
              <a:t>c. Humanity. </a:t>
            </a:r>
          </a:p>
          <a:p>
            <a:endParaRPr lang="en-US" sz="900" dirty="0"/>
          </a:p>
          <a:p>
            <a:r>
              <a:rPr lang="en-US" sz="900" dirty="0"/>
              <a:t>d. Equal opportunities. </a:t>
            </a:r>
            <a:endParaRPr lang="es-ES" sz="900" dirty="0"/>
          </a:p>
        </p:txBody>
      </p:sp>
    </p:spTree>
    <p:extLst>
      <p:ext uri="{BB962C8B-B14F-4D97-AF65-F5344CB8AC3E}">
        <p14:creationId xmlns:p14="http://schemas.microsoft.com/office/powerpoint/2010/main" val="17447338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s-ES" sz="900" dirty="0"/>
          </a:p>
          <a:p>
            <a:r>
              <a:rPr lang="es-ES" sz="900" dirty="0"/>
              <a:t>At </a:t>
            </a:r>
            <a:r>
              <a:rPr lang="es-ES" sz="900" dirty="0" err="1"/>
              <a:t>the</a:t>
            </a:r>
            <a:r>
              <a:rPr lang="es-ES" sz="900" dirty="0"/>
              <a:t> </a:t>
            </a:r>
            <a:r>
              <a:rPr lang="es-ES" sz="900" dirty="0" err="1"/>
              <a:t>first</a:t>
            </a:r>
            <a:r>
              <a:rPr lang="es-ES" sz="900" dirty="0"/>
              <a:t> </a:t>
            </a:r>
            <a:r>
              <a:rPr lang="es-ES" sz="900" dirty="0" err="1"/>
              <a:t>coordination</a:t>
            </a:r>
            <a:r>
              <a:rPr lang="es-ES" sz="900" dirty="0"/>
              <a:t> meeting in </a:t>
            </a:r>
            <a:r>
              <a:rPr lang="es-ES" sz="900" dirty="0" err="1"/>
              <a:t>Vinnytsia</a:t>
            </a:r>
            <a:r>
              <a:rPr lang="es-ES" sz="900" dirty="0"/>
              <a:t> </a:t>
            </a:r>
            <a:r>
              <a:rPr lang="es-ES" sz="900" dirty="0" err="1"/>
              <a:t>we</a:t>
            </a:r>
            <a:r>
              <a:rPr lang="es-ES" sz="900" dirty="0"/>
              <a:t> </a:t>
            </a:r>
            <a:r>
              <a:rPr lang="es-ES" sz="900" dirty="0" err="1"/>
              <a:t>already</a:t>
            </a:r>
            <a:r>
              <a:rPr lang="es-ES" sz="900" dirty="0"/>
              <a:t> </a:t>
            </a:r>
            <a:r>
              <a:rPr lang="es-ES" sz="900" dirty="0" err="1"/>
              <a:t>identified</a:t>
            </a:r>
            <a:r>
              <a:rPr lang="es-ES" sz="900" dirty="0"/>
              <a:t> </a:t>
            </a:r>
            <a:r>
              <a:rPr lang="es-ES" sz="900" dirty="0" err="1"/>
              <a:t>some</a:t>
            </a:r>
            <a:r>
              <a:rPr lang="es-ES" sz="900" dirty="0"/>
              <a:t> </a:t>
            </a:r>
            <a:r>
              <a:rPr lang="es-ES" sz="900" dirty="0" err="1"/>
              <a:t>of</a:t>
            </a:r>
            <a:r>
              <a:rPr lang="es-ES" sz="900" dirty="0"/>
              <a:t> </a:t>
            </a:r>
            <a:r>
              <a:rPr lang="es-ES" sz="900" dirty="0" err="1"/>
              <a:t>the</a:t>
            </a:r>
            <a:r>
              <a:rPr lang="es-ES" sz="900" dirty="0"/>
              <a:t> </a:t>
            </a:r>
            <a:r>
              <a:rPr lang="es-ES" sz="900" dirty="0" err="1"/>
              <a:t>barriers</a:t>
            </a:r>
            <a:r>
              <a:rPr lang="es-ES" sz="900" dirty="0"/>
              <a:t> </a:t>
            </a:r>
            <a:r>
              <a:rPr lang="es-ES" sz="900" dirty="0" err="1"/>
              <a:t>that</a:t>
            </a:r>
            <a:r>
              <a:rPr lang="es-ES" sz="900" dirty="0"/>
              <a:t> vulnerable </a:t>
            </a:r>
            <a:r>
              <a:rPr lang="es-ES" sz="900" dirty="0" err="1"/>
              <a:t>groups</a:t>
            </a:r>
            <a:r>
              <a:rPr lang="es-ES" sz="900" dirty="0"/>
              <a:t> </a:t>
            </a:r>
            <a:r>
              <a:rPr lang="es-ES" sz="900" dirty="0" err="1"/>
              <a:t>the</a:t>
            </a:r>
            <a:r>
              <a:rPr lang="es-ES" sz="900" dirty="0"/>
              <a:t> </a:t>
            </a:r>
            <a:r>
              <a:rPr lang="es-ES" sz="900" dirty="0" err="1"/>
              <a:t>project</a:t>
            </a:r>
            <a:r>
              <a:rPr lang="es-ES" sz="900" dirty="0"/>
              <a:t> </a:t>
            </a:r>
            <a:r>
              <a:rPr lang="es-ES" sz="900" dirty="0" err="1"/>
              <a:t>aims</a:t>
            </a:r>
            <a:r>
              <a:rPr lang="es-ES" sz="900" dirty="0"/>
              <a:t> </a:t>
            </a:r>
            <a:r>
              <a:rPr lang="es-ES" sz="900" dirty="0" err="1"/>
              <a:t>to</a:t>
            </a:r>
            <a:r>
              <a:rPr lang="es-ES" sz="900" dirty="0"/>
              <a:t> target </a:t>
            </a:r>
            <a:r>
              <a:rPr lang="es-ES" sz="900" dirty="0" err="1"/>
              <a:t>face</a:t>
            </a:r>
            <a:r>
              <a:rPr lang="es-ES" sz="900" dirty="0"/>
              <a:t> </a:t>
            </a:r>
            <a:r>
              <a:rPr lang="es-ES" sz="900" dirty="0" err="1"/>
              <a:t>to</a:t>
            </a:r>
            <a:r>
              <a:rPr lang="es-ES" sz="900" dirty="0"/>
              <a:t> </a:t>
            </a:r>
            <a:r>
              <a:rPr lang="es-ES" sz="900" dirty="0" err="1"/>
              <a:t>access</a:t>
            </a:r>
            <a:r>
              <a:rPr lang="es-ES" sz="900" dirty="0"/>
              <a:t> </a:t>
            </a:r>
            <a:r>
              <a:rPr lang="es-ES" sz="900" dirty="0" err="1"/>
              <a:t>the</a:t>
            </a:r>
            <a:r>
              <a:rPr lang="es-ES" sz="900" dirty="0"/>
              <a:t> labor </a:t>
            </a:r>
            <a:r>
              <a:rPr lang="es-ES" sz="900" dirty="0" err="1"/>
              <a:t>market</a:t>
            </a:r>
            <a:r>
              <a:rPr lang="es-ES" sz="900" dirty="0"/>
              <a:t>. </a:t>
            </a:r>
          </a:p>
          <a:p>
            <a:endParaRPr lang="es-ES" sz="900" dirty="0"/>
          </a:p>
          <a:p>
            <a:r>
              <a:rPr lang="es-ES" sz="900" dirty="0" err="1"/>
              <a:t>Through</a:t>
            </a:r>
            <a:r>
              <a:rPr lang="es-ES" sz="900" dirty="0"/>
              <a:t> </a:t>
            </a:r>
            <a:r>
              <a:rPr lang="es-ES" sz="900" dirty="0" err="1"/>
              <a:t>the</a:t>
            </a:r>
            <a:r>
              <a:rPr lang="es-ES" sz="900" dirty="0"/>
              <a:t> </a:t>
            </a:r>
            <a:r>
              <a:rPr lang="es-ES" sz="900" dirty="0" err="1"/>
              <a:t>ecological</a:t>
            </a:r>
            <a:r>
              <a:rPr lang="es-ES" sz="900" dirty="0"/>
              <a:t> </a:t>
            </a:r>
            <a:r>
              <a:rPr lang="es-ES" sz="900" dirty="0" err="1"/>
              <a:t>model</a:t>
            </a:r>
            <a:r>
              <a:rPr lang="es-ES" sz="900" dirty="0"/>
              <a:t> </a:t>
            </a:r>
            <a:r>
              <a:rPr lang="es-ES" sz="900" dirty="0" err="1"/>
              <a:t>for</a:t>
            </a:r>
            <a:r>
              <a:rPr lang="es-ES" sz="900" dirty="0"/>
              <a:t> social </a:t>
            </a:r>
            <a:r>
              <a:rPr lang="es-ES" sz="900" dirty="0" err="1"/>
              <a:t>work</a:t>
            </a:r>
            <a:r>
              <a:rPr lang="es-ES" sz="900" dirty="0"/>
              <a:t>, </a:t>
            </a:r>
            <a:r>
              <a:rPr lang="es-ES" sz="900" dirty="0" err="1"/>
              <a:t>all</a:t>
            </a:r>
            <a:r>
              <a:rPr lang="es-ES" sz="900" dirty="0"/>
              <a:t> </a:t>
            </a:r>
            <a:r>
              <a:rPr lang="es-ES" sz="900" dirty="0" err="1"/>
              <a:t>these</a:t>
            </a:r>
            <a:r>
              <a:rPr lang="es-ES" sz="900" dirty="0"/>
              <a:t> </a:t>
            </a:r>
            <a:r>
              <a:rPr lang="es-ES" sz="900" dirty="0" err="1"/>
              <a:t>barriers</a:t>
            </a:r>
            <a:r>
              <a:rPr lang="es-ES" sz="900" dirty="0"/>
              <a:t> can be </a:t>
            </a:r>
            <a:r>
              <a:rPr lang="es-ES" sz="900" dirty="0" err="1"/>
              <a:t>categorized</a:t>
            </a:r>
            <a:r>
              <a:rPr lang="es-ES" sz="900" dirty="0"/>
              <a:t> as </a:t>
            </a:r>
            <a:r>
              <a:rPr lang="es-ES" sz="900" dirty="0" err="1"/>
              <a:t>pertained</a:t>
            </a:r>
            <a:r>
              <a:rPr lang="es-ES" sz="900" dirty="0"/>
              <a:t> </a:t>
            </a:r>
            <a:r>
              <a:rPr lang="es-ES" sz="900" dirty="0" err="1"/>
              <a:t>to</a:t>
            </a:r>
            <a:r>
              <a:rPr lang="es-ES" sz="900" dirty="0"/>
              <a:t> </a:t>
            </a:r>
            <a:r>
              <a:rPr lang="es-ES" sz="900" dirty="0" err="1"/>
              <a:t>the</a:t>
            </a:r>
            <a:r>
              <a:rPr lang="es-ES" sz="900" dirty="0"/>
              <a:t> </a:t>
            </a:r>
            <a:r>
              <a:rPr lang="es-ES" sz="900" dirty="0" err="1"/>
              <a:t>following</a:t>
            </a:r>
            <a:r>
              <a:rPr lang="es-ES" sz="900" dirty="0"/>
              <a:t> </a:t>
            </a:r>
            <a:r>
              <a:rPr lang="es-ES" sz="900" dirty="0" err="1"/>
              <a:t>levels</a:t>
            </a:r>
            <a:r>
              <a:rPr lang="es-ES" sz="900" dirty="0"/>
              <a:t>: individual, </a:t>
            </a:r>
            <a:r>
              <a:rPr lang="es-ES" sz="900" dirty="0" err="1"/>
              <a:t>relationship</a:t>
            </a:r>
            <a:r>
              <a:rPr lang="es-ES" sz="900" dirty="0"/>
              <a:t>/</a:t>
            </a:r>
            <a:r>
              <a:rPr lang="es-ES" sz="900" dirty="0" err="1"/>
              <a:t>family</a:t>
            </a:r>
            <a:r>
              <a:rPr lang="es-ES" sz="900" dirty="0"/>
              <a:t>, </a:t>
            </a:r>
            <a:r>
              <a:rPr lang="es-ES" sz="900" dirty="0" err="1"/>
              <a:t>community</a:t>
            </a:r>
            <a:r>
              <a:rPr lang="es-ES" sz="900" dirty="0"/>
              <a:t> </a:t>
            </a:r>
            <a:r>
              <a:rPr lang="es-ES" sz="900" dirty="0" err="1"/>
              <a:t>or</a:t>
            </a:r>
            <a:r>
              <a:rPr lang="es-ES" sz="900" dirty="0"/>
              <a:t> societal/culture. Once </a:t>
            </a:r>
            <a:r>
              <a:rPr lang="es-ES" sz="900" dirty="0" err="1"/>
              <a:t>each</a:t>
            </a:r>
            <a:r>
              <a:rPr lang="es-ES" sz="900" dirty="0"/>
              <a:t> </a:t>
            </a:r>
            <a:r>
              <a:rPr lang="es-ES" sz="900" dirty="0" err="1"/>
              <a:t>barrier</a:t>
            </a:r>
            <a:r>
              <a:rPr lang="es-ES" sz="900" dirty="0"/>
              <a:t> has </a:t>
            </a:r>
            <a:r>
              <a:rPr lang="es-ES" sz="900" dirty="0" err="1"/>
              <a:t>been</a:t>
            </a:r>
            <a:r>
              <a:rPr lang="es-ES" sz="900" dirty="0"/>
              <a:t> </a:t>
            </a:r>
            <a:r>
              <a:rPr lang="es-ES" sz="900" dirty="0" err="1"/>
              <a:t>located</a:t>
            </a:r>
            <a:r>
              <a:rPr lang="es-ES" sz="900" dirty="0"/>
              <a:t> </a:t>
            </a:r>
            <a:r>
              <a:rPr lang="es-ES" sz="900" dirty="0" err="1"/>
              <a:t>on</a:t>
            </a:r>
            <a:r>
              <a:rPr lang="es-ES" sz="900" dirty="0"/>
              <a:t> </a:t>
            </a:r>
            <a:r>
              <a:rPr lang="es-ES" sz="900" dirty="0" err="1"/>
              <a:t>the</a:t>
            </a:r>
            <a:r>
              <a:rPr lang="es-ES" sz="900" dirty="0"/>
              <a:t> </a:t>
            </a:r>
            <a:r>
              <a:rPr lang="es-ES" sz="900" dirty="0" err="1"/>
              <a:t>corresponding</a:t>
            </a:r>
            <a:r>
              <a:rPr lang="es-ES" sz="900" dirty="0"/>
              <a:t> </a:t>
            </a:r>
            <a:r>
              <a:rPr lang="es-ES" sz="900" dirty="0" err="1"/>
              <a:t>level</a:t>
            </a:r>
            <a:r>
              <a:rPr lang="es-ES" sz="900" dirty="0"/>
              <a:t>, labor </a:t>
            </a:r>
            <a:r>
              <a:rPr lang="es-ES" sz="900" dirty="0" err="1"/>
              <a:t>counsellors</a:t>
            </a:r>
            <a:r>
              <a:rPr lang="es-ES" sz="900" dirty="0"/>
              <a:t> </a:t>
            </a:r>
            <a:r>
              <a:rPr lang="es-ES" sz="900" dirty="0" err="1"/>
              <a:t>identify</a:t>
            </a:r>
            <a:r>
              <a:rPr lang="es-ES" sz="900" dirty="0"/>
              <a:t> </a:t>
            </a:r>
            <a:r>
              <a:rPr lang="es-ES" sz="900" dirty="0" err="1"/>
              <a:t>on</a:t>
            </a:r>
            <a:r>
              <a:rPr lang="es-ES" sz="900" dirty="0"/>
              <a:t> </a:t>
            </a:r>
            <a:r>
              <a:rPr lang="es-ES" sz="900" dirty="0" err="1"/>
              <a:t>wich</a:t>
            </a:r>
            <a:r>
              <a:rPr lang="es-ES" sz="900" dirty="0"/>
              <a:t> </a:t>
            </a:r>
            <a:r>
              <a:rPr lang="es-ES" sz="900" dirty="0" err="1"/>
              <a:t>level</a:t>
            </a:r>
            <a:r>
              <a:rPr lang="es-ES" sz="900" dirty="0"/>
              <a:t> </a:t>
            </a:r>
            <a:r>
              <a:rPr lang="es-ES" sz="900" dirty="0" err="1"/>
              <a:t>an</a:t>
            </a:r>
            <a:r>
              <a:rPr lang="es-ES" sz="900" dirty="0"/>
              <a:t> </a:t>
            </a:r>
            <a:r>
              <a:rPr lang="es-ES" sz="900" dirty="0" err="1"/>
              <a:t>action</a:t>
            </a:r>
            <a:r>
              <a:rPr lang="es-ES" sz="900" dirty="0"/>
              <a:t> </a:t>
            </a:r>
            <a:r>
              <a:rPr lang="es-ES" sz="900" dirty="0" err="1"/>
              <a:t>is</a:t>
            </a:r>
            <a:r>
              <a:rPr lang="es-ES" sz="900" dirty="0"/>
              <a:t> </a:t>
            </a:r>
            <a:r>
              <a:rPr lang="es-ES" sz="900" dirty="0" err="1"/>
              <a:t>needed</a:t>
            </a:r>
            <a:r>
              <a:rPr lang="es-ES" sz="900" dirty="0"/>
              <a:t>. </a:t>
            </a:r>
            <a:r>
              <a:rPr lang="es-ES" sz="900" dirty="0" err="1"/>
              <a:t>During</a:t>
            </a:r>
            <a:r>
              <a:rPr lang="es-ES" sz="900" dirty="0"/>
              <a:t> </a:t>
            </a:r>
            <a:r>
              <a:rPr lang="es-ES" sz="900" dirty="0" err="1"/>
              <a:t>the</a:t>
            </a:r>
            <a:r>
              <a:rPr lang="es-ES" sz="900" dirty="0"/>
              <a:t> </a:t>
            </a:r>
            <a:r>
              <a:rPr lang="es-ES" sz="900" dirty="0" err="1"/>
              <a:t>initial</a:t>
            </a:r>
            <a:r>
              <a:rPr lang="es-ES" sz="900" dirty="0"/>
              <a:t> interview, and </a:t>
            </a:r>
            <a:r>
              <a:rPr lang="es-ES" sz="900" dirty="0" err="1"/>
              <a:t>consecutives</a:t>
            </a:r>
            <a:r>
              <a:rPr lang="es-ES" sz="900" dirty="0"/>
              <a:t> individual </a:t>
            </a:r>
            <a:r>
              <a:rPr lang="es-ES" sz="900" dirty="0" err="1"/>
              <a:t>consultations</a:t>
            </a:r>
            <a:r>
              <a:rPr lang="es-ES" sz="900" dirty="0"/>
              <a:t>, </a:t>
            </a:r>
            <a:r>
              <a:rPr lang="es-ES" sz="900" dirty="0" err="1"/>
              <a:t>the</a:t>
            </a:r>
            <a:r>
              <a:rPr lang="es-ES" sz="900" dirty="0"/>
              <a:t> labor </a:t>
            </a:r>
            <a:r>
              <a:rPr lang="es-ES" sz="900" dirty="0" err="1"/>
              <a:t>counsellor</a:t>
            </a:r>
            <a:r>
              <a:rPr lang="es-ES" sz="900" dirty="0"/>
              <a:t> </a:t>
            </a:r>
            <a:r>
              <a:rPr lang="es-ES" sz="900" dirty="0" err="1"/>
              <a:t>will</a:t>
            </a:r>
            <a:r>
              <a:rPr lang="es-ES" sz="900" dirty="0"/>
              <a:t> </a:t>
            </a:r>
            <a:r>
              <a:rPr lang="es-ES" sz="900" dirty="0" err="1"/>
              <a:t>identify</a:t>
            </a:r>
            <a:r>
              <a:rPr lang="es-ES" sz="900" dirty="0"/>
              <a:t> </a:t>
            </a:r>
            <a:r>
              <a:rPr lang="es-ES" sz="900" dirty="0" err="1"/>
              <a:t>where</a:t>
            </a:r>
            <a:r>
              <a:rPr lang="es-ES" sz="900" dirty="0"/>
              <a:t> </a:t>
            </a:r>
            <a:r>
              <a:rPr lang="es-ES" sz="900" dirty="0" err="1"/>
              <a:t>the</a:t>
            </a:r>
            <a:r>
              <a:rPr lang="es-ES" sz="900" dirty="0"/>
              <a:t> </a:t>
            </a:r>
            <a:r>
              <a:rPr lang="es-ES" sz="900" dirty="0" err="1"/>
              <a:t>barriers</a:t>
            </a:r>
            <a:r>
              <a:rPr lang="es-ES" sz="900" dirty="0"/>
              <a:t> </a:t>
            </a:r>
            <a:r>
              <a:rPr lang="es-ES" sz="900" dirty="0" err="1"/>
              <a:t>for</a:t>
            </a:r>
            <a:r>
              <a:rPr lang="es-ES" sz="900" dirty="0"/>
              <a:t> </a:t>
            </a:r>
            <a:r>
              <a:rPr lang="es-ES" sz="900" dirty="0" err="1"/>
              <a:t>this</a:t>
            </a:r>
            <a:r>
              <a:rPr lang="es-ES" sz="900" dirty="0"/>
              <a:t> </a:t>
            </a:r>
            <a:r>
              <a:rPr lang="es-ES" sz="900" dirty="0" err="1"/>
              <a:t>person</a:t>
            </a:r>
            <a:r>
              <a:rPr lang="es-ES" sz="900" dirty="0"/>
              <a:t> are in </a:t>
            </a:r>
            <a:r>
              <a:rPr lang="es-ES" sz="900" dirty="0" err="1"/>
              <a:t>order</a:t>
            </a:r>
            <a:r>
              <a:rPr lang="es-ES" sz="900" dirty="0"/>
              <a:t> </a:t>
            </a:r>
            <a:r>
              <a:rPr lang="es-ES" sz="900" dirty="0" err="1"/>
              <a:t>to</a:t>
            </a:r>
            <a:r>
              <a:rPr lang="es-ES" sz="900" dirty="0"/>
              <a:t> </a:t>
            </a:r>
            <a:r>
              <a:rPr lang="es-ES" sz="900" dirty="0" err="1"/>
              <a:t>being</a:t>
            </a:r>
            <a:r>
              <a:rPr lang="es-ES" sz="900" dirty="0"/>
              <a:t> </a:t>
            </a:r>
            <a:r>
              <a:rPr lang="es-ES" sz="900" dirty="0" err="1"/>
              <a:t>able</a:t>
            </a:r>
            <a:r>
              <a:rPr lang="es-ES" sz="900" dirty="0"/>
              <a:t> </a:t>
            </a:r>
            <a:r>
              <a:rPr lang="es-ES" sz="900" dirty="0" err="1"/>
              <a:t>to</a:t>
            </a:r>
            <a:r>
              <a:rPr lang="es-ES" sz="900" dirty="0"/>
              <a:t> </a:t>
            </a:r>
            <a:r>
              <a:rPr lang="es-ES" sz="900" dirty="0" err="1"/>
              <a:t>find</a:t>
            </a:r>
            <a:r>
              <a:rPr lang="es-ES" sz="900" dirty="0"/>
              <a:t> </a:t>
            </a:r>
            <a:r>
              <a:rPr lang="es-ES" sz="900" dirty="0" err="1"/>
              <a:t>strategies</a:t>
            </a:r>
            <a:r>
              <a:rPr lang="es-ES" sz="900" dirty="0"/>
              <a:t>, </a:t>
            </a:r>
            <a:r>
              <a:rPr lang="es-ES" sz="900" dirty="0" err="1"/>
              <a:t>together</a:t>
            </a:r>
            <a:r>
              <a:rPr lang="es-ES" sz="900" dirty="0"/>
              <a:t> </a:t>
            </a:r>
            <a:r>
              <a:rPr lang="es-ES" sz="900" dirty="0" err="1"/>
              <a:t>with</a:t>
            </a:r>
            <a:r>
              <a:rPr lang="es-ES" sz="900" dirty="0"/>
              <a:t> </a:t>
            </a:r>
            <a:r>
              <a:rPr lang="es-ES" sz="900" dirty="0" err="1"/>
              <a:t>the</a:t>
            </a:r>
            <a:r>
              <a:rPr lang="es-ES" sz="900" dirty="0"/>
              <a:t> </a:t>
            </a:r>
            <a:r>
              <a:rPr lang="es-ES" sz="900" dirty="0" err="1"/>
              <a:t>participant</a:t>
            </a:r>
            <a:r>
              <a:rPr lang="es-ES" sz="900" dirty="0"/>
              <a:t>, </a:t>
            </a:r>
            <a:r>
              <a:rPr lang="es-ES" sz="900" dirty="0" err="1"/>
              <a:t>that</a:t>
            </a:r>
            <a:r>
              <a:rPr lang="es-ES" sz="900" dirty="0"/>
              <a:t> </a:t>
            </a:r>
            <a:r>
              <a:rPr lang="es-ES" sz="900" dirty="0" err="1"/>
              <a:t>help</a:t>
            </a:r>
            <a:r>
              <a:rPr lang="es-ES" sz="900" dirty="0"/>
              <a:t> </a:t>
            </a:r>
            <a:r>
              <a:rPr lang="es-ES" sz="900" dirty="0" err="1"/>
              <a:t>him</a:t>
            </a:r>
            <a:r>
              <a:rPr lang="es-ES" sz="900" dirty="0"/>
              <a:t>/</a:t>
            </a:r>
            <a:r>
              <a:rPr lang="es-ES" sz="900" dirty="0" err="1"/>
              <a:t>her</a:t>
            </a:r>
            <a:r>
              <a:rPr lang="es-ES" sz="900" dirty="0"/>
              <a:t> </a:t>
            </a:r>
            <a:r>
              <a:rPr lang="es-ES" sz="900" dirty="0" err="1"/>
              <a:t>to</a:t>
            </a:r>
            <a:r>
              <a:rPr lang="es-ES" sz="900" dirty="0"/>
              <a:t> </a:t>
            </a:r>
            <a:r>
              <a:rPr lang="es-ES" sz="900" dirty="0" err="1"/>
              <a:t>overcome</a:t>
            </a:r>
            <a:r>
              <a:rPr lang="es-ES" sz="900" dirty="0"/>
              <a:t> </a:t>
            </a:r>
            <a:r>
              <a:rPr lang="es-ES" sz="900" dirty="0" err="1"/>
              <a:t>these</a:t>
            </a:r>
            <a:r>
              <a:rPr lang="es-ES" sz="900" dirty="0"/>
              <a:t> </a:t>
            </a:r>
            <a:r>
              <a:rPr lang="es-ES" sz="900" dirty="0" err="1"/>
              <a:t>barriers</a:t>
            </a:r>
            <a:r>
              <a:rPr lang="es-ES" sz="900" dirty="0"/>
              <a:t>.</a:t>
            </a:r>
          </a:p>
          <a:p>
            <a:endParaRPr lang="es-ES" sz="900" dirty="0"/>
          </a:p>
          <a:p>
            <a:r>
              <a:rPr lang="es-ES" sz="900" dirty="0" err="1"/>
              <a:t>Activation</a:t>
            </a:r>
            <a:r>
              <a:rPr lang="es-ES" sz="900" dirty="0"/>
              <a:t> </a:t>
            </a:r>
            <a:r>
              <a:rPr lang="es-ES" sz="900" dirty="0" err="1"/>
              <a:t>Points</a:t>
            </a:r>
            <a:r>
              <a:rPr lang="es-ES" sz="900" dirty="0"/>
              <a:t> can </a:t>
            </a:r>
            <a:r>
              <a:rPr lang="es-ES" sz="900" dirty="0" err="1"/>
              <a:t>act</a:t>
            </a:r>
            <a:r>
              <a:rPr lang="es-ES" sz="900" dirty="0"/>
              <a:t> </a:t>
            </a:r>
            <a:r>
              <a:rPr lang="es-ES" sz="900" dirty="0" err="1"/>
              <a:t>to</a:t>
            </a:r>
            <a:r>
              <a:rPr lang="es-ES" sz="900" dirty="0"/>
              <a:t> reduce </a:t>
            </a:r>
            <a:r>
              <a:rPr lang="es-ES" sz="900" dirty="0" err="1"/>
              <a:t>barriers</a:t>
            </a:r>
            <a:r>
              <a:rPr lang="es-ES" sz="900" dirty="0"/>
              <a:t> </a:t>
            </a:r>
            <a:r>
              <a:rPr lang="es-ES" sz="900" dirty="0" err="1"/>
              <a:t>ant</a:t>
            </a:r>
            <a:r>
              <a:rPr lang="es-ES" sz="900" dirty="0"/>
              <a:t> individual, </a:t>
            </a:r>
            <a:r>
              <a:rPr lang="es-ES" sz="900" dirty="0" err="1"/>
              <a:t>relationship</a:t>
            </a:r>
            <a:r>
              <a:rPr lang="es-ES" sz="900" dirty="0"/>
              <a:t> and </a:t>
            </a:r>
            <a:r>
              <a:rPr lang="es-ES" sz="900" dirty="0" err="1"/>
              <a:t>community</a:t>
            </a:r>
            <a:r>
              <a:rPr lang="es-ES" sz="900" dirty="0"/>
              <a:t> </a:t>
            </a:r>
            <a:r>
              <a:rPr lang="es-ES" sz="900" dirty="0" err="1"/>
              <a:t>levels</a:t>
            </a:r>
            <a:r>
              <a:rPr lang="es-ES" sz="900" dirty="0"/>
              <a:t>. </a:t>
            </a:r>
            <a:r>
              <a:rPr lang="es-ES" sz="900" dirty="0" err="1"/>
              <a:t>Barriers</a:t>
            </a:r>
            <a:r>
              <a:rPr lang="es-ES" sz="900" dirty="0"/>
              <a:t> at societal </a:t>
            </a:r>
            <a:r>
              <a:rPr lang="es-ES" sz="900" dirty="0" err="1"/>
              <a:t>level</a:t>
            </a:r>
            <a:r>
              <a:rPr lang="es-ES" sz="900" dirty="0"/>
              <a:t> are more </a:t>
            </a:r>
            <a:r>
              <a:rPr lang="es-ES" sz="900" dirty="0" err="1"/>
              <a:t>difficult</a:t>
            </a:r>
            <a:r>
              <a:rPr lang="es-ES" sz="900" dirty="0"/>
              <a:t> </a:t>
            </a:r>
            <a:r>
              <a:rPr lang="es-ES" sz="900" dirty="0" err="1"/>
              <a:t>to</a:t>
            </a:r>
            <a:r>
              <a:rPr lang="es-ES" sz="900" dirty="0"/>
              <a:t> </a:t>
            </a:r>
            <a:r>
              <a:rPr lang="es-ES" sz="900" dirty="0" err="1"/>
              <a:t>address</a:t>
            </a:r>
            <a:r>
              <a:rPr lang="es-ES" sz="900" dirty="0"/>
              <a:t> as </a:t>
            </a:r>
            <a:r>
              <a:rPr lang="es-ES" sz="900" dirty="0" err="1"/>
              <a:t>they</a:t>
            </a:r>
            <a:r>
              <a:rPr lang="es-ES" sz="900" dirty="0"/>
              <a:t> are </a:t>
            </a:r>
            <a:r>
              <a:rPr lang="es-ES" sz="900" dirty="0" err="1"/>
              <a:t>out</a:t>
            </a:r>
            <a:r>
              <a:rPr lang="es-ES" sz="900" dirty="0"/>
              <a:t> </a:t>
            </a:r>
            <a:r>
              <a:rPr lang="es-ES" sz="900" dirty="0" err="1"/>
              <a:t>of</a:t>
            </a:r>
            <a:r>
              <a:rPr lang="es-ES" sz="900" dirty="0"/>
              <a:t> </a:t>
            </a:r>
            <a:r>
              <a:rPr lang="es-ES" sz="900" dirty="0" err="1"/>
              <a:t>the</a:t>
            </a:r>
            <a:r>
              <a:rPr lang="es-ES" sz="900" dirty="0"/>
              <a:t> control </a:t>
            </a:r>
            <a:r>
              <a:rPr lang="es-ES" sz="900" dirty="0" err="1"/>
              <a:t>of</a:t>
            </a:r>
            <a:r>
              <a:rPr lang="es-ES" sz="900" dirty="0"/>
              <a:t> </a:t>
            </a:r>
            <a:r>
              <a:rPr lang="es-ES" sz="900" dirty="0" err="1"/>
              <a:t>the</a:t>
            </a:r>
            <a:r>
              <a:rPr lang="es-ES" sz="900" dirty="0"/>
              <a:t> </a:t>
            </a:r>
            <a:r>
              <a:rPr lang="es-ES" sz="900" dirty="0" err="1"/>
              <a:t>project</a:t>
            </a:r>
            <a:r>
              <a:rPr lang="es-ES" sz="900" dirty="0"/>
              <a:t>, </a:t>
            </a:r>
            <a:r>
              <a:rPr lang="es-ES" sz="900" dirty="0" err="1"/>
              <a:t>but</a:t>
            </a:r>
            <a:r>
              <a:rPr lang="es-ES" sz="900" dirty="0"/>
              <a:t> </a:t>
            </a:r>
            <a:r>
              <a:rPr lang="es-ES" sz="900" dirty="0" err="1"/>
              <a:t>not</a:t>
            </a:r>
            <a:r>
              <a:rPr lang="es-ES" sz="900" dirty="0"/>
              <a:t> </a:t>
            </a:r>
            <a:r>
              <a:rPr lang="es-ES" sz="900" dirty="0" err="1"/>
              <a:t>out</a:t>
            </a:r>
            <a:r>
              <a:rPr lang="es-ES" sz="900" dirty="0"/>
              <a:t> </a:t>
            </a:r>
            <a:r>
              <a:rPr lang="es-ES" sz="900" dirty="0" err="1"/>
              <a:t>of</a:t>
            </a:r>
            <a:r>
              <a:rPr lang="es-ES" sz="900" dirty="0"/>
              <a:t> </a:t>
            </a:r>
            <a:r>
              <a:rPr lang="es-ES" sz="900" dirty="0" err="1"/>
              <a:t>its</a:t>
            </a:r>
            <a:r>
              <a:rPr lang="es-ES" sz="900" dirty="0"/>
              <a:t> </a:t>
            </a:r>
            <a:r>
              <a:rPr lang="es-ES" sz="900" dirty="0" err="1"/>
              <a:t>scope</a:t>
            </a:r>
            <a:r>
              <a:rPr lang="es-ES" sz="900" dirty="0"/>
              <a:t>. </a:t>
            </a:r>
            <a:r>
              <a:rPr lang="es-ES" sz="900" dirty="0" err="1"/>
              <a:t>Strategies</a:t>
            </a:r>
            <a:r>
              <a:rPr lang="es-ES" sz="900" dirty="0"/>
              <a:t> </a:t>
            </a:r>
            <a:r>
              <a:rPr lang="es-ES" sz="900" dirty="0" err="1"/>
              <a:t>to</a:t>
            </a:r>
            <a:r>
              <a:rPr lang="es-ES" sz="900" dirty="0"/>
              <a:t> reduce </a:t>
            </a:r>
            <a:r>
              <a:rPr lang="es-ES" sz="900" dirty="0" err="1"/>
              <a:t>these</a:t>
            </a:r>
            <a:r>
              <a:rPr lang="es-ES" sz="900" dirty="0"/>
              <a:t> </a:t>
            </a:r>
            <a:r>
              <a:rPr lang="es-ES" sz="900" dirty="0" err="1"/>
              <a:t>barriers</a:t>
            </a:r>
            <a:r>
              <a:rPr lang="es-ES" sz="900" dirty="0"/>
              <a:t> </a:t>
            </a:r>
            <a:r>
              <a:rPr lang="es-ES" sz="900" dirty="0" err="1"/>
              <a:t>will</a:t>
            </a:r>
            <a:r>
              <a:rPr lang="es-ES" sz="900" dirty="0"/>
              <a:t> be </a:t>
            </a:r>
            <a:r>
              <a:rPr lang="es-ES" sz="900" dirty="0" err="1"/>
              <a:t>described</a:t>
            </a:r>
            <a:r>
              <a:rPr lang="es-ES" sz="900" dirty="0"/>
              <a:t> </a:t>
            </a:r>
            <a:r>
              <a:rPr lang="es-ES" sz="900" dirty="0" err="1"/>
              <a:t>on</a:t>
            </a:r>
            <a:r>
              <a:rPr lang="es-ES" sz="900" dirty="0"/>
              <a:t> Module 3 </a:t>
            </a:r>
            <a:r>
              <a:rPr lang="es-ES" sz="900" dirty="0" err="1"/>
              <a:t>on</a:t>
            </a:r>
            <a:r>
              <a:rPr lang="es-ES" sz="900" dirty="0"/>
              <a:t> </a:t>
            </a:r>
            <a:r>
              <a:rPr lang="es-ES" sz="900" dirty="0" err="1"/>
              <a:t>Promoting</a:t>
            </a:r>
            <a:r>
              <a:rPr lang="es-ES" sz="900" dirty="0"/>
              <a:t> </a:t>
            </a:r>
            <a:r>
              <a:rPr lang="es-ES" sz="900" dirty="0" err="1"/>
              <a:t>an</a:t>
            </a:r>
            <a:r>
              <a:rPr lang="es-ES" sz="900" dirty="0"/>
              <a:t> inclusive labor </a:t>
            </a:r>
            <a:r>
              <a:rPr lang="es-ES" sz="900" dirty="0" err="1"/>
              <a:t>market</a:t>
            </a:r>
            <a:r>
              <a:rPr lang="es-ES" sz="900" dirty="0"/>
              <a:t>.</a:t>
            </a:r>
          </a:p>
        </p:txBody>
      </p:sp>
    </p:spTree>
    <p:extLst>
      <p:ext uri="{BB962C8B-B14F-4D97-AF65-F5344CB8AC3E}">
        <p14:creationId xmlns:p14="http://schemas.microsoft.com/office/powerpoint/2010/main" val="2393797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n-US" sz="1000" dirty="0"/>
          </a:p>
          <a:p>
            <a:r>
              <a:rPr lang="en-US" sz="900" dirty="0"/>
              <a:t>During the next two sessions we will describe the activities that the Activation Points project offers to help participants to access the labor market. These activities are: </a:t>
            </a:r>
          </a:p>
          <a:p>
            <a:endParaRPr lang="en-US" sz="900" dirty="0"/>
          </a:p>
          <a:p>
            <a:pPr marL="309610" indent="-309610">
              <a:buFont typeface="Arial" panose="020B0604020202020204" pitchFamily="34" charset="0"/>
              <a:buChar char="•"/>
            </a:pPr>
            <a:r>
              <a:rPr lang="en-US" sz="900" dirty="0"/>
              <a:t>providing information about the labor market, </a:t>
            </a:r>
          </a:p>
          <a:p>
            <a:pPr marL="309610" indent="-309610">
              <a:buFont typeface="Arial" panose="020B0604020202020204" pitchFamily="34" charset="0"/>
              <a:buChar char="•"/>
            </a:pPr>
            <a:r>
              <a:rPr lang="en-US" sz="900" dirty="0"/>
              <a:t>offering career guidance to help them establish or reorient their professional objective and identify their professional weaknesses and strengths with respect to the labor market of their city or region</a:t>
            </a:r>
          </a:p>
          <a:p>
            <a:pPr marL="309610" indent="-309610">
              <a:buFont typeface="Arial" panose="020B0604020202020204" pitchFamily="34" charset="0"/>
              <a:buChar char="•"/>
            </a:pPr>
            <a:r>
              <a:rPr lang="en-US" sz="900" dirty="0"/>
              <a:t>strengthening their professional and job search skills. through vocational or skills training courses</a:t>
            </a:r>
          </a:p>
          <a:p>
            <a:pPr marL="309610" indent="-309610">
              <a:buFont typeface="Arial" panose="020B0604020202020204" pitchFamily="34" charset="0"/>
              <a:buChar char="•"/>
            </a:pPr>
            <a:r>
              <a:rPr lang="en-US" sz="900" dirty="0"/>
              <a:t>offering guidance, training and financial support to those who want to start a micro business.</a:t>
            </a:r>
            <a:endParaRPr lang="es-ES" sz="900" dirty="0"/>
          </a:p>
        </p:txBody>
      </p:sp>
    </p:spTree>
    <p:extLst>
      <p:ext uri="{BB962C8B-B14F-4D97-AF65-F5344CB8AC3E}">
        <p14:creationId xmlns:p14="http://schemas.microsoft.com/office/powerpoint/2010/main" val="3945730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People with special difficulties to access employment share many common characteristics. Despite these difficulties and hurdles, these people also have strengths and capabilities that we must recognize and boost, both for their personal and professional development and for their appreciation in the social and work environment.</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t>Through the initial interview, and consecutive individual consultations, </a:t>
            </a:r>
            <a:r>
              <a:rPr lang="en-US" sz="900" dirty="0" err="1"/>
              <a:t>labour</a:t>
            </a:r>
            <a:r>
              <a:rPr lang="en-US" sz="900" dirty="0"/>
              <a:t> counsellors must identify how far the person is in relation to the local </a:t>
            </a:r>
            <a:r>
              <a:rPr lang="en-US" sz="900" dirty="0" err="1"/>
              <a:t>labour</a:t>
            </a:r>
            <a:r>
              <a:rPr lang="en-US" sz="900" dirty="0"/>
              <a:t> market. This categorization will help to adapt </a:t>
            </a:r>
            <a:r>
              <a:rPr lang="en-US" sz="900" dirty="0" err="1"/>
              <a:t>labour</a:t>
            </a:r>
            <a:r>
              <a:rPr lang="en-US" sz="900" dirty="0"/>
              <a:t> orientation action to each employability profile.</a:t>
            </a:r>
          </a:p>
          <a:p>
            <a:pPr defTabSz="990752">
              <a:spcBef>
                <a:spcPts val="650"/>
              </a:spcBef>
              <a:defRPr/>
            </a:pPr>
            <a:endParaRPr lang="en-US" sz="900" dirty="0"/>
          </a:p>
          <a:p>
            <a:pPr defTabSz="990752">
              <a:spcBef>
                <a:spcPts val="650"/>
              </a:spcBef>
              <a:defRPr/>
            </a:pPr>
            <a:r>
              <a:rPr lang="en-US" sz="900" dirty="0"/>
              <a:t>Depending on their distance in relation to the local </a:t>
            </a:r>
            <a:r>
              <a:rPr lang="en-US" sz="900" dirty="0" err="1"/>
              <a:t>labour</a:t>
            </a:r>
            <a:r>
              <a:rPr lang="en-US" sz="900" dirty="0"/>
              <a:t> market, the person can be grouped in two</a:t>
            </a:r>
            <a:r>
              <a:rPr lang="en-US" sz="900" u="sng" dirty="0"/>
              <a:t> </a:t>
            </a:r>
            <a:r>
              <a:rPr lang="en-US" sz="900" dirty="0"/>
              <a:t>different profiles according to the difficulties he or she faces to access employment. Profile 1 is closer to finding a job (we’ll have less actions to conduct) than profile 2 (who will require more support actions, like motivation and activation, empowerment actions, working on basic skills that are indispensable to access the labor market, etc.). </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Arial" panose="020B0604020202020204" pitchFamily="34" charset="0"/>
              <a:buChar char="•"/>
              <a:defRPr/>
            </a:pPr>
            <a:r>
              <a:rPr lang="en-US" sz="900" b="1" dirty="0">
                <a:ea typeface="Open Sans" panose="020B0606030504020204" pitchFamily="34" charset="0"/>
                <a:cs typeface="Open Sans" panose="020B0606030504020204" pitchFamily="34" charset="0"/>
              </a:rPr>
              <a:t>PROFILE 1. People with difficult socioeconomic integration. </a:t>
            </a:r>
            <a:r>
              <a:rPr lang="en-US" sz="900" dirty="0">
                <a:ea typeface="Open Sans" panose="020B0606030504020204" pitchFamily="34" charset="0"/>
                <a:cs typeface="Open Sans" panose="020B0606030504020204" pitchFamily="34" charset="0"/>
              </a:rPr>
              <a:t>Persons in disadvantaged situations, with difficulties for their socioeconomic integration and low levels of employability. This group is constituted by people facing adversities in their work insertion process, but they are potentially employable. </a:t>
            </a:r>
          </a:p>
          <a:p>
            <a:pPr marL="185766" indent="-185766" defTabSz="990752">
              <a:spcBef>
                <a:spcPts val="650"/>
              </a:spcBef>
              <a:buFont typeface="Arial" panose="020B0604020202020204" pitchFamily="34" charset="0"/>
              <a:buChar char="•"/>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Arial" panose="020B0604020202020204" pitchFamily="34" charset="0"/>
              <a:buChar char="•"/>
              <a:defRPr/>
            </a:pPr>
            <a:r>
              <a:rPr lang="en-US" sz="900" b="1" dirty="0">
                <a:ea typeface="Open Sans" panose="020B0606030504020204" pitchFamily="34" charset="0"/>
                <a:cs typeface="Open Sans" panose="020B0606030504020204" pitchFamily="34" charset="0"/>
              </a:rPr>
              <a:t>PROFILE 2. People with low level of employability. </a:t>
            </a:r>
            <a:r>
              <a:rPr lang="en-US" sz="900" dirty="0">
                <a:ea typeface="Open Sans" panose="020B0606030504020204" pitchFamily="34" charset="0"/>
                <a:cs typeface="Open Sans" panose="020B0606030504020204" pitchFamily="34" charset="0"/>
              </a:rPr>
              <a:t>Persons detached from the job market, with very low levels of employability or in situations of social exclusion. This group is constituted by people that are hardly employable in their current situation, so our actions must be intensified and, in some cases, we may need to develop previous strategies before addressing the problem of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integration. </a:t>
            </a: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50120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b="1" dirty="0"/>
          </a:p>
          <a:p>
            <a:r>
              <a:rPr lang="en-US" sz="900" b="1" dirty="0"/>
              <a:t>Specific measures to ensure employment access for people with difficult insertion.</a:t>
            </a:r>
            <a:endParaRPr lang="es-ES" sz="900" dirty="0"/>
          </a:p>
          <a:p>
            <a:r>
              <a:rPr lang="en-US" sz="900" dirty="0"/>
              <a:t>In this category we include all the actions focused on fighting any of the barriers that hinder access to employment for unemployed people in situations of social disadvantage and/or suffering from work discrimination.</a:t>
            </a:r>
          </a:p>
          <a:p>
            <a:endParaRPr lang="en-US" sz="900" dirty="0"/>
          </a:p>
          <a:p>
            <a:r>
              <a:rPr lang="en-US" sz="900" u="sng" dirty="0">
                <a:ea typeface="Open Sans" panose="020B0606030504020204" pitchFamily="34" charset="0"/>
                <a:cs typeface="Open Sans" panose="020B0606030504020204" pitchFamily="34" charset="0"/>
              </a:rPr>
              <a:t>LABOUR MARKET INFORMATION</a:t>
            </a:r>
            <a:r>
              <a:rPr lang="en-US" sz="900" dirty="0">
                <a:ea typeface="Open Sans" panose="020B0606030504020204" pitchFamily="34" charset="0"/>
                <a:cs typeface="Open Sans" panose="020B0606030504020204" pitchFamily="34" charset="0"/>
              </a:rPr>
              <a:t>: Beneficiaries of this action have a wide lack of knowledge of the existing resources in terms of employment and training in the host community, and unrealistic expectations about working conditions. In individual and group sessions, information about training and employment resources is supplied.</a:t>
            </a:r>
          </a:p>
          <a:p>
            <a:endParaRPr lang="en-US" sz="900" dirty="0">
              <a:ea typeface="Open Sans" panose="020B0606030504020204" pitchFamily="34" charset="0"/>
              <a:cs typeface="Open Sans" panose="020B0606030504020204" pitchFamily="34" charset="0"/>
            </a:endParaRPr>
          </a:p>
          <a:p>
            <a:r>
              <a:rPr lang="en-US" sz="900" u="sng" dirty="0">
                <a:ea typeface="Open Sans" panose="020B0606030504020204" pitchFamily="34" charset="0"/>
                <a:cs typeface="Open Sans" panose="020B0606030504020204" pitchFamily="34" charset="0"/>
              </a:rPr>
              <a:t>CAREER GUIDANCE</a:t>
            </a:r>
            <a:r>
              <a:rPr lang="en-US" sz="900" dirty="0">
                <a:ea typeface="Open Sans" panose="020B0606030504020204" pitchFamily="34" charset="0"/>
                <a:cs typeface="Open Sans" panose="020B0606030504020204" pitchFamily="34" charset="0"/>
              </a:rPr>
              <a:t>: Guidance and support are provided to set a professional objective and learn job search tools and techniques. It helps participants to identify the steps they need to take to find a job. Individual consultations and active job search workshops can be offered aimed at defining a professional objective, establishing insertion pathways, </a:t>
            </a:r>
            <a:r>
              <a:rPr lang="en-US" sz="900" dirty="0"/>
              <a:t>knowing the local resources providing support to access the job market, managing time and tasks, training for job interviews, managing job offers and basic </a:t>
            </a:r>
            <a:r>
              <a:rPr lang="en-US" sz="900" dirty="0" err="1"/>
              <a:t>labour</a:t>
            </a:r>
            <a:r>
              <a:rPr lang="en-US" sz="900" dirty="0"/>
              <a:t> legislation.</a:t>
            </a:r>
          </a:p>
          <a:p>
            <a:endParaRPr lang="en-US" sz="900" dirty="0"/>
          </a:p>
          <a:p>
            <a:r>
              <a:rPr lang="en-US" sz="900" u="sng" dirty="0">
                <a:ea typeface="Open Sans" panose="020B0606030504020204" pitchFamily="34" charset="0"/>
                <a:cs typeface="Open Sans" panose="020B0606030504020204" pitchFamily="34" charset="0"/>
              </a:rPr>
              <a:t>DEVELOPING SKILLS</a:t>
            </a:r>
            <a:r>
              <a:rPr lang="en-US" sz="900" dirty="0">
                <a:ea typeface="Open Sans" panose="020B0606030504020204" pitchFamily="34" charset="0"/>
                <a:cs typeface="Open Sans" panose="020B0606030504020204" pitchFamily="34" charset="0"/>
              </a:rPr>
              <a:t>:</a:t>
            </a:r>
          </a:p>
          <a:p>
            <a:r>
              <a:rPr lang="en-US" sz="900" dirty="0">
                <a:ea typeface="Open Sans" panose="020B0606030504020204" pitchFamily="34" charset="0"/>
                <a:cs typeface="Open Sans" panose="020B0606030504020204" pitchFamily="34" charset="0"/>
              </a:rPr>
              <a:t>Trainings will be designed and organized according to the job market’s needs, reinforcing every aspect of the learning towards employment, both personal and professional skills and attitudes. These activities base their intervention on:</a:t>
            </a:r>
          </a:p>
          <a:p>
            <a:r>
              <a:rPr lang="en-US" sz="900" dirty="0">
                <a:ea typeface="Open Sans" panose="020B0606030504020204" pitchFamily="34" charset="0"/>
                <a:cs typeface="Open Sans" panose="020B0606030504020204" pitchFamily="34" charset="0"/>
              </a:rPr>
              <a:t>a) Workshops on social skills for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learning (and put into practice) work habits, like time management, self-organization, etc. ; transversal skills like flexibility, client orientation or quality at work; technical transversal skills like driving license or forklift.</a:t>
            </a:r>
          </a:p>
          <a:p>
            <a:r>
              <a:rPr lang="en-US" sz="900" dirty="0">
                <a:ea typeface="Open Sans" panose="020B0606030504020204" pitchFamily="34" charset="0"/>
                <a:cs typeface="Open Sans" panose="020B0606030504020204" pitchFamily="34" charset="0"/>
              </a:rPr>
              <a:t>b) Learning a profession or professional retraining, adapting the qualification requirements to the business demands.</a:t>
            </a:r>
          </a:p>
          <a:p>
            <a:r>
              <a:rPr lang="en-US" sz="900" dirty="0">
                <a:ea typeface="Open Sans" panose="020B0606030504020204" pitchFamily="34" charset="0"/>
                <a:cs typeface="Open Sans" panose="020B0606030504020204" pitchFamily="34" charset="0"/>
              </a:rPr>
              <a:t>c) Business internships as a tool to learn directly at the workplace, and a way of acquiring work experience. </a:t>
            </a:r>
          </a:p>
          <a:p>
            <a:endParaRPr lang="en-US" sz="900" dirty="0">
              <a:ea typeface="Open Sans" panose="020B0606030504020204" pitchFamily="34" charset="0"/>
              <a:cs typeface="Open Sans" panose="020B0606030504020204" pitchFamily="34" charset="0"/>
            </a:endParaRPr>
          </a:p>
          <a:p>
            <a:r>
              <a:rPr lang="en-US" sz="900" u="sng" dirty="0">
                <a:ea typeface="Open Sans" panose="020B0606030504020204" pitchFamily="34" charset="0"/>
                <a:cs typeface="Open Sans" panose="020B0606030504020204" pitchFamily="34" charset="0"/>
              </a:rPr>
              <a:t>LABOUR MEDIATION</a:t>
            </a:r>
            <a:r>
              <a:rPr lang="en-US" sz="900" dirty="0">
                <a:ea typeface="Open Sans" panose="020B0606030504020204" pitchFamily="34" charset="0"/>
                <a:cs typeface="Open Sans" panose="020B0606030504020204" pitchFamily="34" charset="0"/>
              </a:rPr>
              <a:t>: These actions are focused on mediating between the work positions supply and demand. Also, advising business and employers about any questions raised about hiring people with social difficulties.</a:t>
            </a:r>
          </a:p>
          <a:p>
            <a:endParaRPr lang="en-US" sz="900" dirty="0">
              <a:ea typeface="Open Sans" panose="020B0606030504020204" pitchFamily="34" charset="0"/>
              <a:cs typeface="Open Sans" panose="020B0606030504020204" pitchFamily="34" charset="0"/>
            </a:endParaRPr>
          </a:p>
          <a:p>
            <a:r>
              <a:rPr lang="en-US" sz="900" u="sng" dirty="0">
                <a:ea typeface="Open Sans" panose="020B0606030504020204" pitchFamily="34" charset="0"/>
                <a:cs typeface="Open Sans" panose="020B0606030504020204" pitchFamily="34" charset="0"/>
              </a:rPr>
              <a:t>JOB SEARCH SPACES</a:t>
            </a:r>
            <a:r>
              <a:rPr lang="en-US" sz="900" dirty="0">
                <a:ea typeface="Open Sans" panose="020B0606030504020204" pitchFamily="34" charset="0"/>
                <a:cs typeface="Open Sans" panose="020B0606030504020204" pitchFamily="34" charset="0"/>
              </a:rPr>
              <a:t>: These spaces, usually streamlined by volunteers, have the goal to help people boost their autonomy in the job search processes, making available for them work-related press, computers with online access, local job offers, etc.. </a:t>
            </a:r>
          </a:p>
          <a:p>
            <a:endParaRPr lang="en-US" sz="900" dirty="0">
              <a:ea typeface="Open Sans" panose="020B0606030504020204" pitchFamily="34" charset="0"/>
              <a:cs typeface="Open Sans" panose="020B0606030504020204" pitchFamily="34" charset="0"/>
            </a:endParaRPr>
          </a:p>
          <a:p>
            <a:r>
              <a:rPr lang="en-US" sz="900" u="sng" dirty="0">
                <a:ea typeface="Open Sans" panose="020B0606030504020204" pitchFamily="34" charset="0"/>
                <a:cs typeface="Open Sans" panose="020B0606030504020204" pitchFamily="34" charset="0"/>
              </a:rPr>
              <a:t>TELECENTRE FOR JOB SEEKING</a:t>
            </a:r>
            <a:r>
              <a:rPr lang="en-US" sz="900" dirty="0">
                <a:ea typeface="Open Sans" panose="020B0606030504020204" pitchFamily="34" charset="0"/>
                <a:cs typeface="Open Sans" panose="020B0606030504020204" pitchFamily="34" charset="0"/>
              </a:rPr>
              <a:t>: Services in the telecentre include ICT skills development, support with job seeking and other assistance such as typing of CVs and application letters, job</a:t>
            </a:r>
          </a:p>
          <a:p>
            <a:r>
              <a:rPr lang="en-US" sz="900" dirty="0">
                <a:ea typeface="Open Sans" panose="020B0606030504020204" pitchFamily="34" charset="0"/>
                <a:cs typeface="Open Sans" panose="020B0606030504020204" pitchFamily="34" charset="0"/>
              </a:rPr>
              <a:t>advertisements that are posted at the telecentres and free printing services.</a:t>
            </a:r>
          </a:p>
          <a:p>
            <a:endParaRPr lang="en-US" sz="900" dirty="0">
              <a:ea typeface="Open Sans" panose="020B0606030504020204" pitchFamily="34" charset="0"/>
              <a:cs typeface="Open Sans" panose="020B0606030504020204" pitchFamily="34" charset="0"/>
            </a:endParaRPr>
          </a:p>
          <a:p>
            <a:pPr defTabSz="990752">
              <a:spcBef>
                <a:spcPts val="650"/>
              </a:spcBef>
            </a:pPr>
            <a:r>
              <a:rPr lang="en-US" sz="900" b="1" dirty="0"/>
              <a:t>Specific measures to ensure employment access for people with low level of employability.</a:t>
            </a:r>
          </a:p>
          <a:p>
            <a:pPr defTabSz="990752">
              <a:spcBef>
                <a:spcPts val="650"/>
              </a:spcBef>
            </a:pPr>
            <a:endParaRPr lang="es-ES" sz="900" dirty="0"/>
          </a:p>
          <a:p>
            <a:pPr defTabSz="990752">
              <a:spcBef>
                <a:spcPts val="650"/>
              </a:spcBef>
              <a:defRPr/>
            </a:pPr>
            <a:r>
              <a:rPr lang="en-US" sz="900" dirty="0">
                <a:ea typeface="Open Sans" panose="020B0606030504020204" pitchFamily="34" charset="0"/>
                <a:cs typeface="Open Sans" panose="020B0606030504020204" pitchFamily="34" charset="0"/>
              </a:rPr>
              <a:t>In this category of measures we find actions that encourage and guide people with low employability levels in a personalized and intensive way. We supply continuous training and information, helping develop certain social and personal skills, motivating change and transferring them, when appropriate, to the training and intermediation actions of other insertion pathways. All of this is achieved by permanent mentoring. Participants take part in guidance and pre-</a:t>
            </a:r>
            <a:r>
              <a:rPr lang="en-US" sz="900" dirty="0" err="1">
                <a:ea typeface="Open Sans" panose="020B0606030504020204" pitchFamily="34" charset="0"/>
                <a:cs typeface="Open Sans" panose="020B0606030504020204" pitchFamily="34" charset="0"/>
              </a:rPr>
              <a:t>laboral</a:t>
            </a:r>
            <a:r>
              <a:rPr lang="en-US" sz="900" dirty="0">
                <a:ea typeface="Open Sans" panose="020B0606030504020204" pitchFamily="34" charset="0"/>
                <a:cs typeface="Open Sans" panose="020B0606030504020204" pitchFamily="34" charset="0"/>
              </a:rPr>
              <a:t> training actions, reinforcing skills such as self-knowledge, personal self-worth, social and communication skills, understanding the reality of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etc. In some cases, they can be transferred to other employment resources to receive professional training and the mediation required.</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u="sng" dirty="0">
                <a:ea typeface="Open Sans" panose="020B0606030504020204" pitchFamily="34" charset="0"/>
                <a:cs typeface="Open Sans" panose="020B0606030504020204" pitchFamily="34" charset="0"/>
              </a:rPr>
              <a:t>MOTIVATION AND ACTIVATION TOWARDS EMPLOYMENT</a:t>
            </a:r>
            <a:r>
              <a:rPr lang="en-US" sz="900" dirty="0">
                <a:ea typeface="Open Sans" panose="020B0606030504020204" pitchFamily="34" charset="0"/>
                <a:cs typeface="Open Sans" panose="020B0606030504020204" pitchFamily="34" charset="0"/>
              </a:rPr>
              <a:t>: These actions are focused on persons with very low levels of employability, in which through a flexible and individual methodology we achieve a process of personal revaluation, and a personal and professional improvement of skills. When this process finishes, these persons will be in better conditions to engage in employment pathway in a short or mid-term.</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u="sng" dirty="0">
                <a:ea typeface="Open Sans" panose="020B0606030504020204" pitchFamily="34" charset="0"/>
                <a:cs typeface="Open Sans" panose="020B0606030504020204" pitchFamily="34" charset="0"/>
              </a:rPr>
              <a:t>SOCIAL AND LABOUR MEDIATION</a:t>
            </a:r>
            <a:r>
              <a:rPr lang="en-US" sz="900" dirty="0">
                <a:ea typeface="Open Sans" panose="020B0606030504020204" pitchFamily="34" charset="0"/>
                <a:cs typeface="Open Sans" panose="020B0606030504020204" pitchFamily="34" charset="0"/>
              </a:rPr>
              <a:t>: The aim behind these actions is to use the value of work as a motivation towards personal change. This is why we design inclusion pathways, cooperating and complementing other social programs run by the URCS regional office or external organizations. From the Activation Point we help develop personal and professional skills, through mentoring and intensified actions. They receive guidance, they are transferred to other resources connected to professional training and they are supported in the required processes for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mediation.</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u="sng" dirty="0">
                <a:ea typeface="Open Sans" panose="020B0606030504020204" pitchFamily="34" charset="0"/>
                <a:cs typeface="Open Sans" panose="020B0606030504020204" pitchFamily="34" charset="0"/>
              </a:rPr>
              <a:t>SOCIAL AND LABOR SUPPORT FOR PERSONS IN IRREGULAR SITUATION</a:t>
            </a:r>
            <a:r>
              <a:rPr lang="en-US" sz="900" dirty="0">
                <a:ea typeface="Open Sans" panose="020B0606030504020204" pitchFamily="34" charset="0"/>
                <a:cs typeface="Open Sans" panose="020B0606030504020204" pitchFamily="34" charset="0"/>
              </a:rPr>
              <a:t>: These actions provide information about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and work on some pre-</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skills, to ensure that when the beneficiaries are ready to access the job market they do it in the best situation possible, in order to reduce the adaptation period. The ‘invisible’ job seekers in Ukraine may follow under this category.</a:t>
            </a:r>
          </a:p>
          <a:p>
            <a:endParaRPr lang="en-US" sz="900" dirty="0">
              <a:ea typeface="Open Sans" panose="020B0606030504020204" pitchFamily="34" charset="0"/>
              <a:cs typeface="Open Sans" panose="020B0606030504020204" pitchFamily="34" charset="0"/>
            </a:endParaRP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3834571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Through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orientation, participants receive accurate information about the relevant local agencies and guidance services they provide for them to be able to select the most adequate sources for their needs.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With the support and guidance of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counsellor they also: </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receive information about opportunities concerning work, education, training and other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information</a:t>
            </a:r>
          </a:p>
          <a:p>
            <a:pPr marL="185766" indent="-185766" defTabSz="990752">
              <a:spcBef>
                <a:spcPts val="650"/>
              </a:spcBef>
              <a:buFont typeface="Wingdings" panose="05000000000000000000" pitchFamily="2" charset="2"/>
              <a:buChar char="§"/>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interpret information and choose the most appropriate options for them. </a:t>
            </a:r>
          </a:p>
          <a:p>
            <a:pPr marL="185766" indent="-185766" defTabSz="990752">
              <a:spcBef>
                <a:spcPts val="650"/>
              </a:spcBef>
              <a:buFont typeface="Wingdings" panose="05000000000000000000" pitchFamily="2" charset="2"/>
              <a:buChar char="§"/>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discover, clarify, assess and understand their own experience, and explore the available alternatives and strategies for the implementation of their </a:t>
            </a:r>
            <a:r>
              <a:rPr lang="en-US" sz="900" dirty="0" err="1">
                <a:ea typeface="Open Sans" panose="020B0606030504020204" pitchFamily="34" charset="0"/>
                <a:cs typeface="Open Sans" panose="020B0606030504020204" pitchFamily="34" charset="0"/>
              </a:rPr>
              <a:t>jobseeking</a:t>
            </a:r>
            <a:r>
              <a:rPr lang="en-US" sz="900" dirty="0">
                <a:ea typeface="Open Sans" panose="020B0606030504020204" pitchFamily="34" charset="0"/>
                <a:cs typeface="Open Sans" panose="020B0606030504020204" pitchFamily="34" charset="0"/>
              </a:rPr>
              <a:t> work plan</a:t>
            </a:r>
          </a:p>
          <a:p>
            <a:pPr marL="185766" indent="-185766" defTabSz="990752">
              <a:spcBef>
                <a:spcPts val="650"/>
              </a:spcBef>
              <a:buFont typeface="Wingdings" panose="05000000000000000000" pitchFamily="2" charset="2"/>
              <a:buChar char="§"/>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contextualize their career path and understand their personal position (feelings) in relation to the specific obstacles of their own vulnerabilities (displacement, disability, etc.), allowing the development of self-confidence and stability, overcoming any feelings of inadequacy and self-stereotyping. </a:t>
            </a:r>
          </a:p>
          <a:p>
            <a:pPr marL="185766" indent="-185766" defTabSz="990752">
              <a:spcBef>
                <a:spcPts val="650"/>
              </a:spcBef>
              <a:buFont typeface="Wingdings" panose="05000000000000000000" pitchFamily="2" charset="2"/>
              <a:buChar char="§"/>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overcome personal barriers and realize their potential through a mentoring methodology </a:t>
            </a: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68111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185766" indent="-185766" defTabSz="990752">
              <a:spcBef>
                <a:spcPts val="650"/>
              </a:spcBef>
              <a:buFont typeface="Wingdings" panose="05000000000000000000" pitchFamily="2" charset="2"/>
              <a:buChar char="§"/>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have a structured understanding of their personal, educational and vocational development through assessment methods and tools to allow for informed judgements concerning the relevance of opportunities presented in work, training, etc. </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put into practice career managing skills (CMS), with methods such as drafting CVs and job application letters, job search methods, time management techniques, and interpersonal communication techniques and develop objective and self-critical attitudes toward settled habits and </a:t>
            </a:r>
            <a:r>
              <a:rPr lang="en-US" sz="900" dirty="0" err="1">
                <a:ea typeface="Open Sans" panose="020B0606030504020204" pitchFamily="34" charset="0"/>
                <a:cs typeface="Open Sans" panose="020B0606030504020204" pitchFamily="34" charset="0"/>
              </a:rPr>
              <a:t>behaviours</a:t>
            </a:r>
            <a:r>
              <a:rPr lang="en-US" sz="900" dirty="0">
                <a:ea typeface="Open Sans" panose="020B0606030504020204" pitchFamily="34" charset="0"/>
                <a:cs typeface="Open Sans" panose="020B0606030504020204" pitchFamily="34" charset="0"/>
              </a:rPr>
              <a:t>, to understand better the effect they have on others. </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participate, if possible, in a work experience, work trials, learning tasters and other experiences that enable the person to gain direct experience to help him/her to clarify his/her decisions. </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Wingdings" panose="05000000000000000000" pitchFamily="2" charset="2"/>
              <a:buChar char="§"/>
              <a:defRPr/>
            </a:pPr>
            <a:r>
              <a:rPr lang="en-US" sz="900" dirty="0">
                <a:ea typeface="Open Sans" panose="020B0606030504020204" pitchFamily="34" charset="0"/>
                <a:cs typeface="Open Sans" panose="020B0606030504020204" pitchFamily="34" charset="0"/>
              </a:rPr>
              <a:t>deal, directly or through mediation, with organizations that provide employment and learning opportunities, overcoming their low knowledge of the local institutions and the weakness of his/her social networks</a:t>
            </a:r>
          </a:p>
        </p:txBody>
      </p:sp>
    </p:spTree>
    <p:extLst>
      <p:ext uri="{BB962C8B-B14F-4D97-AF65-F5344CB8AC3E}">
        <p14:creationId xmlns:p14="http://schemas.microsoft.com/office/powerpoint/2010/main" val="7806493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At the end of the Information Session on the Labour Market, those participants who express their will to continue in the project will be informed about the day of their first appointment with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counsellor. With the aim to keep the interest of the person on the project, the first appointment date should not delay more than two weeks after the Information Session.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At the initial interview,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counsellor conducts a comprehensive needs assessment to each participant which aids planning further steps towards successful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and social integration. The answers of the person to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counsellor’s questions are registered on the </a:t>
            </a:r>
            <a:r>
              <a:rPr lang="en-US" sz="900" i="1" dirty="0">
                <a:ea typeface="Open Sans" panose="020B0606030504020204" pitchFamily="34" charset="0"/>
                <a:cs typeface="Open Sans" panose="020B0606030504020204" pitchFamily="34" charset="0"/>
              </a:rPr>
              <a:t>Initial Interview </a:t>
            </a:r>
            <a:r>
              <a:rPr lang="en-US" sz="900" dirty="0">
                <a:ea typeface="Open Sans" panose="020B0606030504020204" pitchFamily="34" charset="0"/>
                <a:cs typeface="Open Sans" panose="020B0606030504020204" pitchFamily="34" charset="0"/>
              </a:rPr>
              <a:t>form in Kobo.</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Tool Kit provides the following tools for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orientation:</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TEMP006. Initial Interview </a:t>
            </a:r>
            <a:r>
              <a:rPr lang="en-US" sz="900" dirty="0">
                <a:ea typeface="Open Sans" panose="020B0606030504020204" pitchFamily="34" charset="0"/>
                <a:cs typeface="Open Sans" panose="020B0606030504020204" pitchFamily="34" charset="0"/>
                <a:sym typeface="Wingdings" panose="05000000000000000000" pitchFamily="2" charset="2"/>
              </a:rPr>
              <a:t> Proposal guiding questions to obtain a preliminary idea about the participants’ skills, specific interest in the project activities and availability.</a:t>
            </a: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TEMP007. Self-assessment &amp; Job Goal Setting </a:t>
            </a:r>
            <a:r>
              <a:rPr lang="en-US" sz="900" dirty="0">
                <a:ea typeface="Open Sans" panose="020B0606030504020204" pitchFamily="34" charset="0"/>
                <a:cs typeface="Open Sans" panose="020B0606030504020204" pitchFamily="34" charset="0"/>
                <a:sym typeface="Wingdings" panose="05000000000000000000" pitchFamily="2" charset="2"/>
              </a:rPr>
              <a:t> Proposal guiding questions to work with participants on self-assessment and job goal setting</a:t>
            </a: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TEMP008. Skills performance matrix </a:t>
            </a:r>
            <a:r>
              <a:rPr lang="en-US" sz="900" dirty="0">
                <a:ea typeface="Open Sans" panose="020B0606030504020204" pitchFamily="34" charset="0"/>
                <a:cs typeface="Open Sans" panose="020B0606030504020204" pitchFamily="34" charset="0"/>
                <a:sym typeface="Wingdings" panose="05000000000000000000" pitchFamily="2" charset="2"/>
              </a:rPr>
              <a:t>  It allows </a:t>
            </a:r>
            <a:r>
              <a:rPr lang="en-US" sz="900" dirty="0" err="1">
                <a:ea typeface="Open Sans" panose="020B0606030504020204" pitchFamily="34" charset="0"/>
                <a:cs typeface="Open Sans" panose="020B0606030504020204" pitchFamily="34" charset="0"/>
                <a:sym typeface="Wingdings" panose="05000000000000000000" pitchFamily="2" charset="2"/>
              </a:rPr>
              <a:t>labour</a:t>
            </a:r>
            <a:r>
              <a:rPr lang="en-US" sz="900" dirty="0">
                <a:ea typeface="Open Sans" panose="020B0606030504020204" pitchFamily="34" charset="0"/>
                <a:cs typeface="Open Sans" panose="020B0606030504020204" pitchFamily="34" charset="0"/>
                <a:sym typeface="Wingdings" panose="05000000000000000000" pitchFamily="2" charset="2"/>
              </a:rPr>
              <a:t> counsellors to identify the level of performance of the participant in each skill through direct observation of the </a:t>
            </a:r>
            <a:r>
              <a:rPr lang="en-US" sz="900" dirty="0" err="1">
                <a:ea typeface="Open Sans" panose="020B0606030504020204" pitchFamily="34" charset="0"/>
                <a:cs typeface="Open Sans" panose="020B0606030504020204" pitchFamily="34" charset="0"/>
                <a:sym typeface="Wingdings" panose="05000000000000000000" pitchFamily="2" charset="2"/>
              </a:rPr>
              <a:t>behaviours</a:t>
            </a:r>
            <a:r>
              <a:rPr lang="en-US" sz="900" dirty="0">
                <a:ea typeface="Open Sans" panose="020B0606030504020204" pitchFamily="34" charset="0"/>
                <a:cs typeface="Open Sans" panose="020B0606030504020204" pitchFamily="34" charset="0"/>
                <a:sym typeface="Wingdings" panose="05000000000000000000" pitchFamily="2" charset="2"/>
              </a:rPr>
              <a:t> that are associated to the skill, during group sessions and individual consultations. If necessary, additional measures can be taken to refine the participant's skill map as much as possible (for example, tests, self-assessments, role plays, etc. )</a:t>
            </a: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TEMP009. Skill assessment outcomes </a:t>
            </a:r>
            <a:r>
              <a:rPr lang="en-US" sz="900" dirty="0">
                <a:ea typeface="Open Sans" panose="020B0606030504020204" pitchFamily="34" charset="0"/>
                <a:cs typeface="Open Sans" panose="020B0606030504020204" pitchFamily="34" charset="0"/>
                <a:sym typeface="Wingdings" panose="05000000000000000000" pitchFamily="2" charset="2"/>
              </a:rPr>
              <a:t> Helps the </a:t>
            </a:r>
            <a:r>
              <a:rPr lang="en-US" sz="900" dirty="0" err="1">
                <a:ea typeface="Open Sans" panose="020B0606030504020204" pitchFamily="34" charset="0"/>
                <a:cs typeface="Open Sans" panose="020B0606030504020204" pitchFamily="34" charset="0"/>
                <a:sym typeface="Wingdings" panose="05000000000000000000" pitchFamily="2" charset="2"/>
              </a:rPr>
              <a:t>labour</a:t>
            </a:r>
            <a:r>
              <a:rPr lang="en-US" sz="900" dirty="0">
                <a:ea typeface="Open Sans" panose="020B0606030504020204" pitchFamily="34" charset="0"/>
                <a:cs typeface="Open Sans" panose="020B0606030504020204" pitchFamily="34" charset="0"/>
                <a:sym typeface="Wingdings" panose="05000000000000000000" pitchFamily="2" charset="2"/>
              </a:rPr>
              <a:t> counsellor to translate the skills development needs that have been identified together with the participant through Template 007</a:t>
            </a: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TEMP010. Individual Action Plan </a:t>
            </a:r>
            <a:r>
              <a:rPr lang="en-US" sz="900" dirty="0">
                <a:ea typeface="Open Sans" panose="020B0606030504020204" pitchFamily="34" charset="0"/>
                <a:cs typeface="Open Sans" panose="020B0606030504020204" pitchFamily="34" charset="0"/>
                <a:sym typeface="Wingdings" panose="05000000000000000000" pitchFamily="2" charset="2"/>
              </a:rPr>
              <a:t> Provides a model for the work plan to be proposed to the participant</a:t>
            </a: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TEMP011. Individual Action Plan Follow-up </a:t>
            </a:r>
            <a:r>
              <a:rPr lang="en-US" sz="900" dirty="0">
                <a:ea typeface="Open Sans" panose="020B0606030504020204" pitchFamily="34" charset="0"/>
                <a:cs typeface="Open Sans" panose="020B0606030504020204" pitchFamily="34" charset="0"/>
                <a:sym typeface="Wingdings" panose="05000000000000000000" pitchFamily="2" charset="2"/>
              </a:rPr>
              <a:t> S</a:t>
            </a:r>
            <a:r>
              <a:rPr lang="en-US" sz="900" dirty="0"/>
              <a:t>erves for the </a:t>
            </a:r>
            <a:r>
              <a:rPr lang="en-US" sz="900" dirty="0" err="1"/>
              <a:t>labour</a:t>
            </a:r>
            <a:r>
              <a:rPr lang="en-US" sz="900" dirty="0"/>
              <a:t> counsellor to keep record of the guidance and follow up provided to each participant, as well as other project activities the participant attends. </a:t>
            </a:r>
            <a:endParaRPr lang="en-US" sz="9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133315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This slide describes the three observable </a:t>
            </a:r>
            <a:r>
              <a:rPr lang="en-US" sz="900" dirty="0" err="1">
                <a:ea typeface="Open Sans" panose="020B0606030504020204" pitchFamily="34" charset="0"/>
                <a:cs typeface="Open Sans" panose="020B0606030504020204" pitchFamily="34" charset="0"/>
              </a:rPr>
              <a:t>behaviours</a:t>
            </a:r>
            <a:r>
              <a:rPr lang="en-US" sz="900" dirty="0">
                <a:ea typeface="Open Sans" panose="020B0606030504020204" pitchFamily="34" charset="0"/>
                <a:cs typeface="Open Sans" panose="020B0606030504020204" pitchFamily="34" charset="0"/>
              </a:rPr>
              <a:t> that are associated to the skill “Self-organization”: </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time management </a:t>
            </a:r>
          </a:p>
          <a:p>
            <a:pPr marL="185766" indent="-185766" defTabSz="990752">
              <a:spcBef>
                <a:spcPts val="650"/>
              </a:spcBef>
              <a:buFont typeface="Arial" panose="020B0604020202020204" pitchFamily="34" charset="0"/>
              <a:buChar char="•"/>
              <a:defRPr/>
            </a:pPr>
            <a:r>
              <a:rPr lang="en-US" sz="900" dirty="0" err="1">
                <a:ea typeface="Open Sans" panose="020B0606030504020204" pitchFamily="34" charset="0"/>
                <a:cs typeface="Open Sans" panose="020B0606030504020204" pitchFamily="34" charset="0"/>
              </a:rPr>
              <a:t>priorization</a:t>
            </a:r>
            <a:r>
              <a:rPr lang="en-US" sz="900" dirty="0">
                <a:ea typeface="Open Sans" panose="020B0606030504020204" pitchFamily="34" charset="0"/>
                <a:cs typeface="Open Sans" panose="020B0606030504020204" pitchFamily="34" charset="0"/>
              </a:rPr>
              <a:t> </a:t>
            </a:r>
          </a:p>
          <a:p>
            <a:pPr marL="185766" indent="-185766" defTabSz="990752">
              <a:spcBef>
                <a:spcPts val="650"/>
              </a:spcBef>
              <a:buFont typeface="Arial" panose="020B0604020202020204" pitchFamily="34" charset="0"/>
              <a:buChar char="•"/>
              <a:defRPr/>
            </a:pPr>
            <a:r>
              <a:rPr lang="en-US" sz="900" dirty="0">
                <a:ea typeface="Open Sans" panose="020B0606030504020204" pitchFamily="34" charset="0"/>
                <a:cs typeface="Open Sans" panose="020B0606030504020204" pitchFamily="34" charset="0"/>
              </a:rPr>
              <a:t>autonomy</a:t>
            </a: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003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a:t>
            </a:r>
            <a:r>
              <a:rPr lang="en-US" sz="900" b="1" dirty="0">
                <a:ea typeface="Open Sans" panose="020B0606030504020204" pitchFamily="34" charset="0"/>
                <a:cs typeface="Open Sans" panose="020B0606030504020204" pitchFamily="34" charset="0"/>
              </a:rPr>
              <a:t>Skills Self-assessment </a:t>
            </a:r>
            <a:r>
              <a:rPr lang="en-US" sz="900" dirty="0">
                <a:ea typeface="Open Sans" panose="020B0606030504020204" pitchFamily="34" charset="0"/>
                <a:cs typeface="Open Sans" panose="020B0606030504020204" pitchFamily="34" charset="0"/>
              </a:rPr>
              <a:t>(TEMP007) can be used in group sessions or individual interviews for participants to reflect on their level of performance in a particular skill and indicate whether </a:t>
            </a:r>
          </a:p>
          <a:p>
            <a:pPr defTabSz="990752">
              <a:spcBef>
                <a:spcPts val="650"/>
              </a:spcBef>
              <a:defRPr/>
            </a:pPr>
            <a:r>
              <a:rPr lang="en-US" sz="900" dirty="0">
                <a:ea typeface="Open Sans" panose="020B0606030504020204" pitchFamily="34" charset="0"/>
                <a:cs typeface="Open Sans" panose="020B0606030504020204" pitchFamily="34" charset="0"/>
              </a:rPr>
              <a:t>they identify with a series of statements that describe behaviors or attitudes in relation to each skill.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These statements are aligned with the behaviors and attitudes described in the Skills Performance Matrix, so counselors can compare the self-assessment carried out by the  participant in a specific skill with the assessment they made for that skill in the Performance Matrix and, in this way, obtain the participant’s skills map and identify the areas of improvement.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Image on this slide lists eight behaviors in relation to the three observable behaviors of the "Self-organization" skill. </a:t>
            </a:r>
          </a:p>
          <a:p>
            <a:pPr defTabSz="990752">
              <a:spcBef>
                <a:spcPts val="650"/>
              </a:spcBef>
              <a:defRPr/>
            </a:pPr>
            <a:r>
              <a:rPr lang="en-US" sz="900" dirty="0">
                <a:ea typeface="Open Sans" panose="020B0606030504020204" pitchFamily="34" charset="0"/>
                <a:cs typeface="Open Sans" panose="020B0606030504020204" pitchFamily="34" charset="0"/>
              </a:rPr>
              <a:t>Counselors will ask participants to indicate "True" or "False" to each statement. To do this, the person can refer to previous work experiences or tasks that he or she performs in his/her daily life.</a:t>
            </a: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348154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Template TEMP010 of the Tool Kit provides a model for the work plan to be followed by the participant. The focus of attention lies with the accompanying factors, preventing them from or supporting them to improve their socioeconomic integration and/or taking up gainful employment. </a:t>
            </a:r>
          </a:p>
          <a:p>
            <a:pPr defTabSz="990752">
              <a:spcBef>
                <a:spcPts val="650"/>
              </a:spcBef>
              <a:defRPr/>
            </a:pPr>
            <a:r>
              <a:rPr lang="en-US" sz="900" dirty="0">
                <a:ea typeface="Open Sans" panose="020B0606030504020204" pitchFamily="34" charset="0"/>
                <a:cs typeface="Open Sans" panose="020B0606030504020204" pitchFamily="34" charset="0"/>
              </a:rPr>
              <a:t>It will include not only the activities delivered within the project, but also other services and supports that are necessary for the participant that other local organizations outside the project could offer. </a:t>
            </a:r>
          </a:p>
          <a:p>
            <a:pPr defTabSz="990752">
              <a:spcBef>
                <a:spcPts val="650"/>
              </a:spcBef>
              <a:defRPr/>
            </a:pPr>
            <a:r>
              <a:rPr lang="en-US" sz="900" dirty="0">
                <a:ea typeface="Open Sans" panose="020B0606030504020204" pitchFamily="34" charset="0"/>
                <a:cs typeface="Open Sans" panose="020B0606030504020204" pitchFamily="34" charset="0"/>
              </a:rPr>
              <a:t>The plan can be prepared in a single session with the participant or can take many sessions requiring time between them for the participant to reflect and progress in the self-assessment; </a:t>
            </a:r>
          </a:p>
          <a:p>
            <a:pPr defTabSz="990752">
              <a:spcBef>
                <a:spcPts val="650"/>
              </a:spcBef>
              <a:defRPr/>
            </a:pPr>
            <a:r>
              <a:rPr lang="en-US" sz="900" dirty="0">
                <a:ea typeface="Open Sans" panose="020B0606030504020204" pitchFamily="34" charset="0"/>
                <a:cs typeface="Open Sans" panose="020B0606030504020204" pitchFamily="34" charset="0"/>
              </a:rPr>
              <a:t>Or for the counsellor to search for information in relation to the participant’s specific needs.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Follow up and guidance to participants in their journeys from the beginning to the end, with continuous support, even after the vocational training (post-training period) is crucial. </a:t>
            </a:r>
          </a:p>
          <a:p>
            <a:pPr defTabSz="990752">
              <a:spcBef>
                <a:spcPts val="650"/>
              </a:spcBef>
              <a:defRPr/>
            </a:pPr>
            <a:r>
              <a:rPr lang="en-US" sz="900" dirty="0">
                <a:ea typeface="Open Sans" panose="020B0606030504020204" pitchFamily="34" charset="0"/>
                <a:cs typeface="Open Sans" panose="020B0606030504020204" pitchFamily="34" charset="0"/>
              </a:rPr>
              <a:t>Template TEMP011 serves for the project team to keep record of the guidance and follow up provided to each participant, as well as other project activities the participant attends.</a:t>
            </a:r>
          </a:p>
        </p:txBody>
      </p:sp>
    </p:spTree>
    <p:extLst>
      <p:ext uri="{BB962C8B-B14F-4D97-AF65-F5344CB8AC3E}">
        <p14:creationId xmlns:p14="http://schemas.microsoft.com/office/powerpoint/2010/main" val="36920118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b="1" dirty="0"/>
          </a:p>
          <a:p>
            <a:r>
              <a:rPr lang="en-US" sz="900" b="1" dirty="0"/>
              <a:t>Activity 3.3. CASE STUDIES</a:t>
            </a:r>
          </a:p>
          <a:p>
            <a:endParaRPr lang="en-US" sz="900" dirty="0"/>
          </a:p>
          <a:p>
            <a:pPr marL="342900" indent="-342900">
              <a:buFont typeface="+mj-lt"/>
              <a:buAutoNum type="arabicPeriod"/>
            </a:pPr>
            <a:r>
              <a:rPr lang="en-US" sz="900" dirty="0"/>
              <a:t>Read the two the case studies</a:t>
            </a:r>
          </a:p>
          <a:p>
            <a:pPr marL="342900" indent="-342900">
              <a:buFont typeface="+mj-lt"/>
              <a:buAutoNum type="arabicPeriod"/>
            </a:pPr>
            <a:endParaRPr lang="en-US" sz="900" dirty="0"/>
          </a:p>
          <a:p>
            <a:pPr marL="342900" indent="-342900">
              <a:buFont typeface="+mj-lt"/>
              <a:buAutoNum type="arabicPeriod"/>
            </a:pPr>
            <a:r>
              <a:rPr lang="en-US" sz="900" dirty="0"/>
              <a:t>In which vulnerability profile could the person be categorized? </a:t>
            </a:r>
          </a:p>
          <a:p>
            <a:pPr marL="342900" indent="-342900">
              <a:buFont typeface="+mj-lt"/>
              <a:buAutoNum type="arabicPeriod"/>
            </a:pPr>
            <a:endParaRPr lang="en-US" sz="900" dirty="0"/>
          </a:p>
          <a:p>
            <a:pPr marL="342900" indent="-342900">
              <a:buFont typeface="+mj-lt"/>
              <a:buAutoNum type="arabicPeriod"/>
            </a:pPr>
            <a:r>
              <a:rPr lang="en-US" sz="900" dirty="0"/>
              <a:t>From the actions listed, choose which ones could be included in his/her personalized pathway for mid-term socioeconomic integration (4-5 months time since the person enter the project)</a:t>
            </a:r>
          </a:p>
        </p:txBody>
      </p:sp>
    </p:spTree>
    <p:extLst>
      <p:ext uri="{BB962C8B-B14F-4D97-AF65-F5344CB8AC3E}">
        <p14:creationId xmlns:p14="http://schemas.microsoft.com/office/powerpoint/2010/main" val="41189393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b="1" dirty="0"/>
          </a:p>
          <a:p>
            <a:r>
              <a:rPr lang="en-US" sz="900" b="1" dirty="0"/>
              <a:t>Activity 3.3. CASE STUDIES</a:t>
            </a:r>
          </a:p>
          <a:p>
            <a:endParaRPr lang="en-US" sz="900" dirty="0"/>
          </a:p>
          <a:p>
            <a:pPr marL="342900" indent="-342900">
              <a:buFont typeface="+mj-lt"/>
              <a:buAutoNum type="arabicPeriod"/>
            </a:pPr>
            <a:r>
              <a:rPr lang="en-US" sz="900" dirty="0"/>
              <a:t>Read the two the case studies</a:t>
            </a:r>
          </a:p>
          <a:p>
            <a:pPr marL="342900" indent="-342900">
              <a:buFont typeface="+mj-lt"/>
              <a:buAutoNum type="arabicPeriod"/>
            </a:pPr>
            <a:endParaRPr lang="en-US" sz="900" dirty="0"/>
          </a:p>
          <a:p>
            <a:pPr marL="342900" indent="-342900">
              <a:buFont typeface="+mj-lt"/>
              <a:buAutoNum type="arabicPeriod"/>
            </a:pPr>
            <a:r>
              <a:rPr lang="en-US" sz="900" dirty="0"/>
              <a:t>In which vulnerability profile could the person be categorized? </a:t>
            </a:r>
          </a:p>
          <a:p>
            <a:pPr marL="342900" indent="-342900">
              <a:buFont typeface="+mj-lt"/>
              <a:buAutoNum type="arabicPeriod"/>
            </a:pPr>
            <a:endParaRPr lang="en-US" sz="900" dirty="0"/>
          </a:p>
          <a:p>
            <a:pPr marL="342900" indent="-342900">
              <a:buFont typeface="+mj-lt"/>
              <a:buAutoNum type="arabicPeriod"/>
            </a:pPr>
            <a:r>
              <a:rPr lang="en-US" sz="900" dirty="0"/>
              <a:t>From the actions listed, choose which ones could be included in his/her personalized pathway for mid-term socioeconomic integration (4-5 months time since the person enter the project)</a:t>
            </a:r>
          </a:p>
        </p:txBody>
      </p:sp>
    </p:spTree>
    <p:extLst>
      <p:ext uri="{BB962C8B-B14F-4D97-AF65-F5344CB8AC3E}">
        <p14:creationId xmlns:p14="http://schemas.microsoft.com/office/powerpoint/2010/main" val="286179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r>
              <a:rPr lang="es-ES" sz="1000" dirty="0" err="1"/>
              <a:t>This</a:t>
            </a:r>
            <a:r>
              <a:rPr lang="es-ES" sz="1000" dirty="0"/>
              <a:t> </a:t>
            </a:r>
            <a:r>
              <a:rPr lang="es-ES" sz="1000" dirty="0" err="1"/>
              <a:t>session</a:t>
            </a:r>
            <a:r>
              <a:rPr lang="es-ES" sz="1000" dirty="0"/>
              <a:t> </a:t>
            </a:r>
            <a:r>
              <a:rPr lang="es-ES" sz="1000" dirty="0" err="1"/>
              <a:t>will</a:t>
            </a:r>
            <a:r>
              <a:rPr lang="es-ES" sz="1000" dirty="0"/>
              <a:t> </a:t>
            </a:r>
            <a:r>
              <a:rPr lang="es-ES" sz="1000" dirty="0" err="1"/>
              <a:t>focus</a:t>
            </a:r>
            <a:r>
              <a:rPr lang="es-ES" sz="1000" dirty="0"/>
              <a:t> </a:t>
            </a:r>
            <a:r>
              <a:rPr lang="es-ES" sz="1000" dirty="0" err="1"/>
              <a:t>on</a:t>
            </a:r>
            <a:r>
              <a:rPr lang="es-ES" sz="1000" dirty="0"/>
              <a:t> </a:t>
            </a:r>
            <a:r>
              <a:rPr lang="es-ES" sz="1000" dirty="0" err="1"/>
              <a:t>how</a:t>
            </a:r>
            <a:r>
              <a:rPr lang="es-ES" sz="1000" dirty="0"/>
              <a:t> </a:t>
            </a:r>
            <a:r>
              <a:rPr lang="es-ES" sz="1000" dirty="0" err="1"/>
              <a:t>to</a:t>
            </a:r>
            <a:r>
              <a:rPr lang="es-ES" sz="1000" dirty="0"/>
              <a:t>:</a:t>
            </a:r>
          </a:p>
          <a:p>
            <a:endParaRPr lang="es-ES" sz="1000" dirty="0"/>
          </a:p>
          <a:p>
            <a:pPr marL="309610" indent="-309610">
              <a:buFont typeface="Arial" panose="020B0604020202020204" pitchFamily="34" charset="0"/>
              <a:buChar char="•"/>
            </a:pPr>
            <a:r>
              <a:rPr lang="es-ES" sz="1000" dirty="0" err="1"/>
              <a:t>Welcome</a:t>
            </a:r>
            <a:r>
              <a:rPr lang="es-ES" sz="1000" dirty="0"/>
              <a:t> </a:t>
            </a:r>
            <a:r>
              <a:rPr lang="es-ES" sz="1000" dirty="0" err="1"/>
              <a:t>participants</a:t>
            </a:r>
            <a:r>
              <a:rPr lang="es-ES" sz="1000" dirty="0"/>
              <a:t> </a:t>
            </a:r>
            <a:r>
              <a:rPr lang="es-ES" sz="1000" dirty="0" err="1"/>
              <a:t>to</a:t>
            </a:r>
            <a:r>
              <a:rPr lang="es-ES" sz="1000" dirty="0"/>
              <a:t> </a:t>
            </a:r>
            <a:r>
              <a:rPr lang="es-ES" sz="1000" dirty="0" err="1"/>
              <a:t>the</a:t>
            </a:r>
            <a:r>
              <a:rPr lang="es-ES" sz="1000" dirty="0"/>
              <a:t> </a:t>
            </a:r>
            <a:r>
              <a:rPr lang="es-ES" sz="1000" dirty="0" err="1"/>
              <a:t>project</a:t>
            </a:r>
            <a:endParaRPr lang="es-ES" sz="1000" dirty="0"/>
          </a:p>
          <a:p>
            <a:pPr marL="309610" indent="-309610">
              <a:buFont typeface="Arial" panose="020B0604020202020204" pitchFamily="34" charset="0"/>
              <a:buChar char="•"/>
            </a:pPr>
            <a:r>
              <a:rPr lang="es-ES" sz="1000" dirty="0" err="1"/>
              <a:t>Provide</a:t>
            </a:r>
            <a:r>
              <a:rPr lang="es-ES" sz="1000" dirty="0"/>
              <a:t> </a:t>
            </a:r>
            <a:r>
              <a:rPr lang="es-ES" sz="1000" dirty="0" err="1"/>
              <a:t>information</a:t>
            </a:r>
            <a:r>
              <a:rPr lang="es-ES" sz="1000" dirty="0"/>
              <a:t> </a:t>
            </a:r>
            <a:r>
              <a:rPr lang="es-ES" sz="1000" dirty="0" err="1"/>
              <a:t>about</a:t>
            </a:r>
            <a:r>
              <a:rPr lang="es-ES" sz="1000" dirty="0"/>
              <a:t> </a:t>
            </a:r>
            <a:r>
              <a:rPr lang="es-ES" sz="1000" dirty="0" err="1"/>
              <a:t>the</a:t>
            </a:r>
            <a:r>
              <a:rPr lang="es-ES" sz="1000" dirty="0"/>
              <a:t> </a:t>
            </a:r>
            <a:r>
              <a:rPr lang="es-ES" sz="1000" dirty="0" err="1"/>
              <a:t>project</a:t>
            </a:r>
            <a:r>
              <a:rPr lang="es-ES" sz="1000" dirty="0"/>
              <a:t> and </a:t>
            </a:r>
            <a:r>
              <a:rPr lang="es-ES" sz="1000" dirty="0" err="1"/>
              <a:t>on</a:t>
            </a:r>
            <a:r>
              <a:rPr lang="es-ES" sz="1000" dirty="0"/>
              <a:t> </a:t>
            </a:r>
            <a:r>
              <a:rPr lang="es-ES" sz="1000" dirty="0" err="1"/>
              <a:t>the</a:t>
            </a:r>
            <a:r>
              <a:rPr lang="es-ES" sz="1000" dirty="0"/>
              <a:t> </a:t>
            </a:r>
            <a:r>
              <a:rPr lang="es-ES" sz="1000" dirty="0" err="1"/>
              <a:t>labour</a:t>
            </a:r>
            <a:r>
              <a:rPr lang="es-ES" sz="1000" dirty="0"/>
              <a:t> </a:t>
            </a:r>
            <a:r>
              <a:rPr lang="es-ES" sz="1000" dirty="0" err="1"/>
              <a:t>market</a:t>
            </a:r>
            <a:endParaRPr lang="es-ES" sz="1000" dirty="0"/>
          </a:p>
        </p:txBody>
      </p:sp>
    </p:spTree>
    <p:extLst>
      <p:ext uri="{BB962C8B-B14F-4D97-AF65-F5344CB8AC3E}">
        <p14:creationId xmlns:p14="http://schemas.microsoft.com/office/powerpoint/2010/main" val="3731623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pPr defTabSz="990752">
              <a:spcBef>
                <a:spcPts val="650"/>
              </a:spcBef>
              <a:defRPr/>
            </a:pPr>
            <a:endParaRPr lang="es-ES" dirty="0"/>
          </a:p>
          <a:p>
            <a:pPr defTabSz="990752">
              <a:spcBef>
                <a:spcPts val="650"/>
              </a:spcBef>
              <a:defRPr/>
            </a:pPr>
            <a:r>
              <a:rPr lang="es-ES" sz="900" dirty="0"/>
              <a:t>At </a:t>
            </a:r>
            <a:r>
              <a:rPr lang="es-ES" sz="900" dirty="0" err="1"/>
              <a:t>the</a:t>
            </a:r>
            <a:r>
              <a:rPr lang="es-ES" sz="900" dirty="0"/>
              <a:t> </a:t>
            </a:r>
            <a:r>
              <a:rPr lang="es-ES" sz="900" dirty="0" err="1"/>
              <a:t>first</a:t>
            </a:r>
            <a:r>
              <a:rPr lang="es-ES" sz="900" dirty="0"/>
              <a:t> </a:t>
            </a:r>
            <a:r>
              <a:rPr lang="es-ES" sz="900" dirty="0" err="1"/>
              <a:t>coordination</a:t>
            </a:r>
            <a:r>
              <a:rPr lang="es-ES" sz="900" dirty="0"/>
              <a:t> meeting in </a:t>
            </a:r>
            <a:r>
              <a:rPr lang="es-ES" sz="900" dirty="0" err="1"/>
              <a:t>Vinnytsia</a:t>
            </a:r>
            <a:r>
              <a:rPr lang="es-ES" sz="900" dirty="0"/>
              <a:t> </a:t>
            </a:r>
            <a:r>
              <a:rPr lang="es-ES" sz="900" dirty="0" err="1"/>
              <a:t>we</a:t>
            </a:r>
            <a:r>
              <a:rPr lang="es-ES" sz="900" dirty="0"/>
              <a:t> </a:t>
            </a:r>
            <a:r>
              <a:rPr lang="es-ES" sz="900" dirty="0" err="1"/>
              <a:t>already</a:t>
            </a:r>
            <a:r>
              <a:rPr lang="es-ES" sz="900" dirty="0"/>
              <a:t> </a:t>
            </a:r>
            <a:r>
              <a:rPr lang="es-ES" sz="900" dirty="0" err="1"/>
              <a:t>identified</a:t>
            </a:r>
            <a:r>
              <a:rPr lang="es-ES" sz="900" dirty="0"/>
              <a:t> </a:t>
            </a:r>
            <a:r>
              <a:rPr lang="es-ES" sz="900" dirty="0" err="1"/>
              <a:t>some</a:t>
            </a:r>
            <a:r>
              <a:rPr lang="es-ES" sz="900" dirty="0"/>
              <a:t> </a:t>
            </a:r>
            <a:r>
              <a:rPr lang="es-ES" sz="900" dirty="0" err="1"/>
              <a:t>of</a:t>
            </a:r>
            <a:r>
              <a:rPr lang="es-ES" sz="900" dirty="0"/>
              <a:t> </a:t>
            </a:r>
            <a:r>
              <a:rPr lang="es-ES" sz="900" dirty="0" err="1"/>
              <a:t>the</a:t>
            </a:r>
            <a:r>
              <a:rPr lang="es-ES" sz="900" dirty="0"/>
              <a:t> </a:t>
            </a:r>
            <a:r>
              <a:rPr lang="es-ES" sz="900" dirty="0" err="1"/>
              <a:t>services</a:t>
            </a:r>
            <a:r>
              <a:rPr lang="es-ES" sz="900" dirty="0"/>
              <a:t> </a:t>
            </a:r>
            <a:r>
              <a:rPr lang="es-ES" sz="900" dirty="0" err="1"/>
              <a:t>that</a:t>
            </a:r>
            <a:r>
              <a:rPr lang="es-ES" sz="900" dirty="0"/>
              <a:t> </a:t>
            </a:r>
            <a:r>
              <a:rPr lang="es-ES" sz="900" dirty="0" err="1"/>
              <a:t>could</a:t>
            </a:r>
            <a:r>
              <a:rPr lang="es-ES" sz="900" dirty="0"/>
              <a:t> </a:t>
            </a:r>
            <a:r>
              <a:rPr lang="es-ES" sz="900" dirty="0" err="1"/>
              <a:t>help</a:t>
            </a:r>
            <a:r>
              <a:rPr lang="es-ES" sz="900" dirty="0"/>
              <a:t> vulnerable </a:t>
            </a:r>
            <a:r>
              <a:rPr lang="es-ES" sz="900" dirty="0" err="1"/>
              <a:t>groups</a:t>
            </a:r>
            <a:r>
              <a:rPr lang="es-ES" sz="900" dirty="0"/>
              <a:t> </a:t>
            </a:r>
            <a:r>
              <a:rPr lang="es-ES" sz="900" dirty="0" err="1"/>
              <a:t>to</a:t>
            </a:r>
            <a:r>
              <a:rPr lang="es-ES" sz="900" dirty="0"/>
              <a:t> </a:t>
            </a:r>
            <a:r>
              <a:rPr lang="es-ES" sz="900" dirty="0" err="1"/>
              <a:t>access</a:t>
            </a:r>
            <a:r>
              <a:rPr lang="es-ES" sz="900" dirty="0"/>
              <a:t> </a:t>
            </a:r>
            <a:r>
              <a:rPr lang="es-ES" sz="900" dirty="0" err="1"/>
              <a:t>the</a:t>
            </a:r>
            <a:r>
              <a:rPr lang="es-ES" sz="900" dirty="0"/>
              <a:t> labor </a:t>
            </a:r>
            <a:r>
              <a:rPr lang="es-ES" sz="900" dirty="0" err="1"/>
              <a:t>market</a:t>
            </a:r>
            <a:r>
              <a:rPr lang="es-ES" sz="900" dirty="0"/>
              <a:t>. </a:t>
            </a:r>
          </a:p>
          <a:p>
            <a:pPr defTabSz="990752">
              <a:spcBef>
                <a:spcPts val="650"/>
              </a:spcBef>
              <a:defRPr/>
            </a:pPr>
            <a:endParaRPr lang="es-ES" sz="900" dirty="0"/>
          </a:p>
          <a:p>
            <a:pPr defTabSz="990752">
              <a:spcBef>
                <a:spcPts val="650"/>
              </a:spcBef>
              <a:defRPr/>
            </a:pPr>
            <a:r>
              <a:rPr lang="es-ES" sz="900" dirty="0" err="1"/>
              <a:t>The</a:t>
            </a:r>
            <a:r>
              <a:rPr lang="es-ES" sz="900" dirty="0"/>
              <a:t> </a:t>
            </a:r>
            <a:r>
              <a:rPr lang="es-ES" sz="900" dirty="0" err="1"/>
              <a:t>pathways</a:t>
            </a:r>
            <a:r>
              <a:rPr lang="es-ES" sz="900" dirty="0"/>
              <a:t> </a:t>
            </a:r>
            <a:r>
              <a:rPr lang="es-ES" sz="900" dirty="0" err="1"/>
              <a:t>proposed</a:t>
            </a:r>
            <a:r>
              <a:rPr lang="es-ES" sz="900" dirty="0"/>
              <a:t> </a:t>
            </a:r>
            <a:r>
              <a:rPr lang="es-ES" sz="900" dirty="0" err="1"/>
              <a:t>by</a:t>
            </a:r>
            <a:r>
              <a:rPr lang="es-ES" sz="900" dirty="0"/>
              <a:t> </a:t>
            </a:r>
            <a:r>
              <a:rPr lang="es-ES" sz="900" dirty="0" err="1"/>
              <a:t>the</a:t>
            </a:r>
            <a:r>
              <a:rPr lang="es-ES" sz="900" dirty="0"/>
              <a:t> </a:t>
            </a:r>
            <a:r>
              <a:rPr lang="es-ES" sz="900" dirty="0" err="1"/>
              <a:t>Activation</a:t>
            </a:r>
            <a:r>
              <a:rPr lang="es-ES" sz="900" dirty="0"/>
              <a:t> </a:t>
            </a:r>
            <a:r>
              <a:rPr lang="es-ES" sz="900" dirty="0" err="1"/>
              <a:t>Points</a:t>
            </a:r>
            <a:r>
              <a:rPr lang="es-ES" sz="900" dirty="0"/>
              <a:t> </a:t>
            </a:r>
            <a:r>
              <a:rPr lang="es-ES" sz="900" dirty="0" err="1"/>
              <a:t>project</a:t>
            </a:r>
            <a:r>
              <a:rPr lang="es-ES" sz="900" dirty="0"/>
              <a:t> </a:t>
            </a:r>
            <a:r>
              <a:rPr lang="es-ES" sz="900" dirty="0" err="1"/>
              <a:t>include</a:t>
            </a:r>
            <a:r>
              <a:rPr lang="es-ES" sz="900" dirty="0"/>
              <a:t> </a:t>
            </a:r>
            <a:r>
              <a:rPr lang="es-ES" sz="900" dirty="0" err="1"/>
              <a:t>services</a:t>
            </a:r>
            <a:r>
              <a:rPr lang="es-ES" sz="900" dirty="0"/>
              <a:t> </a:t>
            </a:r>
            <a:r>
              <a:rPr lang="es-ES" sz="900" dirty="0" err="1"/>
              <a:t>to</a:t>
            </a:r>
            <a:r>
              <a:rPr lang="es-ES" sz="900" dirty="0"/>
              <a:t> </a:t>
            </a:r>
            <a:r>
              <a:rPr lang="es-ES" sz="900" dirty="0" err="1"/>
              <a:t>respond</a:t>
            </a:r>
            <a:r>
              <a:rPr lang="es-ES" sz="900" dirty="0"/>
              <a:t> </a:t>
            </a:r>
            <a:r>
              <a:rPr lang="es-ES" sz="900" dirty="0" err="1"/>
              <a:t>to</a:t>
            </a:r>
            <a:r>
              <a:rPr lang="es-ES" sz="900" dirty="0"/>
              <a:t> </a:t>
            </a:r>
            <a:r>
              <a:rPr lang="es-ES" sz="900" dirty="0" err="1"/>
              <a:t>these</a:t>
            </a:r>
            <a:r>
              <a:rPr lang="es-ES" sz="900" dirty="0"/>
              <a:t> </a:t>
            </a:r>
            <a:r>
              <a:rPr lang="es-ES" sz="900" dirty="0" err="1"/>
              <a:t>needs</a:t>
            </a:r>
            <a:r>
              <a:rPr lang="es-ES" sz="900" dirty="0"/>
              <a:t>.</a:t>
            </a:r>
          </a:p>
          <a:p>
            <a:endParaRPr lang="es-ES" dirty="0"/>
          </a:p>
        </p:txBody>
      </p:sp>
    </p:spTree>
    <p:extLst>
      <p:ext uri="{BB962C8B-B14F-4D97-AF65-F5344CB8AC3E}">
        <p14:creationId xmlns:p14="http://schemas.microsoft.com/office/powerpoint/2010/main" val="1381241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62546BB9-728B-4D5E-8834-115EE9EBABDF}"/>
              </a:ext>
            </a:extLst>
          </p:cNvPr>
          <p:cNvSpPr>
            <a:spLocks noGrp="1"/>
          </p:cNvSpPr>
          <p:nvPr>
            <p:ph type="body" sz="quarter" idx="1"/>
          </p:nvPr>
        </p:nvSpPr>
        <p:spPr/>
        <p:txBody>
          <a:bodyPr/>
          <a:lstStyle/>
          <a:p>
            <a:endParaRPr lang="es-ES" sz="900" dirty="0"/>
          </a:p>
          <a:p>
            <a:r>
              <a:rPr lang="es-ES" sz="900" dirty="0" err="1"/>
              <a:t>The</a:t>
            </a:r>
            <a:r>
              <a:rPr lang="es-ES" sz="900" dirty="0"/>
              <a:t> </a:t>
            </a:r>
            <a:r>
              <a:rPr lang="es-ES" sz="900" dirty="0" err="1"/>
              <a:t>slide</a:t>
            </a:r>
            <a:r>
              <a:rPr lang="es-ES" sz="900" dirty="0"/>
              <a:t> shows </a:t>
            </a:r>
            <a:r>
              <a:rPr lang="es-ES" sz="900" dirty="0" err="1"/>
              <a:t>the</a:t>
            </a:r>
            <a:r>
              <a:rPr lang="es-ES" sz="900" dirty="0"/>
              <a:t> </a:t>
            </a:r>
            <a:r>
              <a:rPr lang="es-ES" sz="900" dirty="0" err="1"/>
              <a:t>pathway</a:t>
            </a:r>
            <a:r>
              <a:rPr lang="es-ES" sz="900" dirty="0"/>
              <a:t> </a:t>
            </a:r>
            <a:r>
              <a:rPr lang="es-ES" sz="900" dirty="0" err="1"/>
              <a:t>that</a:t>
            </a:r>
            <a:r>
              <a:rPr lang="es-ES" sz="900" dirty="0"/>
              <a:t> a </a:t>
            </a:r>
            <a:r>
              <a:rPr lang="es-ES" sz="900" dirty="0" err="1"/>
              <a:t>participant</a:t>
            </a:r>
            <a:r>
              <a:rPr lang="es-ES" sz="900" dirty="0"/>
              <a:t> </a:t>
            </a:r>
            <a:r>
              <a:rPr lang="es-ES" sz="900" dirty="0" err="1"/>
              <a:t>will</a:t>
            </a:r>
            <a:r>
              <a:rPr lang="es-ES" sz="900" dirty="0"/>
              <a:t> </a:t>
            </a:r>
            <a:r>
              <a:rPr lang="es-ES" sz="900" dirty="0" err="1"/>
              <a:t>follow</a:t>
            </a:r>
            <a:r>
              <a:rPr lang="es-ES" sz="900" dirty="0"/>
              <a:t> </a:t>
            </a:r>
            <a:r>
              <a:rPr lang="es-ES" sz="900" dirty="0" err="1"/>
              <a:t>within</a:t>
            </a:r>
            <a:r>
              <a:rPr lang="es-ES" sz="900" dirty="0"/>
              <a:t> </a:t>
            </a:r>
            <a:r>
              <a:rPr lang="es-ES" sz="900" dirty="0" err="1"/>
              <a:t>the</a:t>
            </a:r>
            <a:r>
              <a:rPr lang="es-ES" sz="900" dirty="0"/>
              <a:t> </a:t>
            </a:r>
            <a:r>
              <a:rPr lang="es-ES" sz="900" dirty="0" err="1"/>
              <a:t>project</a:t>
            </a:r>
            <a:r>
              <a:rPr lang="es-ES" sz="900" dirty="0"/>
              <a:t>. </a:t>
            </a:r>
            <a:r>
              <a:rPr lang="en-US" sz="900" dirty="0"/>
              <a:t>All activities are oriented to strengthen and enhance the employability of vulnerable groups, improving their skills to place them in a better situation to find a job; and reducing the social barriers that hinder their access to the </a:t>
            </a:r>
            <a:r>
              <a:rPr lang="en-US" sz="900" dirty="0" err="1"/>
              <a:t>labour</a:t>
            </a:r>
            <a:r>
              <a:rPr lang="en-US" sz="900" dirty="0"/>
              <a:t> market. The existence of initiatives run by other entities at local level can be complementary to the project’s action.</a:t>
            </a:r>
            <a:endParaRPr lang="es-ES" sz="900" dirty="0"/>
          </a:p>
          <a:p>
            <a:endParaRPr lang="es-ES" sz="900" dirty="0"/>
          </a:p>
          <a:p>
            <a:r>
              <a:rPr lang="es-ES" sz="900" dirty="0" err="1"/>
              <a:t>Those</a:t>
            </a:r>
            <a:r>
              <a:rPr lang="es-ES" sz="900" dirty="0"/>
              <a:t> </a:t>
            </a:r>
            <a:r>
              <a:rPr lang="es-ES" sz="900" dirty="0" err="1"/>
              <a:t>who</a:t>
            </a:r>
            <a:r>
              <a:rPr lang="es-ES" sz="900" dirty="0"/>
              <a:t> </a:t>
            </a:r>
            <a:r>
              <a:rPr lang="es-ES" sz="900" dirty="0" err="1"/>
              <a:t>want</a:t>
            </a:r>
            <a:r>
              <a:rPr lang="es-ES" sz="900" dirty="0"/>
              <a:t> </a:t>
            </a:r>
            <a:r>
              <a:rPr lang="es-ES" sz="900" dirty="0" err="1"/>
              <a:t>to</a:t>
            </a:r>
            <a:r>
              <a:rPr lang="es-ES" sz="900" dirty="0"/>
              <a:t> </a:t>
            </a:r>
            <a:r>
              <a:rPr lang="es-ES" sz="900" dirty="0" err="1"/>
              <a:t>find</a:t>
            </a:r>
            <a:r>
              <a:rPr lang="es-ES" sz="900" dirty="0"/>
              <a:t> a </a:t>
            </a:r>
            <a:r>
              <a:rPr lang="es-ES" sz="900" dirty="0" err="1"/>
              <a:t>wage</a:t>
            </a:r>
            <a:r>
              <a:rPr lang="es-ES" sz="900" dirty="0"/>
              <a:t> </a:t>
            </a:r>
            <a:r>
              <a:rPr lang="es-ES" sz="900" dirty="0" err="1"/>
              <a:t>job</a:t>
            </a:r>
            <a:r>
              <a:rPr lang="es-ES" sz="900" dirty="0"/>
              <a:t> </a:t>
            </a:r>
            <a:r>
              <a:rPr lang="es-ES" sz="900" dirty="0" err="1"/>
              <a:t>will</a:t>
            </a:r>
            <a:r>
              <a:rPr lang="es-ES" sz="900" dirty="0"/>
              <a:t> </a:t>
            </a:r>
            <a:r>
              <a:rPr lang="es-ES" sz="900" dirty="0" err="1"/>
              <a:t>follow</a:t>
            </a:r>
            <a:r>
              <a:rPr lang="es-ES" sz="900" dirty="0"/>
              <a:t> </a:t>
            </a:r>
            <a:r>
              <a:rPr lang="es-ES" sz="900" dirty="0" err="1"/>
              <a:t>the</a:t>
            </a:r>
            <a:r>
              <a:rPr lang="es-ES" sz="900" dirty="0"/>
              <a:t> </a:t>
            </a:r>
            <a:r>
              <a:rPr lang="es-ES" sz="900" dirty="0" err="1"/>
              <a:t>pathway</a:t>
            </a:r>
            <a:r>
              <a:rPr lang="es-ES" sz="900" dirty="0"/>
              <a:t> </a:t>
            </a:r>
            <a:r>
              <a:rPr lang="es-ES" sz="900" dirty="0" err="1"/>
              <a:t>to</a:t>
            </a:r>
            <a:r>
              <a:rPr lang="es-ES" sz="900" dirty="0"/>
              <a:t> </a:t>
            </a:r>
            <a:r>
              <a:rPr lang="es-ES" sz="900" dirty="0" err="1"/>
              <a:t>employment</a:t>
            </a:r>
            <a:endParaRPr lang="es-ES" sz="900" dirty="0"/>
          </a:p>
          <a:p>
            <a:endParaRPr lang="es-ES" sz="900" dirty="0"/>
          </a:p>
          <a:p>
            <a:r>
              <a:rPr lang="es-ES" sz="900" dirty="0" err="1"/>
              <a:t>Those</a:t>
            </a:r>
            <a:r>
              <a:rPr lang="es-ES" sz="900" dirty="0"/>
              <a:t> </a:t>
            </a:r>
            <a:r>
              <a:rPr lang="es-ES" sz="900" dirty="0" err="1"/>
              <a:t>who</a:t>
            </a:r>
            <a:r>
              <a:rPr lang="es-ES" sz="900" dirty="0"/>
              <a:t> </a:t>
            </a:r>
            <a:r>
              <a:rPr lang="es-ES" sz="900" dirty="0" err="1"/>
              <a:t>want</a:t>
            </a:r>
            <a:r>
              <a:rPr lang="es-ES" sz="900" dirty="0"/>
              <a:t> </a:t>
            </a:r>
            <a:r>
              <a:rPr lang="es-ES" sz="900" dirty="0" err="1"/>
              <a:t>to</a:t>
            </a:r>
            <a:r>
              <a:rPr lang="es-ES" sz="900" dirty="0"/>
              <a:t> </a:t>
            </a:r>
            <a:r>
              <a:rPr lang="es-ES" sz="900" dirty="0" err="1"/>
              <a:t>start</a:t>
            </a:r>
            <a:r>
              <a:rPr lang="es-ES" sz="900" dirty="0"/>
              <a:t> </a:t>
            </a:r>
            <a:r>
              <a:rPr lang="es-ES" sz="900" dirty="0" err="1"/>
              <a:t>or</a:t>
            </a:r>
            <a:r>
              <a:rPr lang="es-ES" sz="900" dirty="0"/>
              <a:t> </a:t>
            </a:r>
            <a:r>
              <a:rPr lang="es-ES" sz="900" dirty="0" err="1"/>
              <a:t>restart</a:t>
            </a:r>
            <a:r>
              <a:rPr lang="es-ES" sz="900" dirty="0"/>
              <a:t> a micro </a:t>
            </a:r>
            <a:r>
              <a:rPr lang="es-ES" sz="900" dirty="0" err="1"/>
              <a:t>business</a:t>
            </a:r>
            <a:r>
              <a:rPr lang="es-ES" sz="900" dirty="0"/>
              <a:t> </a:t>
            </a:r>
            <a:r>
              <a:rPr lang="es-ES" sz="900" dirty="0" err="1"/>
              <a:t>will</a:t>
            </a:r>
            <a:r>
              <a:rPr lang="es-ES" sz="900" dirty="0"/>
              <a:t> </a:t>
            </a:r>
            <a:r>
              <a:rPr lang="es-ES" sz="900" dirty="0" err="1"/>
              <a:t>follow</a:t>
            </a:r>
            <a:r>
              <a:rPr lang="es-ES" sz="900" dirty="0"/>
              <a:t> </a:t>
            </a:r>
            <a:r>
              <a:rPr lang="es-ES" sz="900" dirty="0" err="1"/>
              <a:t>the</a:t>
            </a:r>
            <a:r>
              <a:rPr lang="es-ES" sz="900" dirty="0"/>
              <a:t> </a:t>
            </a:r>
            <a:r>
              <a:rPr lang="es-ES" sz="900" dirty="0" err="1"/>
              <a:t>pathway</a:t>
            </a:r>
            <a:r>
              <a:rPr lang="es-ES" sz="900" dirty="0"/>
              <a:t> </a:t>
            </a:r>
            <a:r>
              <a:rPr lang="es-ES" sz="900" dirty="0" err="1"/>
              <a:t>to</a:t>
            </a:r>
            <a:r>
              <a:rPr lang="es-ES" sz="900" dirty="0"/>
              <a:t> </a:t>
            </a:r>
            <a:r>
              <a:rPr lang="es-ES" sz="900" dirty="0" err="1"/>
              <a:t>starting</a:t>
            </a:r>
            <a:r>
              <a:rPr lang="es-ES" sz="900" dirty="0"/>
              <a:t> a micro </a:t>
            </a:r>
            <a:r>
              <a:rPr lang="es-ES" sz="900" dirty="0" err="1"/>
              <a:t>business</a:t>
            </a:r>
            <a:endParaRPr lang="es-ES" sz="900" dirty="0"/>
          </a:p>
          <a:p>
            <a:endParaRPr lang="es-ES" sz="900" dirty="0"/>
          </a:p>
          <a:p>
            <a:r>
              <a:rPr lang="es-ES" sz="900" dirty="0" err="1"/>
              <a:t>Participants</a:t>
            </a:r>
            <a:r>
              <a:rPr lang="es-ES" sz="900" dirty="0"/>
              <a:t> can </a:t>
            </a:r>
            <a:r>
              <a:rPr lang="es-ES" sz="900" dirty="0" err="1"/>
              <a:t>exit</a:t>
            </a:r>
            <a:r>
              <a:rPr lang="es-ES" sz="900" dirty="0"/>
              <a:t> </a:t>
            </a:r>
            <a:r>
              <a:rPr lang="es-ES" sz="900" dirty="0" err="1"/>
              <a:t>the</a:t>
            </a:r>
            <a:r>
              <a:rPr lang="es-ES" sz="900" dirty="0"/>
              <a:t> </a:t>
            </a:r>
            <a:r>
              <a:rPr lang="es-ES" sz="900" dirty="0" err="1"/>
              <a:t>project</a:t>
            </a:r>
            <a:r>
              <a:rPr lang="es-ES" sz="900" dirty="0"/>
              <a:t> after </a:t>
            </a:r>
            <a:r>
              <a:rPr lang="es-ES" sz="900" dirty="0" err="1"/>
              <a:t>the</a:t>
            </a:r>
            <a:r>
              <a:rPr lang="es-ES" sz="900" dirty="0"/>
              <a:t> </a:t>
            </a:r>
            <a:r>
              <a:rPr lang="es-ES" sz="900" dirty="0" err="1"/>
              <a:t>Information</a:t>
            </a:r>
            <a:r>
              <a:rPr lang="es-ES" sz="900" dirty="0"/>
              <a:t> </a:t>
            </a:r>
            <a:r>
              <a:rPr lang="es-ES" sz="900" dirty="0" err="1"/>
              <a:t>Session</a:t>
            </a:r>
            <a:r>
              <a:rPr lang="es-ES" sz="900" dirty="0"/>
              <a:t> </a:t>
            </a:r>
            <a:r>
              <a:rPr lang="es-ES" sz="900" dirty="0" err="1"/>
              <a:t>on</a:t>
            </a:r>
            <a:r>
              <a:rPr lang="es-ES" sz="900" dirty="0"/>
              <a:t> </a:t>
            </a:r>
            <a:r>
              <a:rPr lang="es-ES" sz="900" dirty="0" err="1"/>
              <a:t>Labour</a:t>
            </a:r>
            <a:r>
              <a:rPr lang="es-ES" sz="900" dirty="0"/>
              <a:t> </a:t>
            </a:r>
            <a:r>
              <a:rPr lang="es-ES" sz="900" dirty="0" err="1"/>
              <a:t>Market</a:t>
            </a:r>
            <a:r>
              <a:rPr lang="es-ES" sz="900" dirty="0"/>
              <a:t> </a:t>
            </a:r>
            <a:r>
              <a:rPr lang="es-ES" sz="900" dirty="0" err="1"/>
              <a:t>or</a:t>
            </a:r>
            <a:r>
              <a:rPr lang="es-ES" sz="900" dirty="0"/>
              <a:t> after </a:t>
            </a:r>
            <a:r>
              <a:rPr lang="es-ES" sz="900" dirty="0" err="1"/>
              <a:t>completing</a:t>
            </a:r>
            <a:r>
              <a:rPr lang="es-ES" sz="900" dirty="0"/>
              <a:t> </a:t>
            </a:r>
            <a:r>
              <a:rPr lang="es-ES" sz="900" dirty="0" err="1"/>
              <a:t>one</a:t>
            </a:r>
            <a:r>
              <a:rPr lang="es-ES" sz="900" dirty="0"/>
              <a:t> </a:t>
            </a:r>
            <a:r>
              <a:rPr lang="es-ES" sz="900" dirty="0" err="1"/>
              <a:t>of</a:t>
            </a:r>
            <a:r>
              <a:rPr lang="es-ES" sz="900" dirty="0"/>
              <a:t> </a:t>
            </a:r>
            <a:r>
              <a:rPr lang="es-ES" sz="900" dirty="0" err="1"/>
              <a:t>the</a:t>
            </a:r>
            <a:r>
              <a:rPr lang="es-ES" sz="900" dirty="0"/>
              <a:t> </a:t>
            </a:r>
            <a:r>
              <a:rPr lang="es-ES" sz="900" dirty="0" err="1"/>
              <a:t>two</a:t>
            </a:r>
            <a:r>
              <a:rPr lang="es-ES" sz="900" dirty="0"/>
              <a:t> posible </a:t>
            </a:r>
            <a:r>
              <a:rPr lang="es-ES" sz="900" dirty="0" err="1"/>
              <a:t>pathways</a:t>
            </a:r>
            <a:r>
              <a:rPr lang="es-ES" sz="900" dirty="0"/>
              <a:t> (</a:t>
            </a:r>
            <a:r>
              <a:rPr lang="es-ES" sz="900" dirty="0" err="1"/>
              <a:t>employment</a:t>
            </a:r>
            <a:r>
              <a:rPr lang="es-ES" sz="900" dirty="0"/>
              <a:t> </a:t>
            </a:r>
            <a:r>
              <a:rPr lang="es-ES" sz="900" dirty="0" err="1"/>
              <a:t>or</a:t>
            </a:r>
            <a:r>
              <a:rPr lang="es-ES" sz="900" dirty="0"/>
              <a:t> micro </a:t>
            </a:r>
            <a:r>
              <a:rPr lang="es-ES" sz="900" dirty="0" err="1"/>
              <a:t>business</a:t>
            </a:r>
            <a:r>
              <a:rPr lang="es-ES" sz="900" dirty="0"/>
              <a:t>)</a:t>
            </a:r>
          </a:p>
          <a:p>
            <a:endParaRPr lang="es-ES" sz="900" dirty="0"/>
          </a:p>
          <a:p>
            <a:r>
              <a:rPr lang="es-ES" sz="900" dirty="0"/>
              <a:t>At </a:t>
            </a:r>
            <a:r>
              <a:rPr lang="es-ES" sz="900" dirty="0" err="1"/>
              <a:t>least</a:t>
            </a:r>
            <a:r>
              <a:rPr lang="es-ES" sz="900" dirty="0"/>
              <a:t> 90% </a:t>
            </a:r>
            <a:r>
              <a:rPr lang="es-ES" sz="900" dirty="0" err="1"/>
              <a:t>of</a:t>
            </a:r>
            <a:r>
              <a:rPr lang="es-ES" sz="900" dirty="0"/>
              <a:t> </a:t>
            </a:r>
            <a:r>
              <a:rPr lang="es-ES" sz="900" dirty="0" err="1"/>
              <a:t>participants</a:t>
            </a:r>
            <a:r>
              <a:rPr lang="es-ES" sz="900" dirty="0"/>
              <a:t> </a:t>
            </a:r>
            <a:r>
              <a:rPr lang="es-ES" sz="900" dirty="0" err="1"/>
              <a:t>should</a:t>
            </a:r>
            <a:r>
              <a:rPr lang="es-ES" sz="900" dirty="0"/>
              <a:t> </a:t>
            </a:r>
            <a:r>
              <a:rPr lang="es-ES" sz="900" dirty="0" err="1"/>
              <a:t>have</a:t>
            </a:r>
            <a:r>
              <a:rPr lang="es-ES" sz="900" dirty="0"/>
              <a:t> </a:t>
            </a:r>
            <a:r>
              <a:rPr lang="es-ES" sz="900" dirty="0" err="1"/>
              <a:t>attended</a:t>
            </a:r>
            <a:r>
              <a:rPr lang="es-ES" sz="900" dirty="0"/>
              <a:t> </a:t>
            </a:r>
            <a:r>
              <a:rPr lang="es-ES" sz="900" dirty="0" err="1"/>
              <a:t>an</a:t>
            </a:r>
            <a:r>
              <a:rPr lang="es-ES" sz="900" dirty="0"/>
              <a:t> </a:t>
            </a:r>
            <a:r>
              <a:rPr lang="es-ES" sz="900" dirty="0" err="1"/>
              <a:t>Information</a:t>
            </a:r>
            <a:r>
              <a:rPr lang="es-ES" sz="900" dirty="0"/>
              <a:t> </a:t>
            </a:r>
            <a:r>
              <a:rPr lang="es-ES" sz="900" dirty="0" err="1"/>
              <a:t>Session</a:t>
            </a:r>
            <a:r>
              <a:rPr lang="es-ES" sz="900" dirty="0"/>
              <a:t> </a:t>
            </a:r>
            <a:r>
              <a:rPr lang="es-ES" sz="900" dirty="0" err="1"/>
              <a:t>on</a:t>
            </a:r>
            <a:r>
              <a:rPr lang="es-ES" sz="900" dirty="0"/>
              <a:t> </a:t>
            </a:r>
            <a:r>
              <a:rPr lang="es-ES" sz="900" dirty="0" err="1"/>
              <a:t>Labour</a:t>
            </a:r>
            <a:r>
              <a:rPr lang="es-ES" sz="900" dirty="0"/>
              <a:t> </a:t>
            </a:r>
            <a:r>
              <a:rPr lang="es-ES" sz="900" dirty="0" err="1"/>
              <a:t>Market</a:t>
            </a:r>
            <a:r>
              <a:rPr lang="es-ES" sz="900" dirty="0"/>
              <a:t>. </a:t>
            </a:r>
            <a:r>
              <a:rPr lang="es-ES" sz="900" dirty="0" err="1"/>
              <a:t>If</a:t>
            </a:r>
            <a:r>
              <a:rPr lang="es-ES" sz="900" dirty="0"/>
              <a:t>, after </a:t>
            </a:r>
            <a:r>
              <a:rPr lang="es-ES" sz="900" dirty="0" err="1"/>
              <a:t>attending</a:t>
            </a:r>
            <a:r>
              <a:rPr lang="es-ES" sz="900" dirty="0"/>
              <a:t> </a:t>
            </a:r>
            <a:r>
              <a:rPr lang="es-ES" sz="900" dirty="0" err="1"/>
              <a:t>the</a:t>
            </a:r>
            <a:r>
              <a:rPr lang="es-ES" sz="900" dirty="0"/>
              <a:t> </a:t>
            </a:r>
            <a:r>
              <a:rPr lang="es-ES" sz="900" dirty="0" err="1"/>
              <a:t>information</a:t>
            </a:r>
            <a:r>
              <a:rPr lang="es-ES" sz="900" dirty="0"/>
              <a:t> </a:t>
            </a:r>
            <a:r>
              <a:rPr lang="es-ES" sz="900" dirty="0" err="1"/>
              <a:t>session</a:t>
            </a:r>
            <a:r>
              <a:rPr lang="es-ES" sz="900" dirty="0"/>
              <a:t>, </a:t>
            </a:r>
            <a:r>
              <a:rPr lang="es-ES" sz="900" dirty="0" err="1"/>
              <a:t>the</a:t>
            </a:r>
            <a:r>
              <a:rPr lang="es-ES" sz="900" dirty="0"/>
              <a:t> </a:t>
            </a:r>
            <a:r>
              <a:rPr lang="es-ES" sz="900" dirty="0" err="1"/>
              <a:t>person</a:t>
            </a:r>
            <a:r>
              <a:rPr lang="es-ES" sz="900" dirty="0"/>
              <a:t> decides </a:t>
            </a:r>
            <a:r>
              <a:rPr lang="es-ES" sz="900" dirty="0" err="1"/>
              <a:t>not</a:t>
            </a:r>
            <a:r>
              <a:rPr lang="es-ES" sz="900" dirty="0"/>
              <a:t> </a:t>
            </a:r>
            <a:r>
              <a:rPr lang="es-ES" sz="900" dirty="0" err="1"/>
              <a:t>to</a:t>
            </a:r>
            <a:r>
              <a:rPr lang="es-ES" sz="900" dirty="0"/>
              <a:t> </a:t>
            </a:r>
            <a:r>
              <a:rPr lang="es-ES" sz="900" dirty="0" err="1"/>
              <a:t>continue</a:t>
            </a:r>
            <a:r>
              <a:rPr lang="es-ES" sz="900" dirty="0"/>
              <a:t>, </a:t>
            </a:r>
            <a:r>
              <a:rPr lang="es-ES" sz="900" dirty="0" err="1"/>
              <a:t>she</a:t>
            </a:r>
            <a:r>
              <a:rPr lang="es-ES" sz="900" dirty="0"/>
              <a:t>/he </a:t>
            </a:r>
            <a:r>
              <a:rPr lang="es-ES" sz="900" dirty="0" err="1"/>
              <a:t>will</a:t>
            </a:r>
            <a:r>
              <a:rPr lang="es-ES" sz="900" dirty="0"/>
              <a:t> </a:t>
            </a:r>
            <a:r>
              <a:rPr lang="es-ES" sz="900" dirty="0" err="1"/>
              <a:t>still</a:t>
            </a:r>
            <a:r>
              <a:rPr lang="es-ES" sz="900" dirty="0"/>
              <a:t> be </a:t>
            </a:r>
            <a:r>
              <a:rPr lang="es-ES" sz="900" dirty="0" err="1"/>
              <a:t>counted</a:t>
            </a:r>
            <a:r>
              <a:rPr lang="es-ES" sz="900" dirty="0"/>
              <a:t> as a </a:t>
            </a:r>
            <a:r>
              <a:rPr lang="es-ES" sz="900" dirty="0" err="1"/>
              <a:t>project</a:t>
            </a:r>
            <a:r>
              <a:rPr lang="es-ES" sz="900" dirty="0"/>
              <a:t> </a:t>
            </a:r>
            <a:r>
              <a:rPr lang="es-ES" sz="900" dirty="0" err="1"/>
              <a:t>participant</a:t>
            </a:r>
            <a:r>
              <a:rPr lang="es-ES" sz="900" dirty="0"/>
              <a:t> </a:t>
            </a:r>
            <a:r>
              <a:rPr lang="es-ES" sz="900" dirty="0" err="1"/>
              <a:t>who</a:t>
            </a:r>
            <a:r>
              <a:rPr lang="es-ES" sz="900" dirty="0"/>
              <a:t> has </a:t>
            </a:r>
            <a:r>
              <a:rPr lang="es-ES" sz="900" dirty="0" err="1"/>
              <a:t>received</a:t>
            </a:r>
            <a:r>
              <a:rPr lang="es-ES" sz="900" dirty="0"/>
              <a:t> </a:t>
            </a:r>
            <a:r>
              <a:rPr lang="es-ES" sz="900" dirty="0" err="1"/>
              <a:t>information</a:t>
            </a:r>
            <a:r>
              <a:rPr lang="es-ES" sz="900" dirty="0"/>
              <a:t>.</a:t>
            </a:r>
          </a:p>
          <a:p>
            <a:endParaRPr lang="es-ES" sz="900" dirty="0"/>
          </a:p>
          <a:p>
            <a:r>
              <a:rPr lang="es-ES" sz="900" dirty="0" err="1"/>
              <a:t>Along</a:t>
            </a:r>
            <a:r>
              <a:rPr lang="es-ES" sz="900" dirty="0"/>
              <a:t> </a:t>
            </a:r>
            <a:r>
              <a:rPr lang="es-ES" sz="900" dirty="0" err="1"/>
              <a:t>the</a:t>
            </a:r>
            <a:r>
              <a:rPr lang="es-ES" sz="900" dirty="0"/>
              <a:t> </a:t>
            </a:r>
            <a:r>
              <a:rPr lang="es-ES" sz="900" dirty="0" err="1"/>
              <a:t>project</a:t>
            </a:r>
            <a:r>
              <a:rPr lang="es-ES" sz="900" dirty="0"/>
              <a:t> </a:t>
            </a:r>
            <a:r>
              <a:rPr lang="es-ES" sz="900" dirty="0" err="1"/>
              <a:t>pathway</a:t>
            </a:r>
            <a:r>
              <a:rPr lang="es-ES" sz="900" dirty="0"/>
              <a:t>, </a:t>
            </a:r>
            <a:r>
              <a:rPr lang="es-ES" sz="900" dirty="0" err="1"/>
              <a:t>there</a:t>
            </a:r>
            <a:r>
              <a:rPr lang="es-ES" sz="900" dirty="0"/>
              <a:t> are </a:t>
            </a:r>
            <a:r>
              <a:rPr lang="es-ES" sz="900" dirty="0" err="1"/>
              <a:t>two</a:t>
            </a:r>
            <a:r>
              <a:rPr lang="es-ES" sz="900" dirty="0"/>
              <a:t> </a:t>
            </a:r>
            <a:r>
              <a:rPr lang="es-ES" sz="900" dirty="0" err="1"/>
              <a:t>follow</a:t>
            </a:r>
            <a:r>
              <a:rPr lang="es-ES" sz="900" dirty="0"/>
              <a:t>-up </a:t>
            </a:r>
            <a:r>
              <a:rPr lang="es-ES" sz="900" dirty="0" err="1"/>
              <a:t>moments</a:t>
            </a:r>
            <a:r>
              <a:rPr lang="es-ES" sz="900" dirty="0"/>
              <a:t>: </a:t>
            </a:r>
          </a:p>
          <a:p>
            <a:endParaRPr lang="es-ES" sz="900" dirty="0"/>
          </a:p>
          <a:p>
            <a:pPr marL="371532" indent="-371532">
              <a:buFont typeface="+mj-lt"/>
              <a:buAutoNum type="arabicPeriod"/>
            </a:pPr>
            <a:r>
              <a:rPr lang="es-ES" sz="900" dirty="0"/>
              <a:t>2 </a:t>
            </a:r>
            <a:r>
              <a:rPr lang="es-ES" sz="900" dirty="0" err="1"/>
              <a:t>weeks</a:t>
            </a:r>
            <a:r>
              <a:rPr lang="es-ES" sz="900" dirty="0"/>
              <a:t> after </a:t>
            </a:r>
            <a:r>
              <a:rPr lang="es-ES" sz="900" dirty="0" err="1"/>
              <a:t>their</a:t>
            </a:r>
            <a:r>
              <a:rPr lang="es-ES" sz="900" dirty="0"/>
              <a:t> </a:t>
            </a:r>
            <a:r>
              <a:rPr lang="es-ES" sz="900" dirty="0" err="1"/>
              <a:t>participation</a:t>
            </a:r>
            <a:r>
              <a:rPr lang="es-ES" sz="900" dirty="0"/>
              <a:t> in </a:t>
            </a:r>
            <a:r>
              <a:rPr lang="es-ES" sz="900" dirty="0" err="1"/>
              <a:t>the</a:t>
            </a:r>
            <a:r>
              <a:rPr lang="es-ES" sz="900" dirty="0"/>
              <a:t> </a:t>
            </a:r>
            <a:r>
              <a:rPr lang="es-ES" sz="900" dirty="0" err="1"/>
              <a:t>Information</a:t>
            </a:r>
            <a:r>
              <a:rPr lang="es-ES" sz="900" dirty="0"/>
              <a:t> </a:t>
            </a:r>
            <a:r>
              <a:rPr lang="es-ES" sz="900" dirty="0" err="1"/>
              <a:t>Session</a:t>
            </a:r>
            <a:endParaRPr lang="es-ES" sz="900" dirty="0"/>
          </a:p>
          <a:p>
            <a:pPr marL="371532" indent="-371532">
              <a:buFont typeface="+mj-lt"/>
              <a:buAutoNum type="arabicPeriod"/>
            </a:pPr>
            <a:r>
              <a:rPr lang="es-ES" sz="900" dirty="0"/>
              <a:t>2 </a:t>
            </a:r>
            <a:r>
              <a:rPr lang="es-ES" sz="900" dirty="0" err="1"/>
              <a:t>months</a:t>
            </a:r>
            <a:r>
              <a:rPr lang="es-ES" sz="900" dirty="0"/>
              <a:t> after </a:t>
            </a:r>
            <a:r>
              <a:rPr lang="es-ES" sz="900" dirty="0" err="1"/>
              <a:t>their</a:t>
            </a:r>
            <a:r>
              <a:rPr lang="es-ES" sz="900" dirty="0"/>
              <a:t> </a:t>
            </a:r>
            <a:r>
              <a:rPr lang="es-ES" sz="900" dirty="0" err="1"/>
              <a:t>participation</a:t>
            </a:r>
            <a:r>
              <a:rPr lang="es-ES" sz="900" dirty="0"/>
              <a:t> in </a:t>
            </a:r>
            <a:r>
              <a:rPr lang="es-ES" sz="900" dirty="0" err="1"/>
              <a:t>the</a:t>
            </a:r>
            <a:r>
              <a:rPr lang="es-ES" sz="900" dirty="0"/>
              <a:t> </a:t>
            </a:r>
            <a:r>
              <a:rPr lang="es-ES" sz="900" dirty="0" err="1"/>
              <a:t>Information</a:t>
            </a:r>
            <a:r>
              <a:rPr lang="es-ES" sz="900" dirty="0"/>
              <a:t> </a:t>
            </a:r>
            <a:r>
              <a:rPr lang="es-ES" sz="900" dirty="0" err="1"/>
              <a:t>Session</a:t>
            </a:r>
            <a:r>
              <a:rPr lang="es-ES" sz="900" dirty="0"/>
              <a:t> </a:t>
            </a:r>
          </a:p>
        </p:txBody>
      </p:sp>
    </p:spTree>
    <p:extLst>
      <p:ext uri="{BB962C8B-B14F-4D97-AF65-F5344CB8AC3E}">
        <p14:creationId xmlns:p14="http://schemas.microsoft.com/office/powerpoint/2010/main" val="3564390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Through its experience in exporting the Spanish Red Cross Employment Plan model to other countries, Spanish Red Cross has produced a series of templates to support the daily work of the project team in the Activation Points, for example online forms for registration of participants, activities and follow-up responses, guiding material to conduct initial interview and work plan development, documents that are necessary for organizing trainings, like the attendance list or evaluation form of training sessions, or the document to agree and follow up on-the-job training  in companies. All these templates are gathered in an Excel file named Templates Kit or </a:t>
            </a:r>
            <a:r>
              <a:rPr lang="en-US" sz="900" dirty="0" err="1">
                <a:ea typeface="Open Sans" panose="020B0606030504020204" pitchFamily="34" charset="0"/>
                <a:cs typeface="Open Sans" panose="020B0606030504020204" pitchFamily="34" charset="0"/>
              </a:rPr>
              <a:t>ToolKit</a:t>
            </a:r>
            <a:r>
              <a:rPr lang="en-US" sz="900" dirty="0">
                <a:ea typeface="Open Sans" panose="020B0606030504020204" pitchFamily="34" charset="0"/>
                <a:cs typeface="Open Sans" panose="020B0606030504020204" pitchFamily="34" charset="0"/>
              </a:rPr>
              <a:t>.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Spanish Red Cross is currently working on transferring the templates kit into a more user-friendly format.</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Although we will introduce the toolkit in more detail in the last session of this course, we will use some of the templates it contains to perform the exercises that we will propose throughout this module.</a:t>
            </a:r>
          </a:p>
        </p:txBody>
      </p:sp>
    </p:spTree>
    <p:extLst>
      <p:ext uri="{BB962C8B-B14F-4D97-AF65-F5344CB8AC3E}">
        <p14:creationId xmlns:p14="http://schemas.microsoft.com/office/powerpoint/2010/main" val="2170842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a:t>
            </a:r>
            <a:r>
              <a:rPr lang="en-US" sz="900" u="sng" dirty="0">
                <a:ea typeface="Open Sans" panose="020B0606030504020204" pitchFamily="34" charset="0"/>
                <a:cs typeface="Open Sans" panose="020B0606030504020204" pitchFamily="34" charset="0"/>
              </a:rPr>
              <a:t>Information Session on Labor Market </a:t>
            </a:r>
            <a:r>
              <a:rPr lang="en-US" sz="900" dirty="0">
                <a:ea typeface="Open Sans" panose="020B0606030504020204" pitchFamily="34" charset="0"/>
                <a:cs typeface="Open Sans" panose="020B0606030504020204" pitchFamily="34" charset="0"/>
              </a:rPr>
              <a:t>is the </a:t>
            </a:r>
            <a:r>
              <a:rPr lang="en-US" sz="900" b="1" dirty="0">
                <a:ea typeface="Open Sans" panose="020B0606030504020204" pitchFamily="34" charset="0"/>
                <a:cs typeface="Open Sans" panose="020B0606030504020204" pitchFamily="34" charset="0"/>
              </a:rPr>
              <a:t>entry point</a:t>
            </a:r>
            <a:r>
              <a:rPr lang="en-US" sz="900" dirty="0">
                <a:ea typeface="Open Sans" panose="020B0606030504020204" pitchFamily="34" charset="0"/>
                <a:cs typeface="Open Sans" panose="020B0606030504020204" pitchFamily="34" charset="0"/>
              </a:rPr>
              <a:t> to the project. But prior to that moment, it is crucial that the local project team </a:t>
            </a:r>
            <a:r>
              <a:rPr lang="en-US" sz="900" b="1" dirty="0">
                <a:ea typeface="Open Sans" panose="020B0606030504020204" pitchFamily="34" charset="0"/>
                <a:cs typeface="Open Sans" panose="020B0606030504020204" pitchFamily="34" charset="0"/>
              </a:rPr>
              <a:t>communicate the project</a:t>
            </a:r>
            <a:r>
              <a:rPr lang="en-US" sz="900" dirty="0">
                <a:ea typeface="Open Sans" panose="020B0606030504020204" pitchFamily="34" charset="0"/>
                <a:cs typeface="Open Sans" panose="020B0606030504020204" pitchFamily="34" charset="0"/>
              </a:rPr>
              <a:t>, both externally and internally. Externally to local organizations that may be interested on referring participants to the project or that can help give visibility to the project, and also to potential participants through social media channel, posters, banners, radio, local press, etc. Internally to other URCS </a:t>
            </a:r>
            <a:r>
              <a:rPr lang="en-US" sz="900" dirty="0" err="1">
                <a:ea typeface="Open Sans" panose="020B0606030504020204" pitchFamily="34" charset="0"/>
                <a:cs typeface="Open Sans" panose="020B0606030504020204" pitchFamily="34" charset="0"/>
              </a:rPr>
              <a:t>programmes</a:t>
            </a:r>
            <a:r>
              <a:rPr lang="en-US" sz="900" dirty="0">
                <a:ea typeface="Open Sans" panose="020B0606030504020204" pitchFamily="34" charset="0"/>
                <a:cs typeface="Open Sans" panose="020B0606030504020204" pitchFamily="34" charset="0"/>
              </a:rPr>
              <a:t> run by the regional office that can help give visibility to the project by providing information and leaflets to the persons they serve.</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Once potential participants are aware of the existence of the project, </a:t>
            </a:r>
            <a:r>
              <a:rPr lang="en-US" sz="900" b="1" dirty="0">
                <a:ea typeface="Open Sans" panose="020B0606030504020204" pitchFamily="34" charset="0"/>
                <a:cs typeface="Open Sans" panose="020B0606030504020204" pitchFamily="34" charset="0"/>
              </a:rPr>
              <a:t>they will contact the regional office</a:t>
            </a:r>
            <a:r>
              <a:rPr lang="en-US" sz="900" dirty="0">
                <a:ea typeface="Open Sans" panose="020B0606030504020204" pitchFamily="34" charset="0"/>
                <a:cs typeface="Open Sans" panose="020B0606030504020204" pitchFamily="34" charset="0"/>
              </a:rPr>
              <a:t> through the channels that are described on the communication material (phone, e-mail, in person, etc.). This moment of the process is called </a:t>
            </a:r>
            <a:r>
              <a:rPr lang="en-US" sz="900" b="1" dirty="0">
                <a:ea typeface="Open Sans" panose="020B0606030504020204" pitchFamily="34" charset="0"/>
                <a:cs typeface="Open Sans" panose="020B0606030504020204" pitchFamily="34" charset="0"/>
              </a:rPr>
              <a:t>‘Information and reception’ </a:t>
            </a:r>
            <a:r>
              <a:rPr lang="en-US" sz="900" dirty="0">
                <a:ea typeface="Open Sans" panose="020B0606030504020204" pitchFamily="34" charset="0"/>
                <a:cs typeface="Open Sans" panose="020B0606030504020204" pitchFamily="34" charset="0"/>
              </a:rPr>
              <a:t>as it is when the person received a brief description of the services offered by the project, information on the dates of the next Information Sessions on Labour Market and what he/she can expect from that session. From the very first moment it is necessary to clearly explain that the services offered by the project are aimed to help participants enter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by </a:t>
            </a:r>
            <a:r>
              <a:rPr lang="en-US" sz="900" dirty="0" err="1">
                <a:ea typeface="Open Sans" panose="020B0606030504020204" pitchFamily="34" charset="0"/>
                <a:cs typeface="Open Sans" panose="020B0606030504020204" pitchFamily="34" charset="0"/>
              </a:rPr>
              <a:t>theirselves</a:t>
            </a:r>
            <a:r>
              <a:rPr lang="en-US" sz="900" dirty="0">
                <a:ea typeface="Open Sans" panose="020B0606030504020204" pitchFamily="34" charset="0"/>
                <a:cs typeface="Open Sans" panose="020B0606030504020204" pitchFamily="34" charset="0"/>
              </a:rPr>
              <a:t>. Their participation in the project </a:t>
            </a:r>
            <a:r>
              <a:rPr lang="en-US" sz="900" b="1" dirty="0">
                <a:ea typeface="Open Sans" panose="020B0606030504020204" pitchFamily="34" charset="0"/>
                <a:cs typeface="Open Sans" panose="020B0606030504020204" pitchFamily="34" charset="0"/>
              </a:rPr>
              <a:t>does not imply any commitment to URCS </a:t>
            </a:r>
            <a:r>
              <a:rPr lang="en-US" sz="900" dirty="0">
                <a:ea typeface="Open Sans" panose="020B0606030504020204" pitchFamily="34" charset="0"/>
                <a:cs typeface="Open Sans" panose="020B0606030504020204" pitchFamily="34" charset="0"/>
              </a:rPr>
              <a:t>to guarantee that the person will find a job after completing the pathway.</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person is </a:t>
            </a:r>
            <a:r>
              <a:rPr lang="en-US" sz="900" b="1" dirty="0">
                <a:ea typeface="Open Sans" panose="020B0606030504020204" pitchFamily="34" charset="0"/>
                <a:cs typeface="Open Sans" panose="020B0606030504020204" pitchFamily="34" charset="0"/>
              </a:rPr>
              <a:t>registered for the Labour Market Session </a:t>
            </a:r>
            <a:r>
              <a:rPr lang="en-US" sz="900" dirty="0">
                <a:ea typeface="Open Sans" panose="020B0606030504020204" pitchFamily="34" charset="0"/>
                <a:cs typeface="Open Sans" panose="020B0606030504020204" pitchFamily="34" charset="0"/>
              </a:rPr>
              <a:t>by using the online </a:t>
            </a:r>
            <a:r>
              <a:rPr lang="en-US" sz="900" i="1" dirty="0">
                <a:ea typeface="Open Sans" panose="020B0606030504020204" pitchFamily="34" charset="0"/>
                <a:cs typeface="Open Sans" panose="020B0606030504020204" pitchFamily="34" charset="0"/>
              </a:rPr>
              <a:t>Registration for</a:t>
            </a:r>
            <a:r>
              <a:rPr lang="en-US" sz="900" dirty="0">
                <a:ea typeface="Open Sans" panose="020B0606030504020204" pitchFamily="34" charset="0"/>
                <a:cs typeface="Open Sans" panose="020B0606030504020204" pitchFamily="34" charset="0"/>
              </a:rPr>
              <a:t>m on Kobo. At the moment of registering the participants in the project, they are asked to sign three </a:t>
            </a:r>
          </a:p>
          <a:p>
            <a:pPr defTabSz="990752">
              <a:spcBef>
                <a:spcPts val="650"/>
              </a:spcBef>
              <a:defRPr/>
            </a:pPr>
            <a:r>
              <a:rPr lang="en-US" sz="900" dirty="0">
                <a:ea typeface="Open Sans" panose="020B0606030504020204" pitchFamily="34" charset="0"/>
                <a:cs typeface="Open Sans" panose="020B0606030504020204" pitchFamily="34" charset="0"/>
              </a:rPr>
              <a:t>documents, namely: </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71450" indent="-171450" defTabSz="990752">
              <a:spcBef>
                <a:spcPts val="650"/>
              </a:spcBef>
              <a:buFontTx/>
              <a:buChar char="-"/>
              <a:defRPr/>
            </a:pPr>
            <a:r>
              <a:rPr lang="en-US" sz="900" dirty="0">
                <a:ea typeface="Open Sans" panose="020B0606030504020204" pitchFamily="34" charset="0"/>
                <a:cs typeface="Open Sans" panose="020B0606030504020204" pitchFamily="34" charset="0"/>
              </a:rPr>
              <a:t>Disclaimer and data protection form</a:t>
            </a:r>
          </a:p>
          <a:p>
            <a:pPr marL="171450" indent="-171450" defTabSz="990752">
              <a:spcBef>
                <a:spcPts val="650"/>
              </a:spcBef>
              <a:buFontTx/>
              <a:buChar char="-"/>
              <a:defRPr/>
            </a:pPr>
            <a:r>
              <a:rPr lang="en-US" sz="900" dirty="0">
                <a:ea typeface="Open Sans" panose="020B0606030504020204" pitchFamily="34" charset="0"/>
                <a:cs typeface="Open Sans" panose="020B0606030504020204" pitchFamily="34" charset="0"/>
              </a:rPr>
              <a:t>Participant’s commitment to attend project activities</a:t>
            </a:r>
          </a:p>
          <a:p>
            <a:pPr marL="171450" indent="-171450" defTabSz="990752">
              <a:spcBef>
                <a:spcPts val="650"/>
              </a:spcBef>
              <a:buFontTx/>
              <a:buChar char="-"/>
              <a:defRPr/>
            </a:pPr>
            <a:r>
              <a:rPr lang="es-ES" sz="900" dirty="0" err="1"/>
              <a:t>Assignment</a:t>
            </a:r>
            <a:r>
              <a:rPr lang="es-ES" sz="900" dirty="0"/>
              <a:t> </a:t>
            </a:r>
            <a:r>
              <a:rPr lang="es-ES" sz="900" dirty="0" err="1"/>
              <a:t>of</a:t>
            </a:r>
            <a:r>
              <a:rPr lang="es-ES" sz="900" dirty="0"/>
              <a:t> </a:t>
            </a:r>
            <a:r>
              <a:rPr lang="es-ES" sz="900" dirty="0" err="1"/>
              <a:t>image</a:t>
            </a:r>
            <a:r>
              <a:rPr lang="es-ES" sz="900" dirty="0"/>
              <a:t> </a:t>
            </a:r>
            <a:r>
              <a:rPr lang="es-ES" sz="900" dirty="0" err="1"/>
              <a:t>rights</a:t>
            </a:r>
            <a:endParaRPr lang="en-US" sz="9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90129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information is relevant in many of the guidance activities. Labour market information is provided not only at the Information Session on Labour Market but along the whole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orientation process.</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Labour market information tells a person about the workplace or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It describes the situation of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past and present, as well as future projections. It makes clear where work opportunities are increasing or decreasing, what occupations exist, what a person needs to study to become a professional in that occupation, what is required to take up an occupation, how one can find a job, change job or progress in a career.</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complexity of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information requires good navigation skills. For many vulnerable persons, it is necessary that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counsellors play a role as an interface between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information sources and them. Labour counsellors search, adapt, interpret, repack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information and use it in to educate, inform, advice and guide jobseekers.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Activation Points project will have a ‘single resources list’, a central database where all information regarding existing organizations providing support to Employment or entrepreneurship is brought together. During the Labour Market Assessment, Spanish Red Cross shared with the local teams an Excel file to collect this data. The Livelihoods focal point at the URCS Information Centre has conducted a mapping of such initiatives at national level and is now conducting a similar mapping in oblasts without Activation Point. The aim is that people living in these oblast receive at least information and referral to other organizations that could help them enter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All local teams will send to the Livelihoods focal point at the URCS Information Centre their mapping. This information will be kept up-to-date regularly and a mechanism will be agreed between CEA positions of the project to ensure that all new identified resources are sent to the Information Centre.</a:t>
            </a:r>
          </a:p>
        </p:txBody>
      </p:sp>
    </p:spTree>
    <p:extLst>
      <p:ext uri="{BB962C8B-B14F-4D97-AF65-F5344CB8AC3E}">
        <p14:creationId xmlns:p14="http://schemas.microsoft.com/office/powerpoint/2010/main" val="1578206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Activation Points project will have a ‘single resources list’, a </a:t>
            </a:r>
            <a:r>
              <a:rPr lang="en-US" sz="900" b="1" dirty="0">
                <a:ea typeface="Open Sans" panose="020B0606030504020204" pitchFamily="34" charset="0"/>
                <a:cs typeface="Open Sans" panose="020B0606030504020204" pitchFamily="34" charset="0"/>
              </a:rPr>
              <a:t>central database </a:t>
            </a:r>
            <a:r>
              <a:rPr lang="en-US" sz="900" dirty="0">
                <a:ea typeface="Open Sans" panose="020B0606030504020204" pitchFamily="34" charset="0"/>
                <a:cs typeface="Open Sans" panose="020B0606030504020204" pitchFamily="34" charset="0"/>
              </a:rPr>
              <a:t>where all information regarding existing organizations providing support to Employment or entrepreneurship is brought together.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During the Labour Market Assessment, Spanish Red Cross shared with the local teams an Excel file to collect this data.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The Livelihoods focal point at the URCS Information Centre has conducted a mapping of such initiatives at national level and is now conducting a similar mapping in oblasts without Activation Point. The aim is that people living in these oblast receive at least information and referral to other organizations that could help them enter the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market. </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All local teams will send to the Livelihoods focal point at the URCS Information Centre their mapping. This information will be kept up-to-date regularly and a mechanism will be agreed between CEA positions of the project to ensure that all new identified resources are sent to the Information Centre.</a:t>
            </a:r>
          </a:p>
        </p:txBody>
      </p:sp>
    </p:spTree>
    <p:extLst>
      <p:ext uri="{BB962C8B-B14F-4D97-AF65-F5344CB8AC3E}">
        <p14:creationId xmlns:p14="http://schemas.microsoft.com/office/powerpoint/2010/main" val="6122191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extLst/>
          </a:blip>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pic>
        <p:nvPicPr>
          <p:cNvPr id="66" name="Imagen" descr="Imagen"/>
          <p:cNvPicPr>
            <a:picLocks noChangeAspect="1"/>
          </p:cNvPicPr>
          <p:nvPr/>
        </p:nvPicPr>
        <p:blipFill>
          <a:blip r:embed="rId3">
            <a:extLst/>
          </a:blip>
          <a:stretch>
            <a:fillRect/>
          </a:stretch>
        </p:blipFill>
        <p:spPr>
          <a:xfrm>
            <a:off x="541866" y="535592"/>
            <a:ext cx="1662855" cy="1662855"/>
          </a:xfrm>
          <a:prstGeom prst="rect">
            <a:avLst/>
          </a:prstGeom>
          <a:ln w="12700">
            <a:miter lim="400000"/>
          </a:ln>
        </p:spPr>
      </p:pic>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28" name="Picture Placeholder 2"/>
          <p:cNvSpPr>
            <a:spLocks noGrp="1"/>
          </p:cNvSpPr>
          <p:nvPr>
            <p:ph type="pic" sz="quarter" idx="21"/>
          </p:nvPr>
        </p:nvSpPr>
        <p:spPr>
          <a:xfrm>
            <a:off x="8055743" y="5207792"/>
            <a:ext cx="5093823" cy="5080001"/>
          </a:xfrm>
          <a:prstGeom prst="rect">
            <a:avLst/>
          </a:prstGeom>
        </p:spPr>
        <p:txBody>
          <a:bodyPr lIns="91439" rIns="91439"/>
          <a:lstStyle/>
          <a:p>
            <a:endParaRPr dirty="0"/>
          </a:p>
        </p:txBody>
      </p:sp>
      <p:sp>
        <p:nvSpPr>
          <p:cNvPr id="429" name="Picture Placeholder 2"/>
          <p:cNvSpPr>
            <a:spLocks noGrp="1"/>
          </p:cNvSpPr>
          <p:nvPr>
            <p:ph type="pic" sz="quarter" idx="22"/>
          </p:nvPr>
        </p:nvSpPr>
        <p:spPr>
          <a:xfrm>
            <a:off x="8055743" y="792"/>
            <a:ext cx="5093823" cy="5080001"/>
          </a:xfrm>
          <a:prstGeom prst="rect">
            <a:avLst/>
          </a:prstGeom>
        </p:spPr>
        <p:txBody>
          <a:bodyPr lIns="91439" rIns="91439"/>
          <a:lstStyle/>
          <a:p>
            <a:endParaRPr dirty="0"/>
          </a:p>
        </p:txBody>
      </p:sp>
      <p:sp>
        <p:nvSpPr>
          <p:cNvPr id="430" name="Picture Placeholder 2"/>
          <p:cNvSpPr>
            <a:spLocks noGrp="1"/>
          </p:cNvSpPr>
          <p:nvPr>
            <p:ph type="pic" sz="quarter" idx="23"/>
          </p:nvPr>
        </p:nvSpPr>
        <p:spPr>
          <a:xfrm>
            <a:off x="13288143" y="5207792"/>
            <a:ext cx="5093823" cy="5080001"/>
          </a:xfrm>
          <a:prstGeom prst="rect">
            <a:avLst/>
          </a:prstGeom>
        </p:spPr>
        <p:txBody>
          <a:bodyPr lIns="91439" rIns="91439"/>
          <a:lstStyle/>
          <a:p>
            <a:endParaRPr dirty="0"/>
          </a:p>
        </p:txBody>
      </p:sp>
      <p:sp>
        <p:nvSpPr>
          <p:cNvPr id="431" name="Picture Placeholder 2"/>
          <p:cNvSpPr>
            <a:spLocks noGrp="1"/>
          </p:cNvSpPr>
          <p:nvPr>
            <p:ph type="pic" sz="quarter" idx="24"/>
          </p:nvPr>
        </p:nvSpPr>
        <p:spPr>
          <a:xfrm>
            <a:off x="13288143" y="792"/>
            <a:ext cx="5093823" cy="5080001"/>
          </a:xfrm>
          <a:prstGeom prst="rect">
            <a:avLst/>
          </a:prstGeom>
        </p:spPr>
        <p:txBody>
          <a:bodyPr lIns="91439" rIns="91439"/>
          <a:lstStyle/>
          <a:p>
            <a:endParaRPr dirty="0"/>
          </a:p>
        </p:txBody>
      </p:sp>
      <p:sp>
        <p:nvSpPr>
          <p:cNvPr id="432" name="TextBox 11"/>
          <p:cNvSpPr txBox="1">
            <a:spLocks noGrp="1"/>
          </p:cNvSpPr>
          <p:nvPr>
            <p:ph type="body" sz="quarter" idx="25"/>
          </p:nvPr>
        </p:nvSpPr>
        <p:spPr>
          <a:xfrm>
            <a:off x="1358929" y="2936115"/>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33"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4"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5" name="Freeform: Shape 110"/>
          <p:cNvSpPr/>
          <p:nvPr/>
        </p:nvSpPr>
        <p:spPr>
          <a:xfrm rot="10800000">
            <a:off x="570932" y="437941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6" name="Freeform: Shape 110"/>
          <p:cNvSpPr/>
          <p:nvPr/>
        </p:nvSpPr>
        <p:spPr>
          <a:xfrm rot="10800000">
            <a:off x="562465" y="62276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7" name="Línea"/>
          <p:cNvSpPr/>
          <p:nvPr/>
        </p:nvSpPr>
        <p:spPr>
          <a:xfrm flipV="1">
            <a:off x="729682" y="2812651"/>
            <a:ext cx="1" cy="1613226"/>
          </a:xfrm>
          <a:prstGeom prst="line">
            <a:avLst/>
          </a:prstGeom>
          <a:ln w="50800">
            <a:solidFill>
              <a:schemeClr val="accent1"/>
            </a:solidFill>
            <a:miter/>
          </a:ln>
        </p:spPr>
        <p:txBody>
          <a:bodyPr lIns="45719" rIns="45719"/>
          <a:lstStyle/>
          <a:p>
            <a:endParaRPr dirty="0"/>
          </a:p>
        </p:txBody>
      </p:sp>
      <p:sp>
        <p:nvSpPr>
          <p:cNvPr id="438" name="TextBox 2"/>
          <p:cNvSpPr txBox="1">
            <a:spLocks noGrp="1"/>
          </p:cNvSpPr>
          <p:nvPr>
            <p:ph type="body" sz="quarter" idx="26"/>
          </p:nvPr>
        </p:nvSpPr>
        <p:spPr>
          <a:xfrm>
            <a:off x="1352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39" name="TextBox 11"/>
          <p:cNvSpPr txBox="1">
            <a:spLocks noGrp="1"/>
          </p:cNvSpPr>
          <p:nvPr>
            <p:ph type="body" sz="quarter" idx="27"/>
          </p:nvPr>
        </p:nvSpPr>
        <p:spPr>
          <a:xfrm>
            <a:off x="1358929" y="4764916"/>
            <a:ext cx="4537534" cy="890290"/>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0" name="TextBox 2"/>
          <p:cNvSpPr txBox="1">
            <a:spLocks noGrp="1"/>
          </p:cNvSpPr>
          <p:nvPr>
            <p:ph type="body" sz="quarter" idx="28"/>
          </p:nvPr>
        </p:nvSpPr>
        <p:spPr>
          <a:xfrm>
            <a:off x="1352105" y="43022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1" name="TextBox 11"/>
          <p:cNvSpPr txBox="1">
            <a:spLocks noGrp="1"/>
          </p:cNvSpPr>
          <p:nvPr>
            <p:ph type="body" sz="quarter" idx="29"/>
          </p:nvPr>
        </p:nvSpPr>
        <p:spPr>
          <a:xfrm>
            <a:off x="1358929" y="66173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2" name="TextBox 2"/>
          <p:cNvSpPr txBox="1">
            <a:spLocks noGrp="1"/>
          </p:cNvSpPr>
          <p:nvPr>
            <p:ph type="body" sz="quarter" idx="30"/>
          </p:nvPr>
        </p:nvSpPr>
        <p:spPr>
          <a:xfrm>
            <a:off x="1352105" y="61546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3" name="TextBox 11"/>
          <p:cNvSpPr txBox="1">
            <a:spLocks noGrp="1"/>
          </p:cNvSpPr>
          <p:nvPr>
            <p:ph type="body" sz="quarter" idx="31"/>
          </p:nvPr>
        </p:nvSpPr>
        <p:spPr>
          <a:xfrm>
            <a:off x="1358929" y="84461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4" name="TextBox 2"/>
          <p:cNvSpPr txBox="1">
            <a:spLocks noGrp="1"/>
          </p:cNvSpPr>
          <p:nvPr>
            <p:ph type="body" sz="quarter" idx="32"/>
          </p:nvPr>
        </p:nvSpPr>
        <p:spPr>
          <a:xfrm>
            <a:off x="1352105" y="79834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5" name="Línea"/>
          <p:cNvSpPr/>
          <p:nvPr/>
        </p:nvSpPr>
        <p:spPr>
          <a:xfrm flipV="1">
            <a:off x="729682" y="4675318"/>
            <a:ext cx="1" cy="1574472"/>
          </a:xfrm>
          <a:prstGeom prst="line">
            <a:avLst/>
          </a:prstGeom>
          <a:ln w="50800">
            <a:solidFill>
              <a:schemeClr val="accent1"/>
            </a:solidFill>
            <a:miter/>
          </a:ln>
        </p:spPr>
        <p:txBody>
          <a:bodyPr lIns="45719" rIns="45719"/>
          <a:lstStyle/>
          <a:p>
            <a:endParaRPr dirty="0"/>
          </a:p>
        </p:txBody>
      </p:sp>
      <p:sp>
        <p:nvSpPr>
          <p:cNvPr id="446" name="Freeform: Shape 110"/>
          <p:cNvSpPr/>
          <p:nvPr/>
        </p:nvSpPr>
        <p:spPr>
          <a:xfrm rot="10800000">
            <a:off x="562465" y="80437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47" name="Línea"/>
          <p:cNvSpPr/>
          <p:nvPr/>
        </p:nvSpPr>
        <p:spPr>
          <a:xfrm flipV="1">
            <a:off x="729682" y="6499230"/>
            <a:ext cx="1" cy="1574472"/>
          </a:xfrm>
          <a:prstGeom prst="line">
            <a:avLst/>
          </a:prstGeom>
          <a:ln w="50800">
            <a:solidFill>
              <a:schemeClr val="accent1"/>
            </a:solidFill>
            <a:miter/>
          </a:ln>
        </p:spPr>
        <p:txBody>
          <a:bodyPr lIns="45719" rIns="45719"/>
          <a:lstStyle/>
          <a:p>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2549061398"/>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2163797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9" name="Imagen 8">
            <a:extLst>
              <a:ext uri="{FF2B5EF4-FFF2-40B4-BE49-F238E27FC236}">
                <a16:creationId xmlns:a16="http://schemas.microsoft.com/office/drawing/2014/main" id="{F10CFE16-50E5-4333-BC88-F78D51C025B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4384" y="8739963"/>
            <a:ext cx="4085432" cy="1163262"/>
          </a:xfrm>
          <a:prstGeom prst="rect">
            <a:avLst/>
          </a:prstGeom>
        </p:spPr>
      </p:pic>
    </p:spTree>
    <p:extLst>
      <p:ext uri="{BB962C8B-B14F-4D97-AF65-F5344CB8AC3E}">
        <p14:creationId xmlns:p14="http://schemas.microsoft.com/office/powerpoint/2010/main" val="1009732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Indice">
    <p:spTree>
      <p:nvGrpSpPr>
        <p:cNvPr id="1" name=""/>
        <p:cNvGrpSpPr/>
        <p:nvPr/>
      </p:nvGrpSpPr>
      <p:grpSpPr>
        <a:xfrm>
          <a:off x="0" y="0"/>
          <a:ext cx="0" cy="0"/>
          <a:chOff x="0" y="0"/>
          <a:chExt cx="0" cy="0"/>
        </a:xfrm>
      </p:grpSpPr>
      <p:sp>
        <p:nvSpPr>
          <p:cNvPr id="75" name="Apartado A…"/>
          <p:cNvSpPr txBox="1">
            <a:spLocks noGrp="1"/>
          </p:cNvSpPr>
          <p:nvPr>
            <p:ph type="body" sz="quarter" idx="21"/>
          </p:nvPr>
        </p:nvSpPr>
        <p:spPr>
          <a:xfrm>
            <a:off x="5715249" y="2834889"/>
            <a:ext cx="2384325" cy="5173981"/>
          </a:xfrm>
          <a:prstGeom prst="rect">
            <a:avLst/>
          </a:prstGeom>
        </p:spPr>
        <p:txBody>
          <a:bodyPr>
            <a:spAutoFit/>
          </a:bodyPr>
          <a:lstStyle/>
          <a:p>
            <a:pPr marL="0" indent="0" defTabSz="914400">
              <a:lnSpc>
                <a:spcPct val="160000"/>
              </a:lnSpc>
              <a:spcBef>
                <a:spcPts val="0"/>
              </a:spcBef>
              <a:buSzTx/>
              <a:buFontTx/>
              <a:buNone/>
              <a:defRPr sz="2400">
                <a:latin typeface="+mj-lt"/>
                <a:ea typeface="+mj-ea"/>
                <a:cs typeface="+mj-cs"/>
                <a:sym typeface="Montserrat Light"/>
              </a:defRPr>
            </a:pPr>
            <a:r>
              <a:t>Apartado A</a:t>
            </a:r>
          </a:p>
          <a:p>
            <a:pPr marL="0" indent="0" defTabSz="914400">
              <a:lnSpc>
                <a:spcPct val="160000"/>
              </a:lnSpc>
              <a:spcBef>
                <a:spcPts val="0"/>
              </a:spcBef>
              <a:buSzTx/>
              <a:buFontTx/>
              <a:buNone/>
              <a:defRPr sz="2400">
                <a:latin typeface="+mj-lt"/>
                <a:ea typeface="+mj-ea"/>
                <a:cs typeface="+mj-cs"/>
                <a:sym typeface="Montserrat Light"/>
              </a:defRPr>
            </a:pPr>
            <a:r>
              <a:t>Apartado B</a:t>
            </a:r>
          </a:p>
          <a:p>
            <a:pPr marL="0" indent="0" defTabSz="914400">
              <a:lnSpc>
                <a:spcPct val="160000"/>
              </a:lnSpc>
              <a:spcBef>
                <a:spcPts val="0"/>
              </a:spcBef>
              <a:buSzTx/>
              <a:buFontTx/>
              <a:buNone/>
              <a:defRPr sz="2400">
                <a:latin typeface="+mj-lt"/>
                <a:ea typeface="+mj-ea"/>
                <a:cs typeface="+mj-cs"/>
                <a:sym typeface="Montserrat Light"/>
              </a:defRPr>
            </a:pPr>
            <a:r>
              <a:t>Apartado C</a:t>
            </a:r>
          </a:p>
          <a:p>
            <a:pPr marL="0" indent="0" defTabSz="914400">
              <a:lnSpc>
                <a:spcPct val="160000"/>
              </a:lnSpc>
              <a:spcBef>
                <a:spcPts val="0"/>
              </a:spcBef>
              <a:buSzTx/>
              <a:buFontTx/>
              <a:buNone/>
              <a:defRPr sz="2400">
                <a:latin typeface="+mj-lt"/>
                <a:ea typeface="+mj-ea"/>
                <a:cs typeface="+mj-cs"/>
                <a:sym typeface="Montserrat Light"/>
              </a:defRPr>
            </a:pPr>
            <a:r>
              <a:t>Apartado D</a:t>
            </a:r>
          </a:p>
          <a:p>
            <a:pPr marL="0" indent="0" defTabSz="914400">
              <a:lnSpc>
                <a:spcPct val="160000"/>
              </a:lnSpc>
              <a:spcBef>
                <a:spcPts val="0"/>
              </a:spcBef>
              <a:buSzTx/>
              <a:buFontTx/>
              <a:buNone/>
              <a:defRPr sz="2400">
                <a:latin typeface="+mj-lt"/>
                <a:ea typeface="+mj-ea"/>
                <a:cs typeface="+mj-cs"/>
                <a:sym typeface="Montserrat Light"/>
              </a:defRPr>
            </a:pPr>
            <a:r>
              <a:t>Apartado E</a:t>
            </a:r>
          </a:p>
          <a:p>
            <a:pPr marL="0" indent="0" defTabSz="914400">
              <a:lnSpc>
                <a:spcPct val="160000"/>
              </a:lnSpc>
              <a:spcBef>
                <a:spcPts val="0"/>
              </a:spcBef>
              <a:buSzTx/>
              <a:buFontTx/>
              <a:buNone/>
              <a:defRPr sz="2400">
                <a:latin typeface="+mj-lt"/>
                <a:ea typeface="+mj-ea"/>
                <a:cs typeface="+mj-cs"/>
                <a:sym typeface="Montserrat Light"/>
              </a:defRPr>
            </a:pPr>
            <a:r>
              <a:t>Apartado F</a:t>
            </a:r>
          </a:p>
          <a:p>
            <a:pPr marL="0" indent="0" defTabSz="914400">
              <a:lnSpc>
                <a:spcPct val="160000"/>
              </a:lnSpc>
              <a:spcBef>
                <a:spcPts val="0"/>
              </a:spcBef>
              <a:buSzTx/>
              <a:buFontTx/>
              <a:buNone/>
              <a:defRPr sz="2400">
                <a:latin typeface="+mj-lt"/>
                <a:ea typeface="+mj-ea"/>
                <a:cs typeface="+mj-cs"/>
                <a:sym typeface="Montserrat Light"/>
              </a:defRPr>
            </a:pPr>
            <a:r>
              <a:t>Apartado G</a:t>
            </a:r>
          </a:p>
          <a:p>
            <a:pPr marL="0" indent="0" defTabSz="914400">
              <a:lnSpc>
                <a:spcPct val="160000"/>
              </a:lnSpc>
              <a:spcBef>
                <a:spcPts val="0"/>
              </a:spcBef>
              <a:buSzTx/>
              <a:buFontTx/>
              <a:buNone/>
              <a:defRPr sz="2400">
                <a:latin typeface="+mj-lt"/>
                <a:ea typeface="+mj-ea"/>
                <a:cs typeface="+mj-cs"/>
                <a:sym typeface="Montserrat Light"/>
              </a:defRPr>
            </a:pPr>
            <a:r>
              <a:t>Apartado H</a:t>
            </a:r>
          </a:p>
          <a:p>
            <a:pPr marL="0" indent="0" defTabSz="914400">
              <a:lnSpc>
                <a:spcPct val="160000"/>
              </a:lnSpc>
              <a:spcBef>
                <a:spcPts val="0"/>
              </a:spcBef>
              <a:buSzTx/>
              <a:buFontTx/>
              <a:buNone/>
              <a:defRPr sz="2400">
                <a:latin typeface="+mj-lt"/>
                <a:ea typeface="+mj-ea"/>
                <a:cs typeface="+mj-cs"/>
                <a:sym typeface="Montserrat Light"/>
              </a:defRPr>
            </a:pPr>
            <a:r>
              <a:t>Apartado I</a:t>
            </a:r>
          </a:p>
        </p:txBody>
      </p:sp>
      <p:sp>
        <p:nvSpPr>
          <p:cNvPr id="76" name="Contenidos"/>
          <p:cNvSpPr txBox="1">
            <a:spLocks noGrp="1"/>
          </p:cNvSpPr>
          <p:nvPr>
            <p:ph type="body" sz="quarter" idx="22"/>
          </p:nvPr>
        </p:nvSpPr>
        <p:spPr>
          <a:xfrm>
            <a:off x="5715249" y="1920489"/>
            <a:ext cx="4622303" cy="574041"/>
          </a:xfrm>
          <a:prstGeom prst="rect">
            <a:avLst/>
          </a:prstGeom>
        </p:spPr>
        <p:txBody>
          <a:bodyPr>
            <a:spAutoFit/>
          </a:bodyPr>
          <a:lstStyle>
            <a:lvl1pPr marL="0" indent="0" defTabSz="914400">
              <a:lnSpc>
                <a:spcPct val="170000"/>
              </a:lnSpc>
              <a:spcBef>
                <a:spcPts val="0"/>
              </a:spcBef>
              <a:buSzTx/>
              <a:buFontTx/>
              <a:buNone/>
              <a:defRPr sz="3100">
                <a:latin typeface="Montserrat Bold"/>
                <a:ea typeface="Montserrat Bold"/>
                <a:cs typeface="Montserrat Bold"/>
                <a:sym typeface="Montserrat Bold"/>
              </a:defRPr>
            </a:lvl1pPr>
          </a:lstStyle>
          <a:p>
            <a:r>
              <a:t>Contenidos</a:t>
            </a:r>
          </a:p>
        </p:txBody>
      </p:sp>
      <p:sp>
        <p:nvSpPr>
          <p:cNvPr id="77" name="Rectangle 10"/>
          <p:cNvSpPr/>
          <p:nvPr/>
        </p:nvSpPr>
        <p:spPr>
          <a:xfrm rot="18900000">
            <a:off x="12735455" y="7087330"/>
            <a:ext cx="8322979" cy="4113340"/>
          </a:xfrm>
          <a:prstGeom prst="rect">
            <a:avLst/>
          </a:prstGeom>
          <a:solidFill>
            <a:srgbClr val="F3F2F3"/>
          </a:solidFill>
          <a:ln w="12700">
            <a:miter lim="400000"/>
          </a:ln>
        </p:spPr>
        <p:txBody>
          <a:bodyPr lIns="45719" rIns="45719" anchor="ctr"/>
          <a:lstStyle/>
          <a:p>
            <a:pPr algn="ctr">
              <a:defRPr>
                <a:solidFill>
                  <a:schemeClr val="accent2">
                    <a:lumOff val="9019"/>
                  </a:schemeClr>
                </a:solidFill>
              </a:defRPr>
            </a:pPr>
            <a:endParaRPr dirty="0"/>
          </a:p>
        </p:txBody>
      </p:sp>
      <p:sp>
        <p:nvSpPr>
          <p:cNvPr id="78" name="4…"/>
          <p:cNvSpPr txBox="1">
            <a:spLocks noGrp="1"/>
          </p:cNvSpPr>
          <p:nvPr>
            <p:ph type="body" sz="quarter" idx="23"/>
          </p:nvPr>
        </p:nvSpPr>
        <p:spPr>
          <a:xfrm>
            <a:off x="9107646" y="2834889"/>
            <a:ext cx="2384324" cy="5173981"/>
          </a:xfrm>
          <a:prstGeom prst="rect">
            <a:avLst/>
          </a:prstGeom>
        </p:spPr>
        <p:txBody>
          <a:bodyPr>
            <a:spAutoFit/>
          </a:bodyPr>
          <a:lstStyle/>
          <a:p>
            <a:pPr marL="0" indent="0" algn="r" defTabSz="914400">
              <a:lnSpc>
                <a:spcPct val="160000"/>
              </a:lnSpc>
              <a:spcBef>
                <a:spcPts val="0"/>
              </a:spcBef>
              <a:buSzTx/>
              <a:buFontTx/>
              <a:buNone/>
              <a:defRPr sz="2400">
                <a:latin typeface="+mj-lt"/>
                <a:ea typeface="+mj-ea"/>
                <a:cs typeface="+mj-cs"/>
                <a:sym typeface="Montserrat Light"/>
              </a:defRPr>
            </a:pPr>
            <a:r>
              <a:t>4</a:t>
            </a:r>
          </a:p>
          <a:p>
            <a:pPr marL="0" indent="0" algn="r" defTabSz="914400">
              <a:lnSpc>
                <a:spcPct val="160000"/>
              </a:lnSpc>
              <a:spcBef>
                <a:spcPts val="0"/>
              </a:spcBef>
              <a:buSzTx/>
              <a:buFontTx/>
              <a:buNone/>
              <a:defRPr sz="2400">
                <a:latin typeface="+mj-lt"/>
                <a:ea typeface="+mj-ea"/>
                <a:cs typeface="+mj-cs"/>
                <a:sym typeface="Montserrat Light"/>
              </a:defRPr>
            </a:pPr>
            <a:r>
              <a:t>5</a:t>
            </a:r>
          </a:p>
          <a:p>
            <a:pPr marL="0" indent="0" algn="r" defTabSz="914400">
              <a:lnSpc>
                <a:spcPct val="160000"/>
              </a:lnSpc>
              <a:spcBef>
                <a:spcPts val="0"/>
              </a:spcBef>
              <a:buSzTx/>
              <a:buFontTx/>
              <a:buNone/>
              <a:defRPr sz="2400">
                <a:latin typeface="+mj-lt"/>
                <a:ea typeface="+mj-ea"/>
                <a:cs typeface="+mj-cs"/>
                <a:sym typeface="Montserrat Light"/>
              </a:defRPr>
            </a:pPr>
            <a:r>
              <a:t>6</a:t>
            </a:r>
          </a:p>
          <a:p>
            <a:pPr marL="0" indent="0" algn="r" defTabSz="914400">
              <a:lnSpc>
                <a:spcPct val="160000"/>
              </a:lnSpc>
              <a:spcBef>
                <a:spcPts val="0"/>
              </a:spcBef>
              <a:buSzTx/>
              <a:buFontTx/>
              <a:buNone/>
              <a:defRPr sz="2400">
                <a:latin typeface="+mj-lt"/>
                <a:ea typeface="+mj-ea"/>
                <a:cs typeface="+mj-cs"/>
                <a:sym typeface="Montserrat Light"/>
              </a:defRPr>
            </a:pPr>
            <a:r>
              <a:t>7</a:t>
            </a:r>
          </a:p>
          <a:p>
            <a:pPr marL="0" indent="0" algn="r" defTabSz="914400">
              <a:lnSpc>
                <a:spcPct val="160000"/>
              </a:lnSpc>
              <a:spcBef>
                <a:spcPts val="0"/>
              </a:spcBef>
              <a:buSzTx/>
              <a:buFontTx/>
              <a:buNone/>
              <a:defRPr sz="2400">
                <a:latin typeface="+mj-lt"/>
                <a:ea typeface="+mj-ea"/>
                <a:cs typeface="+mj-cs"/>
                <a:sym typeface="Montserrat Light"/>
              </a:defRPr>
            </a:pPr>
            <a:r>
              <a:t>8</a:t>
            </a:r>
          </a:p>
          <a:p>
            <a:pPr marL="0" indent="0" algn="r" defTabSz="914400">
              <a:lnSpc>
                <a:spcPct val="160000"/>
              </a:lnSpc>
              <a:spcBef>
                <a:spcPts val="0"/>
              </a:spcBef>
              <a:buSzTx/>
              <a:buFontTx/>
              <a:buNone/>
              <a:defRPr sz="2400">
                <a:latin typeface="+mj-lt"/>
                <a:ea typeface="+mj-ea"/>
                <a:cs typeface="+mj-cs"/>
                <a:sym typeface="Montserrat Light"/>
              </a:defRPr>
            </a:pPr>
            <a:r>
              <a:t>9</a:t>
            </a:r>
          </a:p>
          <a:p>
            <a:pPr marL="0" indent="0" algn="r" defTabSz="914400">
              <a:lnSpc>
                <a:spcPct val="160000"/>
              </a:lnSpc>
              <a:spcBef>
                <a:spcPts val="0"/>
              </a:spcBef>
              <a:buSzTx/>
              <a:buFontTx/>
              <a:buNone/>
              <a:defRPr sz="2400">
                <a:latin typeface="+mj-lt"/>
                <a:ea typeface="+mj-ea"/>
                <a:cs typeface="+mj-cs"/>
                <a:sym typeface="Montserrat Light"/>
              </a:defRPr>
            </a:pPr>
            <a:r>
              <a:t>10</a:t>
            </a:r>
          </a:p>
          <a:p>
            <a:pPr marL="0" indent="0" algn="r" defTabSz="914400">
              <a:lnSpc>
                <a:spcPct val="160000"/>
              </a:lnSpc>
              <a:spcBef>
                <a:spcPts val="0"/>
              </a:spcBef>
              <a:buSzTx/>
              <a:buFontTx/>
              <a:buNone/>
              <a:defRPr sz="2400">
                <a:latin typeface="+mj-lt"/>
                <a:ea typeface="+mj-ea"/>
                <a:cs typeface="+mj-cs"/>
                <a:sym typeface="Montserrat Light"/>
              </a:defRPr>
            </a:pPr>
            <a:r>
              <a:t>11</a:t>
            </a:r>
          </a:p>
          <a:p>
            <a:pPr marL="0" indent="0" algn="r" defTabSz="914400">
              <a:lnSpc>
                <a:spcPct val="160000"/>
              </a:lnSpc>
              <a:spcBef>
                <a:spcPts val="0"/>
              </a:spcBef>
              <a:buSzTx/>
              <a:buFontTx/>
              <a:buNone/>
              <a:defRPr sz="2400">
                <a:latin typeface="+mj-lt"/>
                <a:ea typeface="+mj-ea"/>
                <a:cs typeface="+mj-cs"/>
                <a:sym typeface="Montserrat Light"/>
              </a:defRPr>
            </a:pPr>
            <a:r>
              <a:t>12</a:t>
            </a:r>
          </a:p>
        </p:txBody>
      </p:sp>
      <p:sp>
        <p:nvSpPr>
          <p:cNvPr id="79" name="Rectangle 10"/>
          <p:cNvSpPr/>
          <p:nvPr/>
        </p:nvSpPr>
        <p:spPr>
          <a:xfrm rot="18900000">
            <a:off x="12533284" y="6599246"/>
            <a:ext cx="8624729" cy="4560176"/>
          </a:xfrm>
          <a:prstGeom prst="rect">
            <a:avLst/>
          </a:prstGeom>
          <a:solidFill>
            <a:srgbClr val="F2F3F2"/>
          </a:solidFill>
          <a:ln w="12700">
            <a:miter lim="400000"/>
          </a:ln>
        </p:spPr>
        <p:txBody>
          <a:bodyPr lIns="45719" rIns="45719" anchor="ctr"/>
          <a:lstStyle/>
          <a:p>
            <a:pPr algn="ctr">
              <a:defRPr>
                <a:solidFill>
                  <a:schemeClr val="accent2">
                    <a:lumOff val="9019"/>
                  </a:schemeClr>
                </a:solidFill>
              </a:defRPr>
            </a:pPr>
            <a:endParaRPr dirty="0"/>
          </a:p>
        </p:txBody>
      </p:sp>
      <p:sp>
        <p:nvSpPr>
          <p:cNvPr id="80" name="Rectangle 4"/>
          <p:cNvSpPr/>
          <p:nvPr/>
        </p:nvSpPr>
        <p:spPr>
          <a:xfrm rot="18900000">
            <a:off x="-2552786" y="-583665"/>
            <a:ext cx="7933980" cy="4010196"/>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436934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ransición_Numerada">
    <p:bg>
      <p:bgPr>
        <a:solidFill>
          <a:srgbClr val="081D3F"/>
        </a:solidFill>
        <a:effectLst/>
      </p:bgPr>
    </p:bg>
    <p:spTree>
      <p:nvGrpSpPr>
        <p:cNvPr id="1" name=""/>
        <p:cNvGrpSpPr/>
        <p:nvPr/>
      </p:nvGrpSpPr>
      <p:grpSpPr>
        <a:xfrm>
          <a:off x="0" y="0"/>
          <a:ext cx="0" cy="0"/>
          <a:chOff x="0" y="0"/>
          <a:chExt cx="0" cy="0"/>
        </a:xfrm>
      </p:grpSpPr>
      <p:sp>
        <p:nvSpPr>
          <p:cNvPr id="110" name="TextBox 2"/>
          <p:cNvSpPr txBox="1">
            <a:spLocks noGrp="1"/>
          </p:cNvSpPr>
          <p:nvPr>
            <p:ph type="body" sz="quarter" idx="21"/>
          </p:nvPr>
        </p:nvSpPr>
        <p:spPr>
          <a:xfrm>
            <a:off x="1710814" y="4601795"/>
            <a:ext cx="14866374" cy="1564641"/>
          </a:xfrm>
          <a:prstGeom prst="rect">
            <a:avLst/>
          </a:prstGeom>
        </p:spPr>
        <p:txBody>
          <a:bodyPr>
            <a:spAutoFit/>
          </a:bodyPr>
          <a:lstStyle/>
          <a:p>
            <a:pPr marL="0" indent="0" algn="ctr" defTabSz="91440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t>01</a:t>
            </a:r>
          </a:p>
          <a:p>
            <a:pPr marL="0" indent="0" algn="ctr" defTabSz="91440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t>TÍTULO SLIDE NUMERADO</a:t>
            </a:r>
          </a:p>
        </p:txBody>
      </p:sp>
      <p:grpSp>
        <p:nvGrpSpPr>
          <p:cNvPr id="113" name="Group 3"/>
          <p:cNvGrpSpPr/>
          <p:nvPr/>
        </p:nvGrpSpPr>
        <p:grpSpPr>
          <a:xfrm>
            <a:off x="-1030942" y="984671"/>
            <a:ext cx="20349884" cy="8319248"/>
            <a:chOff x="0" y="0"/>
            <a:chExt cx="20349883" cy="8319247"/>
          </a:xfrm>
        </p:grpSpPr>
        <p:sp>
          <p:nvSpPr>
            <p:cNvPr id="111" name="Straight Connector 4"/>
            <p:cNvSpPr/>
            <p:nvPr/>
          </p:nvSpPr>
          <p:spPr>
            <a:xfrm flipH="1">
              <a:off x="-1" y="0"/>
              <a:ext cx="7530355"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sp>
          <p:nvSpPr>
            <p:cNvPr id="112" name="Straight Connector 5"/>
            <p:cNvSpPr/>
            <p:nvPr/>
          </p:nvSpPr>
          <p:spPr>
            <a:xfrm flipH="1">
              <a:off x="12819530" y="0"/>
              <a:ext cx="7530354"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grpSp>
      <p:sp>
        <p:nvSpPr>
          <p:cNvPr id="11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2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06963206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atos_03">
    <p:spTree>
      <p:nvGrpSpPr>
        <p:cNvPr id="1" name=""/>
        <p:cNvGrpSpPr/>
        <p:nvPr/>
      </p:nvGrpSpPr>
      <p:grpSpPr>
        <a:xfrm>
          <a:off x="0" y="0"/>
          <a:ext cx="0" cy="0"/>
          <a:chOff x="0" y="0"/>
          <a:chExt cx="0" cy="0"/>
        </a:xfrm>
      </p:grpSpPr>
      <p:sp>
        <p:nvSpPr>
          <p:cNvPr id="222" name="TextBox 11"/>
          <p:cNvSpPr txBox="1">
            <a:spLocks noGrp="1"/>
          </p:cNvSpPr>
          <p:nvPr>
            <p:ph type="body" sz="quarter" idx="21"/>
          </p:nvPr>
        </p:nvSpPr>
        <p:spPr>
          <a:xfrm>
            <a:off x="1104929" y="3012315"/>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3" name="Picture Placeholder 44"/>
          <p:cNvSpPr>
            <a:spLocks noGrp="1"/>
          </p:cNvSpPr>
          <p:nvPr>
            <p:ph type="pic" idx="22"/>
          </p:nvPr>
        </p:nvSpPr>
        <p:spPr>
          <a:xfrm>
            <a:off x="9173501" y="0"/>
            <a:ext cx="9115589" cy="10288589"/>
          </a:xfrm>
          <a:prstGeom prst="rect">
            <a:avLst/>
          </a:prstGeom>
        </p:spPr>
        <p:txBody>
          <a:bodyPr lIns="91439" rIns="91439"/>
          <a:lstStyle/>
          <a:p>
            <a:endParaRPr dirty="0"/>
          </a:p>
        </p:txBody>
      </p:sp>
      <p:sp>
        <p:nvSpPr>
          <p:cNvPr id="224"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5"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26" name="Imagen" descr="Imagen"/>
          <p:cNvPicPr>
            <a:picLocks noChangeAspect="1"/>
          </p:cNvPicPr>
          <p:nvPr/>
        </p:nvPicPr>
        <p:blipFill>
          <a:blip r:embed="rId2"/>
          <a:stretch>
            <a:fillRect/>
          </a:stretch>
        </p:blipFill>
        <p:spPr>
          <a:xfrm>
            <a:off x="527843" y="505104"/>
            <a:ext cx="1839914" cy="691592"/>
          </a:xfrm>
          <a:prstGeom prst="rect">
            <a:avLst/>
          </a:prstGeom>
          <a:ln w="12700">
            <a:miter lim="400000"/>
          </a:ln>
        </p:spPr>
      </p:pic>
      <p:sp>
        <p:nvSpPr>
          <p:cNvPr id="227" name="TextBox 11"/>
          <p:cNvSpPr txBox="1">
            <a:spLocks noGrp="1"/>
          </p:cNvSpPr>
          <p:nvPr>
            <p:ph type="body" sz="quarter" idx="23"/>
          </p:nvPr>
        </p:nvSpPr>
        <p:spPr>
          <a:xfrm>
            <a:off x="1104929" y="5346381"/>
            <a:ext cx="6059351" cy="1156990"/>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8" name="Freeform: Shape 110"/>
          <p:cNvSpPr/>
          <p:nvPr/>
        </p:nvSpPr>
        <p:spPr>
          <a:xfrm rot="10800000">
            <a:off x="570932" y="4903699"/>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9" name="TextBox 11"/>
          <p:cNvSpPr txBox="1">
            <a:spLocks noGrp="1"/>
          </p:cNvSpPr>
          <p:nvPr>
            <p:ph type="body" sz="quarter" idx="24"/>
          </p:nvPr>
        </p:nvSpPr>
        <p:spPr>
          <a:xfrm>
            <a:off x="1096463" y="7724862"/>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30" name="Freeform: Shape 110"/>
          <p:cNvSpPr/>
          <p:nvPr/>
        </p:nvSpPr>
        <p:spPr>
          <a:xfrm rot="10800000">
            <a:off x="562465" y="73071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31" name="Línea"/>
          <p:cNvSpPr/>
          <p:nvPr/>
        </p:nvSpPr>
        <p:spPr>
          <a:xfrm flipV="1">
            <a:off x="729682" y="2812651"/>
            <a:ext cx="1" cy="2137342"/>
          </a:xfrm>
          <a:prstGeom prst="line">
            <a:avLst/>
          </a:prstGeom>
          <a:ln w="50800">
            <a:solidFill>
              <a:schemeClr val="accent1"/>
            </a:solidFill>
            <a:miter/>
          </a:ln>
        </p:spPr>
        <p:txBody>
          <a:bodyPr lIns="45719" rIns="45719"/>
          <a:lstStyle/>
          <a:p>
            <a:endParaRPr dirty="0"/>
          </a:p>
        </p:txBody>
      </p:sp>
      <p:sp>
        <p:nvSpPr>
          <p:cNvPr id="232" name="Línea"/>
          <p:cNvSpPr/>
          <p:nvPr/>
        </p:nvSpPr>
        <p:spPr>
          <a:xfrm flipV="1">
            <a:off x="729682" y="5210411"/>
            <a:ext cx="1" cy="2137341"/>
          </a:xfrm>
          <a:prstGeom prst="line">
            <a:avLst/>
          </a:prstGeom>
          <a:ln w="50800">
            <a:solidFill>
              <a:schemeClr val="accent1"/>
            </a:solidFill>
            <a:miter/>
          </a:ln>
        </p:spPr>
        <p:txBody>
          <a:bodyPr lIns="45719" rIns="45719"/>
          <a:lstStyle/>
          <a:p>
            <a:endParaRPr dirty="0"/>
          </a:p>
        </p:txBody>
      </p:sp>
      <p:sp>
        <p:nvSpPr>
          <p:cNvPr id="233" name="TextBox 2"/>
          <p:cNvSpPr txBox="1">
            <a:spLocks noGrp="1"/>
          </p:cNvSpPr>
          <p:nvPr>
            <p:ph type="body" sz="quarter" idx="25"/>
          </p:nvPr>
        </p:nvSpPr>
        <p:spPr>
          <a:xfrm>
            <a:off x="1098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4" name="TextBox 2"/>
          <p:cNvSpPr txBox="1">
            <a:spLocks noGrp="1"/>
          </p:cNvSpPr>
          <p:nvPr>
            <p:ph type="body" sz="quarter" idx="26"/>
          </p:nvPr>
        </p:nvSpPr>
        <p:spPr>
          <a:xfrm>
            <a:off x="1098105" y="4831079"/>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5" name="TextBox 2"/>
          <p:cNvSpPr txBox="1">
            <a:spLocks noGrp="1"/>
          </p:cNvSpPr>
          <p:nvPr>
            <p:ph type="body" sz="quarter" idx="27"/>
          </p:nvPr>
        </p:nvSpPr>
        <p:spPr>
          <a:xfrm>
            <a:off x="1098105" y="7207520"/>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6"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7081034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ierre_01">
    <p:bg>
      <p:bgPr>
        <a:solidFill>
          <a:srgbClr val="081D3F"/>
        </a:solidFill>
        <a:effectLst/>
      </p:bgPr>
    </p:bg>
    <p:spTree>
      <p:nvGrpSpPr>
        <p:cNvPr id="1" name=""/>
        <p:cNvGrpSpPr/>
        <p:nvPr/>
      </p:nvGrpSpPr>
      <p:grpSpPr>
        <a:xfrm>
          <a:off x="0" y="0"/>
          <a:ext cx="0" cy="0"/>
          <a:chOff x="0" y="0"/>
          <a:chExt cx="0" cy="0"/>
        </a:xfrm>
      </p:grpSpPr>
      <p:sp>
        <p:nvSpPr>
          <p:cNvPr id="488" name="Para más información…"/>
          <p:cNvSpPr txBox="1">
            <a:spLocks noGrp="1"/>
          </p:cNvSpPr>
          <p:nvPr>
            <p:ph type="body" sz="quarter" idx="21"/>
          </p:nvPr>
        </p:nvSpPr>
        <p:spPr>
          <a:xfrm>
            <a:off x="514384" y="7199456"/>
            <a:ext cx="9371343" cy="1008381"/>
          </a:xfrm>
          <a:prstGeom prst="rect">
            <a:avLst/>
          </a:prstGeom>
        </p:spPr>
        <p:txBody>
          <a:bodyPr>
            <a:spAutoFit/>
          </a:bodyPr>
          <a:lstStyle/>
          <a:p>
            <a:pPr marL="0" indent="0" defTabSz="914400">
              <a:spcBef>
                <a:spcPts val="0"/>
              </a:spcBef>
              <a:buSzTx/>
              <a:buFontTx/>
              <a:buNone/>
              <a:defRPr sz="3100">
                <a:solidFill>
                  <a:schemeClr val="accent3"/>
                </a:solidFill>
                <a:latin typeface="Montserrat Bold"/>
                <a:ea typeface="Montserrat Bold"/>
                <a:cs typeface="Montserrat Bold"/>
                <a:sym typeface="Montserrat Bold"/>
              </a:defRPr>
            </a:pPr>
            <a:r>
              <a:t>Para más información</a:t>
            </a:r>
          </a:p>
          <a:p>
            <a:pPr marL="0" indent="0" defTabSz="914400">
              <a:spcBef>
                <a:spcPts val="0"/>
              </a:spcBef>
              <a:buSzTx/>
              <a:buFontTx/>
              <a:buNone/>
              <a:defRPr sz="3100">
                <a:solidFill>
                  <a:schemeClr val="accent3"/>
                </a:solidFill>
                <a:latin typeface="Montserrat Bold"/>
                <a:ea typeface="Montserrat Bold"/>
                <a:cs typeface="Montserrat Bold"/>
                <a:sym typeface="Montserrat Bold"/>
              </a:defRPr>
            </a:pPr>
            <a:r>
              <a:t>por favor contacta con:</a:t>
            </a:r>
          </a:p>
        </p:txBody>
      </p:sp>
      <p:sp>
        <p:nvSpPr>
          <p:cNvPr id="489" name="Nombre Departamento / Área"/>
          <p:cNvSpPr txBox="1">
            <a:spLocks noGrp="1"/>
          </p:cNvSpPr>
          <p:nvPr>
            <p:ph type="body" sz="quarter" idx="22"/>
          </p:nvPr>
        </p:nvSpPr>
        <p:spPr>
          <a:xfrm>
            <a:off x="514384" y="8291656"/>
            <a:ext cx="9371343" cy="447041"/>
          </a:xfrm>
          <a:prstGeom prst="rect">
            <a:avLst/>
          </a:prstGeom>
        </p:spPr>
        <p:txBody>
          <a:bodyPr>
            <a:spAutoFit/>
          </a:bodyPr>
          <a:lstStyle>
            <a:lvl1pPr marL="0" indent="0" defTabSz="914400">
              <a:lnSpc>
                <a:spcPct val="120000"/>
              </a:lnSpc>
              <a:spcBef>
                <a:spcPts val="0"/>
              </a:spcBef>
              <a:buSzTx/>
              <a:buFontTx/>
              <a:buNone/>
              <a:defRPr sz="2300">
                <a:solidFill>
                  <a:schemeClr val="accent2">
                    <a:lumOff val="9019"/>
                  </a:schemeClr>
                </a:solidFill>
                <a:latin typeface="Montserrat SemiBold"/>
                <a:ea typeface="Montserrat SemiBold"/>
                <a:cs typeface="Montserrat SemiBold"/>
                <a:sym typeface="Montserrat SemiBold"/>
              </a:defRPr>
            </a:lvl1pPr>
          </a:lstStyle>
          <a:p>
            <a:r>
              <a:t>Nombre Departamento / Área</a:t>
            </a:r>
          </a:p>
        </p:txBody>
      </p:sp>
      <p:sp>
        <p:nvSpPr>
          <p:cNvPr id="490" name="Nombre Apellido: email@cruzroja.es…"/>
          <p:cNvSpPr txBox="1">
            <a:spLocks noGrp="1"/>
          </p:cNvSpPr>
          <p:nvPr>
            <p:ph type="body" sz="quarter" idx="23"/>
          </p:nvPr>
        </p:nvSpPr>
        <p:spPr>
          <a:xfrm>
            <a:off x="535683" y="8979149"/>
            <a:ext cx="9277944" cy="850901"/>
          </a:xfrm>
          <a:prstGeom prst="rect">
            <a:avLst/>
          </a:prstGeom>
        </p:spPr>
        <p:txBody>
          <a:bodyPr>
            <a:spAutoFit/>
          </a:bodyPr>
          <a:lstStyle/>
          <a:p>
            <a:pPr marL="0" indent="0" defTabSz="914400">
              <a:lnSpc>
                <a:spcPct val="130000"/>
              </a:lnSpc>
              <a:spcBef>
                <a:spcPts val="0"/>
              </a:spcBef>
              <a:buSzTx/>
              <a:buFontTx/>
              <a:buNone/>
              <a:defRPr sz="1900">
                <a:solidFill>
                  <a:schemeClr val="accent2">
                    <a:lumOff val="9019"/>
                  </a:schemeClr>
                </a:solidFill>
                <a:latin typeface="Open Sans Bold"/>
                <a:ea typeface="Open Sans Bold"/>
                <a:cs typeface="Open Sans Bold"/>
                <a:sym typeface="Open Sans Bold"/>
              </a:defRPr>
            </a:pPr>
            <a:r>
              <a:t>Nombre Apellido: </a:t>
            </a:r>
            <a:r>
              <a:rPr>
                <a:latin typeface="Open Sans Light"/>
                <a:ea typeface="Open Sans Light"/>
                <a:cs typeface="Open Sans Light"/>
                <a:sym typeface="Open Sans Light"/>
              </a:rPr>
              <a:t>email@cruzroja.es</a:t>
            </a:r>
            <a:endParaRPr>
              <a:latin typeface="OpenSans"/>
              <a:ea typeface="OpenSans"/>
              <a:cs typeface="OpenSans"/>
              <a:sym typeface="OpenSans"/>
            </a:endParaRPr>
          </a:p>
          <a:p>
            <a:pPr marL="0" indent="0" defTabSz="914400">
              <a:lnSpc>
                <a:spcPct val="130000"/>
              </a:lnSpc>
              <a:spcBef>
                <a:spcPts val="0"/>
              </a:spcBef>
              <a:buSzTx/>
              <a:buFontTx/>
              <a:buNone/>
              <a:defRPr sz="1900">
                <a:solidFill>
                  <a:schemeClr val="accent2">
                    <a:lumOff val="9019"/>
                  </a:schemeClr>
                </a:solidFill>
                <a:latin typeface="Open Sans Bold"/>
                <a:ea typeface="Open Sans Bold"/>
                <a:cs typeface="Open Sans Bold"/>
                <a:sym typeface="Open Sans Bold"/>
              </a:defRPr>
            </a:pPr>
            <a:r>
              <a:t>Nombre Apellido:</a:t>
            </a:r>
            <a:r>
              <a:rPr>
                <a:latin typeface="Open Sans Light"/>
                <a:ea typeface="Open Sans Light"/>
                <a:cs typeface="Open Sans Light"/>
                <a:sym typeface="Open Sans Light"/>
              </a:rPr>
              <a:t> email@cruzroja.es </a:t>
            </a:r>
          </a:p>
        </p:txBody>
      </p:sp>
      <p:pic>
        <p:nvPicPr>
          <p:cNvPr id="491" name="Imagen" descr="Imagen"/>
          <p:cNvPicPr>
            <a:picLocks noChangeAspect="1"/>
          </p:cNvPicPr>
          <p:nvPr/>
        </p:nvPicPr>
        <p:blipFill>
          <a:blip r:embed="rId2">
            <a:extLst/>
          </a:blip>
          <a:stretch>
            <a:fillRect/>
          </a:stretch>
        </p:blipFill>
        <p:spPr>
          <a:xfrm>
            <a:off x="544777" y="568604"/>
            <a:ext cx="2847838" cy="1070453"/>
          </a:xfrm>
          <a:prstGeom prst="rect">
            <a:avLst/>
          </a:prstGeom>
          <a:ln w="12700">
            <a:miter lim="400000"/>
          </a:ln>
        </p:spPr>
      </p:pic>
      <p:sp>
        <p:nvSpPr>
          <p:cNvPr id="492" name="cruzroja.es"/>
          <p:cNvSpPr txBox="1"/>
          <p:nvPr/>
        </p:nvSpPr>
        <p:spPr>
          <a:xfrm>
            <a:off x="8392750" y="9390629"/>
            <a:ext cx="9403158"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lnSpc>
                <a:spcPct val="130000"/>
              </a:lnSpc>
              <a:defRPr sz="2200">
                <a:solidFill>
                  <a:schemeClr val="accent2">
                    <a:lumOff val="9019"/>
                  </a:schemeClr>
                </a:solidFill>
                <a:latin typeface="Montserrat Medium"/>
                <a:ea typeface="Montserrat Medium"/>
                <a:cs typeface="Montserrat Medium"/>
                <a:sym typeface="Montserrat Medium"/>
              </a:defRPr>
            </a:lvl1pPr>
          </a:lstStyle>
          <a:p>
            <a:r>
              <a:rPr dirty="0"/>
              <a:t>cruzroja.es</a:t>
            </a:r>
          </a:p>
        </p:txBody>
      </p:sp>
      <p:sp>
        <p:nvSpPr>
          <p:cNvPr id="493"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350446160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Datos_04">
    <p:spTree>
      <p:nvGrpSpPr>
        <p:cNvPr id="1" name=""/>
        <p:cNvGrpSpPr/>
        <p:nvPr/>
      </p:nvGrpSpPr>
      <p:grpSpPr>
        <a:xfrm>
          <a:off x="0" y="0"/>
          <a:ext cx="0" cy="0"/>
          <a:chOff x="0" y="0"/>
          <a:chExt cx="0" cy="0"/>
        </a:xfrm>
      </p:grpSpPr>
      <p:sp>
        <p:nvSpPr>
          <p:cNvPr id="243" name="TextBox 11"/>
          <p:cNvSpPr txBox="1">
            <a:spLocks noGrp="1"/>
          </p:cNvSpPr>
          <p:nvPr>
            <p:ph type="body" sz="quarter" idx="21"/>
          </p:nvPr>
        </p:nvSpPr>
        <p:spPr>
          <a:xfrm>
            <a:off x="1689129" y="3427182"/>
            <a:ext cx="416070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incididu</a:t>
            </a:r>
          </a:p>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labore et dolore</a:t>
            </a:r>
          </a:p>
        </p:txBody>
      </p:sp>
      <p:sp>
        <p:nvSpPr>
          <p:cNvPr id="244" name="Freeform: Shape 110"/>
          <p:cNvSpPr/>
          <p:nvPr/>
        </p:nvSpPr>
        <p:spPr>
          <a:xfrm rot="10800000">
            <a:off x="1701799" y="51078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sz="1900">
                <a:solidFill>
                  <a:srgbClr val="D9D9D9"/>
                </a:solidFill>
              </a:defRPr>
            </a:pPr>
            <a:endParaRPr dirty="0"/>
          </a:p>
        </p:txBody>
      </p:sp>
      <p:sp>
        <p:nvSpPr>
          <p:cNvPr id="245" name="Oval 45"/>
          <p:cNvSpPr/>
          <p:nvPr/>
        </p:nvSpPr>
        <p:spPr>
          <a:xfrm>
            <a:off x="1828799" y="5234830"/>
            <a:ext cx="254001" cy="254001"/>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46" name="Imagen" descr="Imagen"/>
          <p:cNvPicPr>
            <a:picLocks noChangeAspect="1"/>
          </p:cNvPicPr>
          <p:nvPr/>
        </p:nvPicPr>
        <p:blipFill>
          <a:blip r:embed="rId2">
            <a:extLst/>
          </a:blip>
          <a:stretch>
            <a:fillRect/>
          </a:stretch>
        </p:blipFill>
        <p:spPr>
          <a:xfrm>
            <a:off x="527843" y="505104"/>
            <a:ext cx="1839914" cy="691592"/>
          </a:xfrm>
          <a:prstGeom prst="rect">
            <a:avLst/>
          </a:prstGeom>
          <a:ln w="12700">
            <a:miter lim="400000"/>
          </a:ln>
        </p:spPr>
      </p:pic>
      <p:sp>
        <p:nvSpPr>
          <p:cNvPr id="247" name="TextBox 2"/>
          <p:cNvSpPr txBox="1">
            <a:spLocks noGrp="1"/>
          </p:cNvSpPr>
          <p:nvPr>
            <p:ph type="body" sz="quarter" idx="22"/>
          </p:nvPr>
        </p:nvSpPr>
        <p:spPr>
          <a:xfrm>
            <a:off x="1707705" y="288828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48" name="Freeform: Shape 110"/>
          <p:cNvSpPr/>
          <p:nvPr/>
        </p:nvSpPr>
        <p:spPr>
          <a:xfrm rot="10800000">
            <a:off x="5727699" y="51078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sz="1900">
                <a:solidFill>
                  <a:srgbClr val="D9D9D9"/>
                </a:solidFill>
              </a:defRPr>
            </a:pPr>
            <a:endParaRPr dirty="0"/>
          </a:p>
        </p:txBody>
      </p:sp>
      <p:sp>
        <p:nvSpPr>
          <p:cNvPr id="249" name="TextBox 11"/>
          <p:cNvSpPr txBox="1">
            <a:spLocks noGrp="1"/>
          </p:cNvSpPr>
          <p:nvPr>
            <p:ph type="body" sz="quarter" idx="23"/>
          </p:nvPr>
        </p:nvSpPr>
        <p:spPr>
          <a:xfrm>
            <a:off x="9677429" y="3719282"/>
            <a:ext cx="4160701"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a:t>
            </a:r>
          </a:p>
        </p:txBody>
      </p:sp>
      <p:sp>
        <p:nvSpPr>
          <p:cNvPr id="250" name="TextBox 2"/>
          <p:cNvSpPr txBox="1">
            <a:spLocks noGrp="1"/>
          </p:cNvSpPr>
          <p:nvPr>
            <p:ph type="body" sz="quarter" idx="24"/>
          </p:nvPr>
        </p:nvSpPr>
        <p:spPr>
          <a:xfrm>
            <a:off x="9696005" y="318038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51" name="TextBox 11"/>
          <p:cNvSpPr txBox="1">
            <a:spLocks noGrp="1"/>
          </p:cNvSpPr>
          <p:nvPr>
            <p:ph type="body" sz="quarter" idx="25"/>
          </p:nvPr>
        </p:nvSpPr>
        <p:spPr>
          <a:xfrm>
            <a:off x="5702329" y="6703782"/>
            <a:ext cx="3408325" cy="14236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 ut labore et dolore</a:t>
            </a:r>
          </a:p>
        </p:txBody>
      </p:sp>
      <p:sp>
        <p:nvSpPr>
          <p:cNvPr id="252" name="TextBox 2"/>
          <p:cNvSpPr txBox="1">
            <a:spLocks noGrp="1"/>
          </p:cNvSpPr>
          <p:nvPr>
            <p:ph type="body" sz="quarter" idx="26"/>
          </p:nvPr>
        </p:nvSpPr>
        <p:spPr>
          <a:xfrm>
            <a:off x="5720905" y="616488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53" name="Línea"/>
          <p:cNvSpPr/>
          <p:nvPr/>
        </p:nvSpPr>
        <p:spPr>
          <a:xfrm flipH="1" flipV="1">
            <a:off x="2158999" y="5361830"/>
            <a:ext cx="3633740" cy="1"/>
          </a:xfrm>
          <a:prstGeom prst="line">
            <a:avLst/>
          </a:prstGeom>
          <a:ln w="50800">
            <a:solidFill>
              <a:schemeClr val="accent1"/>
            </a:solidFill>
            <a:miter/>
          </a:ln>
        </p:spPr>
        <p:txBody>
          <a:bodyPr lIns="45719" rIns="45719"/>
          <a:lstStyle/>
          <a:p>
            <a:endParaRPr dirty="0"/>
          </a:p>
        </p:txBody>
      </p:sp>
      <p:sp>
        <p:nvSpPr>
          <p:cNvPr id="254" name="Freeform: Shape 110"/>
          <p:cNvSpPr/>
          <p:nvPr/>
        </p:nvSpPr>
        <p:spPr>
          <a:xfrm rot="10800000">
            <a:off x="9753600" y="51078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sz="1900">
                <a:solidFill>
                  <a:srgbClr val="D9D9D9"/>
                </a:solidFill>
              </a:defRPr>
            </a:pPr>
            <a:endParaRPr dirty="0"/>
          </a:p>
        </p:txBody>
      </p:sp>
      <p:sp>
        <p:nvSpPr>
          <p:cNvPr id="255" name="Línea"/>
          <p:cNvSpPr/>
          <p:nvPr/>
        </p:nvSpPr>
        <p:spPr>
          <a:xfrm flipH="1" flipV="1">
            <a:off x="6184899" y="5361830"/>
            <a:ext cx="3633740" cy="1"/>
          </a:xfrm>
          <a:prstGeom prst="line">
            <a:avLst/>
          </a:prstGeom>
          <a:ln w="50800">
            <a:solidFill>
              <a:schemeClr val="accent1"/>
            </a:solidFill>
            <a:miter/>
          </a:ln>
        </p:spPr>
        <p:txBody>
          <a:bodyPr lIns="45719" rIns="45719"/>
          <a:lstStyle/>
          <a:p>
            <a:endParaRPr dirty="0"/>
          </a:p>
        </p:txBody>
      </p:sp>
      <p:sp>
        <p:nvSpPr>
          <p:cNvPr id="256" name="Freeform: Shape 110"/>
          <p:cNvSpPr/>
          <p:nvPr/>
        </p:nvSpPr>
        <p:spPr>
          <a:xfrm rot="10800000">
            <a:off x="13779500" y="51078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sz="1900">
                <a:solidFill>
                  <a:srgbClr val="D9D9D9"/>
                </a:solidFill>
              </a:defRPr>
            </a:pPr>
            <a:endParaRPr dirty="0"/>
          </a:p>
        </p:txBody>
      </p:sp>
      <p:sp>
        <p:nvSpPr>
          <p:cNvPr id="257" name="Línea"/>
          <p:cNvSpPr/>
          <p:nvPr/>
        </p:nvSpPr>
        <p:spPr>
          <a:xfrm flipH="1" flipV="1">
            <a:off x="10210799" y="5361830"/>
            <a:ext cx="3633740" cy="1"/>
          </a:xfrm>
          <a:prstGeom prst="line">
            <a:avLst/>
          </a:prstGeom>
          <a:ln w="50800">
            <a:solidFill>
              <a:schemeClr val="accent1"/>
            </a:solidFill>
            <a:miter/>
          </a:ln>
        </p:spPr>
        <p:txBody>
          <a:bodyPr lIns="45719" rIns="45719"/>
          <a:lstStyle/>
          <a:p>
            <a:endParaRPr dirty="0"/>
          </a:p>
        </p:txBody>
      </p:sp>
      <p:sp>
        <p:nvSpPr>
          <p:cNvPr id="258" name="TextBox 11"/>
          <p:cNvSpPr txBox="1">
            <a:spLocks noGrp="1"/>
          </p:cNvSpPr>
          <p:nvPr>
            <p:ph type="body" sz="quarter" idx="27"/>
          </p:nvPr>
        </p:nvSpPr>
        <p:spPr>
          <a:xfrm>
            <a:off x="13677929" y="6703782"/>
            <a:ext cx="3408325" cy="14236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 ut labore et dolore</a:t>
            </a:r>
          </a:p>
        </p:txBody>
      </p:sp>
      <p:sp>
        <p:nvSpPr>
          <p:cNvPr id="259" name="TextBox 2"/>
          <p:cNvSpPr txBox="1">
            <a:spLocks noGrp="1"/>
          </p:cNvSpPr>
          <p:nvPr>
            <p:ph type="body" sz="quarter" idx="28"/>
          </p:nvPr>
        </p:nvSpPr>
        <p:spPr>
          <a:xfrm>
            <a:off x="13696505" y="616488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60"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389858807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2_Texto_04">
    <p:bg>
      <p:bgPr>
        <a:solidFill>
          <a:srgbClr val="00B050"/>
        </a:solidFill>
        <a:effectLst/>
      </p:bgPr>
    </p:bg>
    <p:spTree>
      <p:nvGrpSpPr>
        <p:cNvPr id="1" name=""/>
        <p:cNvGrpSpPr/>
        <p:nvPr/>
      </p:nvGrpSpPr>
      <p:grpSpPr>
        <a:xfrm>
          <a:off x="0" y="0"/>
          <a:ext cx="0" cy="0"/>
          <a:chOff x="0" y="0"/>
          <a:chExt cx="0" cy="0"/>
        </a:xfrm>
      </p:grpSpPr>
      <p:sp>
        <p:nvSpPr>
          <p:cNvPr id="153"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55"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5" name="Imagen 4">
            <a:extLst>
              <a:ext uri="{FF2B5EF4-FFF2-40B4-BE49-F238E27FC236}">
                <a16:creationId xmlns:a16="http://schemas.microsoft.com/office/drawing/2014/main" id="{CB2A0A79-0518-4A99-BBB9-6FECD9E88F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987333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exto_05">
    <p:bg>
      <p:bgPr>
        <a:solidFill>
          <a:srgbClr val="081D3F"/>
        </a:solidFill>
        <a:effectLst/>
      </p:bgPr>
    </p:bg>
    <p:spTree>
      <p:nvGrpSpPr>
        <p:cNvPr id="1" name=""/>
        <p:cNvGrpSpPr/>
        <p:nvPr/>
      </p:nvGrpSpPr>
      <p:grpSpPr>
        <a:xfrm>
          <a:off x="0" y="0"/>
          <a:ext cx="0" cy="0"/>
          <a:chOff x="0" y="0"/>
          <a:chExt cx="0" cy="0"/>
        </a:xfrm>
      </p:grpSpPr>
      <p:sp>
        <p:nvSpPr>
          <p:cNvPr id="162"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6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6" name="Imagen 5">
            <a:extLst>
              <a:ext uri="{FF2B5EF4-FFF2-40B4-BE49-F238E27FC236}">
                <a16:creationId xmlns:a16="http://schemas.microsoft.com/office/drawing/2014/main" id="{B5FE0A47-F9E5-4D20-ABF8-7FD2DF653D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81485053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Texto_04">
    <p:spTree>
      <p:nvGrpSpPr>
        <p:cNvPr id="1" name=""/>
        <p:cNvGrpSpPr/>
        <p:nvPr/>
      </p:nvGrpSpPr>
      <p:grpSpPr>
        <a:xfrm>
          <a:off x="0" y="0"/>
          <a:ext cx="0" cy="0"/>
          <a:chOff x="0" y="0"/>
          <a:chExt cx="0" cy="0"/>
        </a:xfrm>
      </p:grpSpPr>
      <p:sp>
        <p:nvSpPr>
          <p:cNvPr id="171" name="Lorem ipsum dolor sit amet, consectetuer adipiscing elit. Aenean commodo ligula eget dolor. Aenean massa. Cum sociis natoque penatibus et magnis dis parturient montes, nascetur ridiculus mus."/>
          <p:cNvSpPr txBox="1">
            <a:spLocks noGrp="1"/>
          </p:cNvSpPr>
          <p:nvPr>
            <p:ph type="body" sz="quarter" idx="21"/>
          </p:nvPr>
        </p:nvSpPr>
        <p:spPr>
          <a:xfrm>
            <a:off x="495830" y="6229829"/>
            <a:ext cx="4267231"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t>Lorem ipsum dolor sit amet, consectetuer adipiscing elit. Aenean commodo ligula eget dolor. Aenean massa. Cum sociis natoque penatibus et magnis dis parturient montes, nascetur ridiculus mus.</a:t>
            </a:r>
          </a:p>
        </p:txBody>
      </p:sp>
      <p:sp>
        <p:nvSpPr>
          <p:cNvPr id="172" name="TextBox 2"/>
          <p:cNvSpPr txBox="1">
            <a:spLocks noGrp="1"/>
          </p:cNvSpPr>
          <p:nvPr>
            <p:ph type="body" sz="quarter" idx="22"/>
          </p:nvPr>
        </p:nvSpPr>
        <p:spPr>
          <a:xfrm>
            <a:off x="530838"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t>Título de párrafo</a:t>
            </a:r>
          </a:p>
        </p:txBody>
      </p:sp>
      <p:sp>
        <p:nvSpPr>
          <p:cNvPr id="174" name="TextBox 2"/>
          <p:cNvSpPr txBox="1">
            <a:spLocks noGrp="1"/>
          </p:cNvSpPr>
          <p:nvPr>
            <p:ph type="body" sz="quarter" idx="23"/>
          </p:nvPr>
        </p:nvSpPr>
        <p:spPr>
          <a:xfrm>
            <a:off x="530838" y="5489799"/>
            <a:ext cx="1833924"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75" name="TextBox 2"/>
          <p:cNvSpPr txBox="1">
            <a:spLocks noGrp="1"/>
          </p:cNvSpPr>
          <p:nvPr>
            <p:ph type="body" sz="quarter" idx="24"/>
          </p:nvPr>
        </p:nvSpPr>
        <p:spPr>
          <a:xfrm>
            <a:off x="530838" y="2770477"/>
            <a:ext cx="9919923" cy="1247141"/>
          </a:xfrm>
          <a:prstGeom prst="rect">
            <a:avLst/>
          </a:prstGeom>
        </p:spPr>
        <p:txBody>
          <a:bodyPr>
            <a:spAutoFit/>
          </a:bodyPr>
          <a:lstStyle>
            <a:lvl1pPr marL="0" indent="0" defTabSz="914400">
              <a:lnSpc>
                <a:spcPct val="80000"/>
              </a:lnSpc>
              <a:spcBef>
                <a:spcPts val="0"/>
              </a:spcBef>
              <a:buSzTx/>
              <a:buFontTx/>
              <a:buNone/>
              <a:defRPr sz="7400">
                <a:solidFill>
                  <a:srgbClr val="081D3F"/>
                </a:solidFill>
                <a:latin typeface="Montserrat Bold"/>
                <a:ea typeface="Montserrat Bold"/>
                <a:cs typeface="Montserrat Bold"/>
                <a:sym typeface="Montserrat Bold"/>
              </a:defRPr>
            </a:lvl1pPr>
          </a:lstStyle>
          <a:p>
            <a:r>
              <a:t>TÍTULO</a:t>
            </a:r>
          </a:p>
        </p:txBody>
      </p:sp>
      <p:sp>
        <p:nvSpPr>
          <p:cNvPr id="179" name="Lorem ipsum dolor sit amet, consectetuer adipiscing elit. Aenean commodo ligula eget dolor. Aenean massa. Cum sociis natoque penatibus et magnis dis parturient montes, nascetur ridiculus mus."/>
          <p:cNvSpPr txBox="1">
            <a:spLocks noGrp="1"/>
          </p:cNvSpPr>
          <p:nvPr>
            <p:ph type="body" sz="quarter" idx="28"/>
          </p:nvPr>
        </p:nvSpPr>
        <p:spPr>
          <a:xfrm>
            <a:off x="9712960" y="6229829"/>
            <a:ext cx="4267230"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rPr dirty="0"/>
              <a:t>Lorem ipsum dolor sit </a:t>
            </a:r>
            <a:r>
              <a:rPr dirty="0" err="1"/>
              <a:t>amet</a:t>
            </a:r>
            <a:r>
              <a:rPr dirty="0"/>
              <a:t>, </a:t>
            </a:r>
            <a:r>
              <a:rPr dirty="0" err="1"/>
              <a:t>consectetuer</a:t>
            </a:r>
            <a:r>
              <a:rPr dirty="0"/>
              <a:t> </a:t>
            </a:r>
            <a:r>
              <a:rPr dirty="0" err="1"/>
              <a:t>adipiscing</a:t>
            </a:r>
            <a:r>
              <a:rPr dirty="0"/>
              <a:t> </a:t>
            </a:r>
            <a:r>
              <a:rPr dirty="0" err="1"/>
              <a:t>elit</a:t>
            </a:r>
            <a:r>
              <a:rPr dirty="0"/>
              <a:t>. </a:t>
            </a:r>
            <a:r>
              <a:rPr dirty="0" err="1"/>
              <a:t>Aenean</a:t>
            </a:r>
            <a:r>
              <a:rPr dirty="0"/>
              <a:t> </a:t>
            </a:r>
            <a:r>
              <a:rPr dirty="0" err="1"/>
              <a:t>commodo</a:t>
            </a:r>
            <a:r>
              <a:rPr dirty="0"/>
              <a:t> ligula </a:t>
            </a:r>
            <a:r>
              <a:rPr dirty="0" err="1"/>
              <a:t>eget</a:t>
            </a:r>
            <a:r>
              <a:rPr dirty="0"/>
              <a:t> dolor. </a:t>
            </a:r>
            <a:r>
              <a:rPr dirty="0" err="1"/>
              <a:t>Aenean</a:t>
            </a:r>
            <a:r>
              <a:rPr dirty="0"/>
              <a:t> </a:t>
            </a:r>
            <a:r>
              <a:rPr dirty="0" err="1"/>
              <a:t>massa</a:t>
            </a:r>
            <a:r>
              <a:rPr dirty="0"/>
              <a:t>. Cum sociis </a:t>
            </a:r>
            <a:r>
              <a:rPr dirty="0" err="1"/>
              <a:t>natoque</a:t>
            </a:r>
            <a:r>
              <a:rPr dirty="0"/>
              <a:t> </a:t>
            </a:r>
            <a:r>
              <a:rPr dirty="0" err="1"/>
              <a:t>penatibus</a:t>
            </a:r>
            <a:r>
              <a:rPr dirty="0"/>
              <a:t> et </a:t>
            </a:r>
            <a:r>
              <a:rPr dirty="0" err="1"/>
              <a:t>magnis</a:t>
            </a:r>
            <a:r>
              <a:rPr dirty="0"/>
              <a:t> dis parturient </a:t>
            </a:r>
            <a:r>
              <a:rPr dirty="0" err="1"/>
              <a:t>montes</a:t>
            </a:r>
            <a:r>
              <a:rPr dirty="0"/>
              <a:t>, </a:t>
            </a:r>
            <a:r>
              <a:rPr dirty="0" err="1"/>
              <a:t>nascetur</a:t>
            </a:r>
            <a:r>
              <a:rPr dirty="0"/>
              <a:t> </a:t>
            </a:r>
            <a:r>
              <a:rPr dirty="0" err="1"/>
              <a:t>ridiculus</a:t>
            </a:r>
            <a:r>
              <a:rPr dirty="0"/>
              <a:t> mus.</a:t>
            </a:r>
          </a:p>
        </p:txBody>
      </p:sp>
      <p:sp>
        <p:nvSpPr>
          <p:cNvPr id="180" name="TextBox 2"/>
          <p:cNvSpPr txBox="1">
            <a:spLocks noGrp="1"/>
          </p:cNvSpPr>
          <p:nvPr>
            <p:ph type="body" sz="quarter" idx="29"/>
          </p:nvPr>
        </p:nvSpPr>
        <p:spPr>
          <a:xfrm>
            <a:off x="9747967"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181" name="TextBox 2"/>
          <p:cNvSpPr txBox="1">
            <a:spLocks noGrp="1"/>
          </p:cNvSpPr>
          <p:nvPr>
            <p:ph type="body" sz="quarter" idx="30"/>
          </p:nvPr>
        </p:nvSpPr>
        <p:spPr>
          <a:xfrm>
            <a:off x="9747967" y="5489799"/>
            <a:ext cx="1833925"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82" name="Línea"/>
          <p:cNvSpPr/>
          <p:nvPr/>
        </p:nvSpPr>
        <p:spPr>
          <a:xfrm flipV="1">
            <a:off x="9212278" y="5143500"/>
            <a:ext cx="1" cy="2715923"/>
          </a:xfrm>
          <a:prstGeom prst="line">
            <a:avLst/>
          </a:prstGeom>
          <a:ln w="6350">
            <a:solidFill>
              <a:srgbClr val="808285"/>
            </a:solidFill>
            <a:miter/>
          </a:ln>
        </p:spPr>
        <p:txBody>
          <a:bodyPr lIns="45719" rIns="45719"/>
          <a:lstStyle/>
          <a:p>
            <a:endParaRPr dirty="0"/>
          </a:p>
        </p:txBody>
      </p:sp>
      <p:sp>
        <p:nvSpPr>
          <p:cNvPr id="18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13" name="Imagen 12">
            <a:extLst>
              <a:ext uri="{FF2B5EF4-FFF2-40B4-BE49-F238E27FC236}">
                <a16:creationId xmlns:a16="http://schemas.microsoft.com/office/drawing/2014/main" id="{CBA0F7A9-DB9C-4C21-90C8-34AEA7D15A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8683521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pic>
        <p:nvPicPr>
          <p:cNvPr id="2" name="Imagen" descr="Imagen"/>
          <p:cNvPicPr>
            <a:picLocks noChangeAspect="1"/>
          </p:cNvPicPr>
          <p:nvPr/>
        </p:nvPicPr>
        <p:blipFill>
          <a:blip r:embed="rId8">
            <a:extLst/>
          </a:blip>
          <a:stretch>
            <a:fillRect/>
          </a:stretch>
        </p:blipFill>
        <p:spPr>
          <a:xfrm>
            <a:off x="527843" y="505104"/>
            <a:ext cx="1839914" cy="691592"/>
          </a:xfrm>
          <a:prstGeom prst="rect">
            <a:avLst/>
          </a:prstGeom>
          <a:ln w="12700">
            <a:miter lim="400000"/>
          </a:ln>
        </p:spPr>
      </p:pic>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cSld>
  <p:clrMap bg1="lt1" tx1="dk1" bg2="lt2" tx2="dk2" accent1="accent1" accent2="accent2" accent3="accent3" accent4="accent4" accent5="accent5" accent6="accent6" hlink="hlink" folHlink="folHlink"/>
  <p:sldLayoutIdLst>
    <p:sldLayoutId id="2147483652" r:id="rId1"/>
    <p:sldLayoutId id="2147483656" r:id="rId2"/>
    <p:sldLayoutId id="2147483698" r:id="rId3"/>
    <p:sldLayoutId id="2147483707" r:id="rId4"/>
    <p:sldLayoutId id="2147483708" r:id="rId5"/>
    <p:sldLayoutId id="2147483709" r:id="rId6"/>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extLst>
      <p:ext uri="{BB962C8B-B14F-4D97-AF65-F5344CB8AC3E}">
        <p14:creationId xmlns:p14="http://schemas.microsoft.com/office/powerpoint/2010/main" val="10464714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27.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27.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2.wdp"/><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25.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5.png"/><Relationship Id="rId3" Type="http://schemas.openxmlformats.org/officeDocument/2006/relationships/image" Target="../media/image10.png"/><Relationship Id="rId7" Type="http://schemas.openxmlformats.org/officeDocument/2006/relationships/image" Target="../media/image14.svg"/><Relationship Id="rId12"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sv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2.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Box 18"/>
          <p:cNvSpPr txBox="1">
            <a:spLocks noGrp="1"/>
          </p:cNvSpPr>
          <p:nvPr>
            <p:ph type="body" idx="21"/>
          </p:nvPr>
        </p:nvSpPr>
        <p:spPr>
          <a:xfrm>
            <a:off x="12437232" y="9036862"/>
            <a:ext cx="5107819" cy="459741"/>
          </a:xfrm>
          <a:prstGeom prst="rect">
            <a:avLst/>
          </a:prstGeom>
        </p:spPr>
        <p:txBody>
          <a:bodyPr/>
          <a:lstStyle/>
          <a:p>
            <a:r>
              <a:rPr lang="en-GB" dirty="0"/>
              <a:t>31 October</a:t>
            </a:r>
            <a:r>
              <a:rPr lang="es-ES" dirty="0"/>
              <a:t> </a:t>
            </a:r>
            <a:r>
              <a:rPr dirty="0"/>
              <a:t>202</a:t>
            </a:r>
            <a:r>
              <a:rPr lang="es-ES" dirty="0"/>
              <a:t>3</a:t>
            </a:r>
            <a:endParaRPr dirty="0"/>
          </a:p>
        </p:txBody>
      </p:sp>
      <p:sp>
        <p:nvSpPr>
          <p:cNvPr id="535" name="Title 3"/>
          <p:cNvSpPr txBox="1">
            <a:spLocks noGrp="1"/>
          </p:cNvSpPr>
          <p:nvPr>
            <p:ph type="body" idx="22"/>
          </p:nvPr>
        </p:nvSpPr>
        <p:spPr>
          <a:xfrm>
            <a:off x="11115675" y="3890596"/>
            <a:ext cx="6429376" cy="3402898"/>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000" dirty="0"/>
              <a:t>URCS Activation Points</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Support to protection, recovery </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and restoring livelihoods</a:t>
            </a:r>
            <a:endParaRPr lang="en-US" sz="2800" dirty="0"/>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endParaRPr lang="en-GB" sz="6000" dirty="0"/>
          </a:p>
        </p:txBody>
      </p:sp>
      <p:pic>
        <p:nvPicPr>
          <p:cNvPr id="5" name="Imagen 4">
            <a:extLst>
              <a:ext uri="{FF2B5EF4-FFF2-40B4-BE49-F238E27FC236}">
                <a16:creationId xmlns:a16="http://schemas.microsoft.com/office/drawing/2014/main" id="{2AC8BFA4-15B0-4C0B-AECE-195C3ABA73C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5543114" y="614756"/>
            <a:ext cx="1533600" cy="1532472"/>
          </a:xfrm>
          <a:prstGeom prst="rect">
            <a:avLst/>
          </a:prstGeom>
        </p:spPr>
      </p:pic>
      <p:sp>
        <p:nvSpPr>
          <p:cNvPr id="6" name="Title 3">
            <a:extLst>
              <a:ext uri="{FF2B5EF4-FFF2-40B4-BE49-F238E27FC236}">
                <a16:creationId xmlns:a16="http://schemas.microsoft.com/office/drawing/2014/main" id="{8DB09D9B-C6CF-40C2-A00B-52B9238C03A1}"/>
              </a:ext>
            </a:extLst>
          </p:cNvPr>
          <p:cNvSpPr txBox="1">
            <a:spLocks/>
          </p:cNvSpPr>
          <p:nvPr/>
        </p:nvSpPr>
        <p:spPr>
          <a:xfrm>
            <a:off x="10077453" y="6606784"/>
            <a:ext cx="7510462" cy="34028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 </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Training</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Employment</a:t>
            </a:r>
          </a:p>
        </p:txBody>
      </p:sp>
      <p:sp>
        <p:nvSpPr>
          <p:cNvPr id="7" name="TextBox 18">
            <a:extLst>
              <a:ext uri="{FF2B5EF4-FFF2-40B4-BE49-F238E27FC236}">
                <a16:creationId xmlns:a16="http://schemas.microsoft.com/office/drawing/2014/main" id="{A9B8C032-22AB-41CC-A5BA-B0AAE6A9F58A}"/>
              </a:ext>
            </a:extLst>
          </p:cNvPr>
          <p:cNvSpPr txBox="1">
            <a:spLocks/>
          </p:cNvSpPr>
          <p:nvPr/>
        </p:nvSpPr>
        <p:spPr>
          <a:xfrm>
            <a:off x="2843859" y="3228876"/>
            <a:ext cx="6327846" cy="19389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r" defTabSz="914400" rtl="0" latinLnBrk="0">
              <a:lnSpc>
                <a:spcPct val="100000"/>
              </a:lnSpc>
              <a:spcBef>
                <a:spcPts val="0"/>
              </a:spcBef>
              <a:spcAft>
                <a:spcPts val="0"/>
              </a:spcAft>
              <a:buClrTx/>
              <a:buSzTx/>
              <a:buFontTx/>
              <a:buNone/>
              <a:tabLst/>
              <a:defRPr sz="2400" b="1" i="0" u="none" strike="noStrike" cap="none" spc="0" baseline="0">
                <a:solidFill>
                  <a:srgbClr val="011E41"/>
                </a:solidFill>
                <a:uFillTx/>
                <a:latin typeface="Montserrat SemiBold"/>
                <a:ea typeface="Montserrat SemiBold"/>
                <a:cs typeface="Montserrat SemiBold"/>
                <a:sym typeface="Montserrat Semi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r>
              <a:rPr lang="en-GB" sz="4000" dirty="0">
                <a:solidFill>
                  <a:schemeClr val="bg1"/>
                </a:solidFill>
              </a:rPr>
              <a:t>MODULE 2</a:t>
            </a:r>
          </a:p>
          <a:p>
            <a:pPr algn="ctr" hangingPunct="1"/>
            <a:r>
              <a:rPr lang="en-GB" sz="4000" dirty="0">
                <a:solidFill>
                  <a:schemeClr val="bg1"/>
                </a:solidFill>
              </a:rPr>
              <a:t>WORK METHODOLOGY</a:t>
            </a:r>
          </a:p>
          <a:p>
            <a:pPr algn="ctr" hangingPunct="1"/>
            <a:r>
              <a:rPr lang="en-GB" sz="4000" dirty="0">
                <a:solidFill>
                  <a:schemeClr val="bg1"/>
                </a:solidFill>
              </a:rPr>
              <a:t>(1)</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Information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447416" y="2364928"/>
            <a:ext cx="8019928" cy="50167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457200" lvl="0" indent="-457200" hangingPunct="1">
              <a:lnSpc>
                <a:spcPct val="100000"/>
              </a:lnSpc>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Accuracy completeness</a:t>
            </a:r>
          </a:p>
          <a:p>
            <a:pPr lvl="0" hangingPunct="1">
              <a:lnSpc>
                <a:spcPct val="100000"/>
              </a:lnSpc>
              <a:spcBef>
                <a:spcPts val="600"/>
              </a:spcBef>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lnSpc>
                <a:spcPct val="100000"/>
              </a:lnSpc>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Timeliness</a:t>
            </a:r>
          </a:p>
          <a:p>
            <a:pPr marL="457200" lvl="0" indent="-457200" hangingPunct="1">
              <a:lnSpc>
                <a:spcPct val="100000"/>
              </a:lnSpc>
              <a:spcBef>
                <a:spcPts val="600"/>
              </a:spcBef>
              <a:buFont typeface="Wingdings" panose="05000000000000000000" pitchFamily="2" charset="2"/>
              <a:buChar char="ü"/>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lnSpc>
                <a:spcPct val="100000"/>
              </a:lnSpc>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Relevance to user needs and adapted needs of different user groups</a:t>
            </a:r>
          </a:p>
          <a:p>
            <a:pPr lvl="0" hangingPunct="1">
              <a:lnSpc>
                <a:spcPct val="100000"/>
              </a:lnSpc>
              <a:spcBef>
                <a:spcPts val="600"/>
              </a:spcBef>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lnSpc>
                <a:spcPct val="100000"/>
              </a:lnSpc>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Attractive and available in different formats</a:t>
            </a:r>
          </a:p>
          <a:p>
            <a:pPr marL="457200" lvl="0" indent="-457200" hangingPunct="1">
              <a:lnSpc>
                <a:spcPct val="100000"/>
              </a:lnSpc>
              <a:spcBef>
                <a:spcPts val="600"/>
              </a:spcBef>
              <a:buFont typeface="Wingdings" panose="05000000000000000000" pitchFamily="2" charset="2"/>
              <a:buChar char="ü"/>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lnSpc>
                <a:spcPct val="100000"/>
              </a:lnSpc>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Accessibility</a:t>
            </a:r>
          </a:p>
        </p:txBody>
      </p:sp>
      <p:pic>
        <p:nvPicPr>
          <p:cNvPr id="5" name="Imagen 4">
            <a:extLst>
              <a:ext uri="{FF2B5EF4-FFF2-40B4-BE49-F238E27FC236}">
                <a16:creationId xmlns:a16="http://schemas.microsoft.com/office/drawing/2014/main" id="{21D9EA0D-7008-4BCA-A18B-CB2F5E712D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7964830"/>
            <a:ext cx="18288000" cy="2335818"/>
          </a:xfrm>
          <a:prstGeom prst="rect">
            <a:avLst/>
          </a:prstGeom>
        </p:spPr>
      </p:pic>
      <p:sp>
        <p:nvSpPr>
          <p:cNvPr id="6" name="Rectángulo 5">
            <a:extLst>
              <a:ext uri="{FF2B5EF4-FFF2-40B4-BE49-F238E27FC236}">
                <a16:creationId xmlns:a16="http://schemas.microsoft.com/office/drawing/2014/main" id="{90B77651-0C5C-430B-95DD-6CAB0D824B05}"/>
              </a:ext>
            </a:extLst>
          </p:cNvPr>
          <p:cNvSpPr/>
          <p:nvPr/>
        </p:nvSpPr>
        <p:spPr>
          <a:xfrm>
            <a:off x="8696584" y="2392922"/>
            <a:ext cx="9144000" cy="4001095"/>
          </a:xfrm>
          <a:prstGeom prst="rect">
            <a:avLst/>
          </a:prstGeom>
        </p:spPr>
        <p:txBody>
          <a:bodyPr>
            <a:spAutoFit/>
          </a:bodyPr>
          <a:lstStyle/>
          <a:p>
            <a:pPr marL="457200" lvl="0" indent="-457200" hangingPunct="1">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Impartial</a:t>
            </a:r>
          </a:p>
          <a:p>
            <a:pPr marL="457200" lvl="0" indent="-457200" hangingPunct="1">
              <a:spcBef>
                <a:spcPts val="600"/>
              </a:spcBef>
              <a:buFont typeface="Wingdings" panose="05000000000000000000" pitchFamily="2" charset="2"/>
              <a:buChar char="ü"/>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Include local or regional information (encourages mobility)</a:t>
            </a:r>
          </a:p>
          <a:p>
            <a:pPr marL="457200" lvl="0" indent="-457200" hangingPunct="1">
              <a:spcBef>
                <a:spcPts val="600"/>
              </a:spcBef>
              <a:buFont typeface="Wingdings" panose="05000000000000000000" pitchFamily="2" charset="2"/>
              <a:buChar char="ü"/>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Be easy to update</a:t>
            </a:r>
          </a:p>
          <a:p>
            <a:pPr marL="457200" lvl="0" indent="-457200" hangingPunct="1">
              <a:spcBef>
                <a:spcPts val="600"/>
              </a:spcBef>
              <a:buFont typeface="Wingdings" panose="05000000000000000000" pitchFamily="2" charset="2"/>
              <a:buChar char="ü"/>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spcBef>
                <a:spcPts val="600"/>
              </a:spcBef>
              <a:buFont typeface="Wingdings" panose="05000000000000000000" pitchFamily="2" charset="2"/>
              <a:buChar char="ü"/>
              <a:defRPr/>
            </a:pPr>
            <a:r>
              <a:rPr lang="en-US" sz="2800" dirty="0">
                <a:latin typeface="Open Sans" panose="020B0606030504020204" pitchFamily="34" charset="0"/>
                <a:ea typeface="Open Sans" panose="020B0606030504020204" pitchFamily="34" charset="0"/>
                <a:cs typeface="Open Sans" panose="020B0606030504020204" pitchFamily="34" charset="0"/>
              </a:rPr>
              <a:t>Forward looking</a:t>
            </a:r>
            <a:endParaRPr lang="es-ES" sz="2800" dirty="0"/>
          </a:p>
        </p:txBody>
      </p:sp>
      <p:sp>
        <p:nvSpPr>
          <p:cNvPr id="11"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211A251B-B0F6-41EE-85E5-7BAAC28CF536}"/>
              </a:ext>
            </a:extLst>
          </p:cNvPr>
          <p:cNvSpPr txBox="1">
            <a:spLocks/>
          </p:cNvSpPr>
          <p:nvPr/>
        </p:nvSpPr>
        <p:spPr>
          <a:xfrm>
            <a:off x="5088956" y="1455266"/>
            <a:ext cx="721525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INFORMATION – QUALITY STANDARDS</a:t>
            </a:r>
          </a:p>
        </p:txBody>
      </p:sp>
    </p:spTree>
    <p:extLst>
      <p:ext uri="{BB962C8B-B14F-4D97-AF65-F5344CB8AC3E}">
        <p14:creationId xmlns:p14="http://schemas.microsoft.com/office/powerpoint/2010/main" val="94249144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3.1. </a:t>
            </a:r>
            <a:r>
              <a:rPr lang="en-US" sz="2800" b="1" dirty="0">
                <a:highlight>
                  <a:srgbClr val="FFFFFF"/>
                </a:highlight>
                <a:latin typeface="Open Sans" panose="020B0606030504020204" pitchFamily="34" charset="0"/>
                <a:ea typeface="Open Sans" panose="020B0606030504020204" pitchFamily="34" charset="0"/>
                <a:cs typeface="Open Sans" panose="020B0606030504020204" pitchFamily="34" charset="0"/>
              </a:rPr>
              <a:t>Information Session on Labour Market</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815389" y="3515939"/>
            <a:ext cx="12416589" cy="5840445"/>
          </a:xfrm>
          <a:prstGeom prst="rect">
            <a:avLst/>
          </a:prstGeom>
        </p:spPr>
        <p:txBody>
          <a:bodyPr wrap="square">
            <a:spAutoFit/>
          </a:bodyPr>
          <a:lstStyle/>
          <a:p>
            <a:pPr marL="514350" indent="-514350">
              <a:lnSpc>
                <a:spcPct val="150000"/>
              </a:lnSpc>
              <a:buFont typeface="+mj-lt"/>
              <a:buAutoNum type="arabicPeriod"/>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Prepare the </a:t>
            </a:r>
            <a:r>
              <a:rPr lang="en-US" sz="2800" b="1" dirty="0">
                <a:solidFill>
                  <a:srgbClr val="333333"/>
                </a:solidFill>
                <a:latin typeface="Open Sans" panose="020B0606030504020204" pitchFamily="34" charset="0"/>
                <a:ea typeface="Open Sans" panose="020B0606030504020204" pitchFamily="34" charset="0"/>
                <a:cs typeface="Open Sans" panose="020B0606030504020204" pitchFamily="34" charset="0"/>
              </a:rPr>
              <a:t>index</a:t>
            </a: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of the content that your Activation Point would include in the Information Session on Labour Market</a:t>
            </a:r>
            <a:r>
              <a:rPr lang="en-GB"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2.   List </a:t>
            </a:r>
            <a:r>
              <a:rPr lang="en-US" sz="2800" b="1" dirty="0">
                <a:solidFill>
                  <a:srgbClr val="333333"/>
                </a:solidFill>
                <a:latin typeface="Open Sans" panose="020B0606030504020204" pitchFamily="34" charset="0"/>
                <a:ea typeface="Open Sans" panose="020B0606030504020204" pitchFamily="34" charset="0"/>
                <a:cs typeface="Open Sans" panose="020B0606030504020204" pitchFamily="34" charset="0"/>
              </a:rPr>
              <a:t>two exercises </a:t>
            </a: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that you will conduct with attendees to:</a:t>
            </a: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514350" lvl="3" indent="-514350">
              <a:lnSpc>
                <a:spcPct val="150000"/>
              </a:lnSpc>
              <a:buFont typeface="+mj-lt"/>
              <a:buAutoNum type="alphaLcParenR"/>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Learn more about the barriers/challenges they are facing to access employment or professional training.</a:t>
            </a:r>
          </a:p>
          <a:p>
            <a:pPr lvl="3" indent="0">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514350" lvl="3" indent="-514350">
              <a:lnSpc>
                <a:spcPct val="150000"/>
              </a:lnSpc>
              <a:buFont typeface="+mj-lt"/>
              <a:buAutoNum type="alphaLcParenR"/>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Know what is their previous work experience</a:t>
            </a:r>
            <a:endParaRPr lang="en-GB"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Imagen 8">
            <a:extLst>
              <a:ext uri="{FF2B5EF4-FFF2-40B4-BE49-F238E27FC236}">
                <a16:creationId xmlns:a16="http://schemas.microsoft.com/office/drawing/2014/main" id="{BABFD75A-6BB3-4206-B994-670D541E8F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829487" y="8496116"/>
            <a:ext cx="2864332" cy="1527644"/>
          </a:xfrm>
          <a:prstGeom prst="rect">
            <a:avLst/>
          </a:prstGeom>
        </p:spPr>
      </p:pic>
    </p:spTree>
    <p:extLst>
      <p:ext uri="{BB962C8B-B14F-4D97-AF65-F5344CB8AC3E}">
        <p14:creationId xmlns:p14="http://schemas.microsoft.com/office/powerpoint/2010/main" val="193648054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2" name="Rectángulo 1">
            <a:extLst>
              <a:ext uri="{FF2B5EF4-FFF2-40B4-BE49-F238E27FC236}">
                <a16:creationId xmlns:a16="http://schemas.microsoft.com/office/drawing/2014/main" id="{8A6F8C1D-FFCE-46B9-9CB5-670CDB0DAD98}"/>
              </a:ext>
            </a:extLst>
          </p:cNvPr>
          <p:cNvSpPr/>
          <p:nvPr/>
        </p:nvSpPr>
        <p:spPr>
          <a:xfrm>
            <a:off x="1967082" y="2956303"/>
            <a:ext cx="7911066" cy="6379054"/>
          </a:xfrm>
          <a:prstGeom prst="rect">
            <a:avLst/>
          </a:prstGeom>
        </p:spPr>
        <p:txBody>
          <a:bodyPr wrap="square">
            <a:spAutoFit/>
          </a:bodyPr>
          <a:lstStyle/>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HUMANITY</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PREVALENCE OF THE VULNERABLE PERSON</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PROXIMITY</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‘EMPLOYABILITY’</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FLEXIBILITY</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EQUAL OPORTUNITIES</a:t>
            </a:r>
          </a:p>
        </p:txBody>
      </p:sp>
      <p:sp>
        <p:nvSpPr>
          <p:cNvPr id="1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DF0B85EA-F578-48B4-9699-9D3317F10168}"/>
              </a:ext>
            </a:extLst>
          </p:cNvPr>
          <p:cNvSpPr txBox="1">
            <a:spLocks/>
          </p:cNvSpPr>
          <p:nvPr/>
        </p:nvSpPr>
        <p:spPr>
          <a:xfrm>
            <a:off x="1008589" y="1353975"/>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GUIDING PRINCIPLES</a:t>
            </a:r>
          </a:p>
        </p:txBody>
      </p:sp>
      <p:pic>
        <p:nvPicPr>
          <p:cNvPr id="4" name="Imagen 3">
            <a:extLst>
              <a:ext uri="{FF2B5EF4-FFF2-40B4-BE49-F238E27FC236}">
                <a16:creationId xmlns:a16="http://schemas.microsoft.com/office/drawing/2014/main" id="{496C3282-6839-4204-92EC-F22213FAD761}"/>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0563225" y="4712368"/>
            <a:ext cx="7724775" cy="5629275"/>
          </a:xfrm>
          <a:prstGeom prst="rect">
            <a:avLst/>
          </a:prstGeom>
        </p:spPr>
      </p:pic>
    </p:spTree>
    <p:extLst>
      <p:ext uri="{BB962C8B-B14F-4D97-AF65-F5344CB8AC3E}">
        <p14:creationId xmlns:p14="http://schemas.microsoft.com/office/powerpoint/2010/main" val="26158440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1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DF0B85EA-F578-48B4-9699-9D3317F10168}"/>
              </a:ext>
            </a:extLst>
          </p:cNvPr>
          <p:cNvSpPr txBox="1">
            <a:spLocks/>
          </p:cNvSpPr>
          <p:nvPr/>
        </p:nvSpPr>
        <p:spPr>
          <a:xfrm>
            <a:off x="1008589" y="1353975"/>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GUIDING PRINCIPLES</a:t>
            </a:r>
          </a:p>
        </p:txBody>
      </p:sp>
      <p:sp>
        <p:nvSpPr>
          <p:cNvPr id="11" name="Rectángulo 10">
            <a:extLst>
              <a:ext uri="{FF2B5EF4-FFF2-40B4-BE49-F238E27FC236}">
                <a16:creationId xmlns:a16="http://schemas.microsoft.com/office/drawing/2014/main" id="{DAD862C3-2D32-4E39-9027-0BEB9EC9194E}"/>
              </a:ext>
            </a:extLst>
          </p:cNvPr>
          <p:cNvSpPr/>
          <p:nvPr/>
        </p:nvSpPr>
        <p:spPr>
          <a:xfrm>
            <a:off x="1967082" y="2892508"/>
            <a:ext cx="7911066" cy="6379054"/>
          </a:xfrm>
          <a:prstGeom prst="rect">
            <a:avLst/>
          </a:prstGeom>
        </p:spPr>
        <p:txBody>
          <a:bodyPr wrap="square">
            <a:spAutoFit/>
          </a:bodyPr>
          <a:lstStyle/>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QUALITY AND INNOVATION</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SOCIAL AND INSTITUTIONAL COOPERATION</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COMPLEMENTARITY</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RESEARCH AND DEVELOPMENT</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IMPARTIALITY</a:t>
            </a:r>
          </a:p>
          <a:p>
            <a:pPr marL="457200" indent="-457200" fontAlgn="base">
              <a:lnSpc>
                <a:spcPct val="250000"/>
              </a:lnSpc>
              <a:buFont typeface="Arial" panose="020B0604020202020204" pitchFamily="34" charset="0"/>
              <a:buChar char="•"/>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VOLUNTARY SERVICE</a:t>
            </a:r>
            <a:endParaRPr lang="en-US" sz="2800" dirty="0">
              <a:latin typeface="Open Sans" panose="020B0606030504020204" pitchFamily="34" charset="0"/>
              <a:ea typeface="Open Sans" panose="020B0606030504020204" pitchFamily="34" charset="0"/>
              <a:cs typeface="Open Sans" panose="020B0606030504020204" pitchFamily="34" charset="0"/>
            </a:endParaRPr>
          </a:p>
        </p:txBody>
      </p:sp>
      <p:pic>
        <p:nvPicPr>
          <p:cNvPr id="12" name="Imagen 11">
            <a:extLst>
              <a:ext uri="{FF2B5EF4-FFF2-40B4-BE49-F238E27FC236}">
                <a16:creationId xmlns:a16="http://schemas.microsoft.com/office/drawing/2014/main" id="{3A7BAF6F-188E-4E45-987D-319E4AB6E352}"/>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0563225" y="4712368"/>
            <a:ext cx="7724775" cy="5629275"/>
          </a:xfrm>
          <a:prstGeom prst="rect">
            <a:avLst/>
          </a:prstGeom>
        </p:spPr>
      </p:pic>
    </p:spTree>
    <p:extLst>
      <p:ext uri="{BB962C8B-B14F-4D97-AF65-F5344CB8AC3E}">
        <p14:creationId xmlns:p14="http://schemas.microsoft.com/office/powerpoint/2010/main" val="13093902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3.2. </a:t>
            </a:r>
            <a:r>
              <a:rPr lang="en-US" sz="2800" b="1" dirty="0">
                <a:highlight>
                  <a:srgbClr val="FFFFFF"/>
                </a:highlight>
                <a:latin typeface="Open Sans" panose="020B0606030504020204" pitchFamily="34" charset="0"/>
                <a:ea typeface="Open Sans" panose="020B0606030504020204" pitchFamily="34" charset="0"/>
                <a:cs typeface="Open Sans" panose="020B0606030504020204" pitchFamily="34" charset="0"/>
              </a:rPr>
              <a:t>The principles of our action</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777289" y="2960231"/>
            <a:ext cx="12416589" cy="671402"/>
          </a:xfrm>
          <a:prstGeom prst="rect">
            <a:avLst/>
          </a:prstGeom>
        </p:spPr>
        <p:txBody>
          <a:bodyPr wrap="square">
            <a:spAutoFit/>
          </a:bodyPr>
          <a:lstStyle/>
          <a:p>
            <a:pPr>
              <a:lnSpc>
                <a:spcPct val="150000"/>
              </a:lnSpc>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Match each guiding principle with its description.​</a:t>
            </a:r>
            <a:endParaRPr lang="en-GB" sz="28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Imagen 8">
            <a:extLst>
              <a:ext uri="{FF2B5EF4-FFF2-40B4-BE49-F238E27FC236}">
                <a16:creationId xmlns:a16="http://schemas.microsoft.com/office/drawing/2014/main" id="{BABFD75A-6BB3-4206-B994-670D541E8F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829487" y="8496116"/>
            <a:ext cx="2864332" cy="1527644"/>
          </a:xfrm>
          <a:prstGeom prst="rect">
            <a:avLst/>
          </a:prstGeom>
        </p:spPr>
      </p:pic>
      <p:sp>
        <p:nvSpPr>
          <p:cNvPr id="2" name="Rectángulo 1">
            <a:extLst>
              <a:ext uri="{FF2B5EF4-FFF2-40B4-BE49-F238E27FC236}">
                <a16:creationId xmlns:a16="http://schemas.microsoft.com/office/drawing/2014/main" id="{8A6F8C1D-FFCE-46B9-9CB5-670CDB0DAD98}"/>
              </a:ext>
            </a:extLst>
          </p:cNvPr>
          <p:cNvSpPr/>
          <p:nvPr/>
        </p:nvSpPr>
        <p:spPr>
          <a:xfrm>
            <a:off x="1466850" y="4127838"/>
            <a:ext cx="15240000" cy="3901453"/>
          </a:xfrm>
          <a:prstGeom prst="rect">
            <a:avLst/>
          </a:prstGeom>
        </p:spPr>
        <p:txBody>
          <a:bodyPr wrap="square">
            <a:spAutoFit/>
          </a:bodyPr>
          <a:lstStyle/>
          <a:p>
            <a:pPr marL="514350" indent="-514350" fontAlgn="base">
              <a:buAutoNum type="arabicPeriod"/>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Beyond any other interests, we must highlight the preference and benefits of attending the person, respecting their freedom and the autonomy of their decisions: </a:t>
            </a:r>
          </a:p>
          <a:p>
            <a:pPr fontAlgn="base"/>
            <a:endParaRPr lang="en-US" sz="2800" i="1" dirty="0">
              <a:latin typeface="Open Sans" panose="020B0606030504020204" pitchFamily="34" charset="0"/>
              <a:ea typeface="Open Sans" panose="020B0606030504020204" pitchFamily="34" charset="0"/>
              <a:cs typeface="Open Sans" panose="020B0606030504020204" pitchFamily="34" charset="0"/>
            </a:endParaRPr>
          </a:p>
          <a:p>
            <a:pPr lvl="2" fontAlgn="base">
              <a:lnSpc>
                <a:spcPct val="150000"/>
              </a:lnSpc>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a. Humanity. </a:t>
            </a:r>
            <a:endParaRPr lang="en-US" sz="2800" i="1" dirty="0">
              <a:latin typeface="Open Sans" panose="020B0606030504020204" pitchFamily="34" charset="0"/>
              <a:ea typeface="Open Sans" panose="020B0606030504020204" pitchFamily="34" charset="0"/>
              <a:cs typeface="Open Sans" panose="020B0606030504020204" pitchFamily="34" charset="0"/>
            </a:endParaRPr>
          </a:p>
          <a:p>
            <a:pPr lvl="2" fontAlgn="base">
              <a:lnSpc>
                <a:spcPct val="150000"/>
              </a:lnSpc>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b. Prevalence of the vulnerable person </a:t>
            </a:r>
            <a:endParaRPr lang="en-US" sz="2800" i="1" dirty="0">
              <a:latin typeface="Open Sans" panose="020B0606030504020204" pitchFamily="34" charset="0"/>
              <a:ea typeface="Open Sans" panose="020B0606030504020204" pitchFamily="34" charset="0"/>
              <a:cs typeface="Open Sans" panose="020B0606030504020204" pitchFamily="34" charset="0"/>
            </a:endParaRPr>
          </a:p>
          <a:p>
            <a:pPr lvl="2" fontAlgn="base">
              <a:lnSpc>
                <a:spcPct val="150000"/>
              </a:lnSpc>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c. Participation. </a:t>
            </a:r>
            <a:endParaRPr lang="en-US" sz="2800" i="1" dirty="0">
              <a:latin typeface="Open Sans" panose="020B0606030504020204" pitchFamily="34" charset="0"/>
              <a:ea typeface="Open Sans" panose="020B0606030504020204" pitchFamily="34" charset="0"/>
              <a:cs typeface="Open Sans" panose="020B0606030504020204" pitchFamily="34" charset="0"/>
            </a:endParaRPr>
          </a:p>
          <a:p>
            <a:pPr lvl="2" fontAlgn="base">
              <a:lnSpc>
                <a:spcPct val="150000"/>
              </a:lnSpc>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d. Proximity. </a:t>
            </a:r>
            <a:endParaRPr lang="en-US" sz="2800" i="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46666712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3.2. </a:t>
            </a:r>
            <a:r>
              <a:rPr lang="en-US" sz="2800" b="1" dirty="0">
                <a:highlight>
                  <a:srgbClr val="FFFFFF"/>
                </a:highlight>
                <a:latin typeface="Open Sans" panose="020B0606030504020204" pitchFamily="34" charset="0"/>
                <a:ea typeface="Open Sans" panose="020B0606030504020204" pitchFamily="34" charset="0"/>
                <a:cs typeface="Open Sans" panose="020B0606030504020204" pitchFamily="34" charset="0"/>
              </a:rPr>
              <a:t>The principles of our action</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777289" y="2960231"/>
            <a:ext cx="12416589" cy="671402"/>
          </a:xfrm>
          <a:prstGeom prst="rect">
            <a:avLst/>
          </a:prstGeom>
        </p:spPr>
        <p:txBody>
          <a:bodyPr wrap="square">
            <a:spAutoFit/>
          </a:bodyPr>
          <a:lstStyle/>
          <a:p>
            <a:pPr>
              <a:lnSpc>
                <a:spcPct val="150000"/>
              </a:lnSpc>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Match each guiding principle with its description.​</a:t>
            </a:r>
            <a:endParaRPr lang="en-GB" sz="28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Imagen 8">
            <a:extLst>
              <a:ext uri="{FF2B5EF4-FFF2-40B4-BE49-F238E27FC236}">
                <a16:creationId xmlns:a16="http://schemas.microsoft.com/office/drawing/2014/main" id="{BABFD75A-6BB3-4206-B994-670D541E8F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829487" y="8496116"/>
            <a:ext cx="2864332" cy="1527644"/>
          </a:xfrm>
          <a:prstGeom prst="rect">
            <a:avLst/>
          </a:prstGeom>
        </p:spPr>
      </p:pic>
      <p:sp>
        <p:nvSpPr>
          <p:cNvPr id="2" name="Rectángulo 1">
            <a:extLst>
              <a:ext uri="{FF2B5EF4-FFF2-40B4-BE49-F238E27FC236}">
                <a16:creationId xmlns:a16="http://schemas.microsoft.com/office/drawing/2014/main" id="{8A6F8C1D-FFCE-46B9-9CB5-670CDB0DAD98}"/>
              </a:ext>
            </a:extLst>
          </p:cNvPr>
          <p:cNvSpPr/>
          <p:nvPr/>
        </p:nvSpPr>
        <p:spPr>
          <a:xfrm>
            <a:off x="1466850" y="4127838"/>
            <a:ext cx="15240000" cy="4832092"/>
          </a:xfrm>
          <a:prstGeom prst="rect">
            <a:avLst/>
          </a:prstGeom>
        </p:spPr>
        <p:txBody>
          <a:bodyPr wrap="square">
            <a:spAutoFit/>
          </a:bodyPr>
          <a:lstStyle/>
          <a:p>
            <a:pPr marL="514350" indent="-514350" fontAlgn="base">
              <a:buFont typeface="+mj-lt"/>
              <a:buAutoNum type="arabicPeriod" startAt="2"/>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Every action, measure or relation must have is origin in the territory, the local contexts and the specific spaces where people live; stablishing connections among the different actions, but always giving priority to the connection between people and territory: </a:t>
            </a:r>
          </a:p>
          <a:p>
            <a:pPr marL="514350" indent="-514350" fontAlgn="base">
              <a:buAutoNum type="arabicPeriod" startAt="2"/>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a. Participation. </a:t>
            </a:r>
          </a:p>
          <a:p>
            <a:pPr marL="514350" lvl="2" indent="-514350" fontAlgn="base">
              <a:buAutoNum type="arabicPeriod"/>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b. Proximity. </a:t>
            </a:r>
          </a:p>
          <a:p>
            <a:pPr marL="514350" lvl="2" indent="-514350" fontAlgn="base">
              <a:buAutoNum type="arabicPeriod"/>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c. Flexibility. </a:t>
            </a:r>
          </a:p>
          <a:p>
            <a:pPr marL="514350" lvl="2" indent="-514350" fontAlgn="base">
              <a:buAutoNum type="arabicPeriod"/>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d. Social and Institutional Cooperation. </a:t>
            </a:r>
            <a:endParaRPr lang="en-US" sz="2800" i="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8355190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3.2. </a:t>
            </a:r>
            <a:r>
              <a:rPr lang="en-US" sz="2800" b="1" dirty="0">
                <a:highlight>
                  <a:srgbClr val="FFFFFF"/>
                </a:highlight>
                <a:latin typeface="Open Sans" panose="020B0606030504020204" pitchFamily="34" charset="0"/>
                <a:ea typeface="Open Sans" panose="020B0606030504020204" pitchFamily="34" charset="0"/>
                <a:cs typeface="Open Sans" panose="020B0606030504020204" pitchFamily="34" charset="0"/>
              </a:rPr>
              <a:t>The principles of our action</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777289" y="2960231"/>
            <a:ext cx="12416589" cy="671402"/>
          </a:xfrm>
          <a:prstGeom prst="rect">
            <a:avLst/>
          </a:prstGeom>
        </p:spPr>
        <p:txBody>
          <a:bodyPr wrap="square">
            <a:spAutoFit/>
          </a:bodyPr>
          <a:lstStyle/>
          <a:p>
            <a:pPr>
              <a:lnSpc>
                <a:spcPct val="150000"/>
              </a:lnSpc>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Match each guiding principle with its description.​</a:t>
            </a:r>
            <a:endParaRPr lang="en-GB" sz="28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Imagen 8">
            <a:extLst>
              <a:ext uri="{FF2B5EF4-FFF2-40B4-BE49-F238E27FC236}">
                <a16:creationId xmlns:a16="http://schemas.microsoft.com/office/drawing/2014/main" id="{BABFD75A-6BB3-4206-B994-670D541E8F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829487" y="8496116"/>
            <a:ext cx="2864332" cy="1527644"/>
          </a:xfrm>
          <a:prstGeom prst="rect">
            <a:avLst/>
          </a:prstGeom>
        </p:spPr>
      </p:pic>
      <p:sp>
        <p:nvSpPr>
          <p:cNvPr id="2" name="Rectángulo 1">
            <a:extLst>
              <a:ext uri="{FF2B5EF4-FFF2-40B4-BE49-F238E27FC236}">
                <a16:creationId xmlns:a16="http://schemas.microsoft.com/office/drawing/2014/main" id="{8A6F8C1D-FFCE-46B9-9CB5-670CDB0DAD98}"/>
              </a:ext>
            </a:extLst>
          </p:cNvPr>
          <p:cNvSpPr/>
          <p:nvPr/>
        </p:nvSpPr>
        <p:spPr>
          <a:xfrm>
            <a:off x="1466850" y="4127838"/>
            <a:ext cx="15240000" cy="4832092"/>
          </a:xfrm>
          <a:prstGeom prst="rect">
            <a:avLst/>
          </a:prstGeom>
        </p:spPr>
        <p:txBody>
          <a:bodyPr wrap="square">
            <a:spAutoFit/>
          </a:bodyPr>
          <a:lstStyle/>
          <a:p>
            <a:pPr marL="514350" indent="-514350" fontAlgn="base">
              <a:buFont typeface="+mj-lt"/>
              <a:buAutoNum type="arabicPeriod" startAt="3"/>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All the resources, services and responses must be suited to the participants’ personal characteristics, such as age, gender, social peculiarities, training level, situations of scarcity or social inequity, etc. </a:t>
            </a:r>
          </a:p>
          <a:p>
            <a:pPr marL="514350" indent="-514350" fontAlgn="base">
              <a:buFont typeface="+mj-lt"/>
              <a:buAutoNum type="arabicPeriod" startAt="2"/>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a. Humanity. </a:t>
            </a:r>
          </a:p>
          <a:p>
            <a:pPr marL="514350" lvl="2" indent="-514350" fontAlgn="base">
              <a:buFont typeface="+mj-lt"/>
              <a:buAutoNum type="arabicPeriod" startAt="2"/>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b. Equal opportunities. </a:t>
            </a:r>
          </a:p>
          <a:p>
            <a:pPr marL="514350" lvl="2" indent="-514350" fontAlgn="base">
              <a:buFont typeface="+mj-lt"/>
              <a:buAutoNum type="arabicPeriod" startAt="2"/>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c. Quality and innovation. </a:t>
            </a:r>
          </a:p>
          <a:p>
            <a:pPr marL="514350" lvl="2" indent="-514350" fontAlgn="base">
              <a:buFont typeface="+mj-lt"/>
              <a:buAutoNum type="arabicPeriod" startAt="2"/>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d. Flexibility. </a:t>
            </a:r>
            <a:endParaRPr lang="en-US" sz="2800" i="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1593768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3.2. </a:t>
            </a:r>
            <a:r>
              <a:rPr lang="en-US" sz="2800" b="1" dirty="0">
                <a:highlight>
                  <a:srgbClr val="FFFFFF"/>
                </a:highlight>
                <a:latin typeface="Open Sans" panose="020B0606030504020204" pitchFamily="34" charset="0"/>
                <a:ea typeface="Open Sans" panose="020B0606030504020204" pitchFamily="34" charset="0"/>
                <a:cs typeface="Open Sans" panose="020B0606030504020204" pitchFamily="34" charset="0"/>
              </a:rPr>
              <a:t>The principles of our action</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777289" y="2960231"/>
            <a:ext cx="12416589" cy="671402"/>
          </a:xfrm>
          <a:prstGeom prst="rect">
            <a:avLst/>
          </a:prstGeom>
        </p:spPr>
        <p:txBody>
          <a:bodyPr wrap="square">
            <a:spAutoFit/>
          </a:bodyPr>
          <a:lstStyle/>
          <a:p>
            <a:pPr>
              <a:lnSpc>
                <a:spcPct val="150000"/>
              </a:lnSpc>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Match each guiding principle with its description.​</a:t>
            </a:r>
            <a:endParaRPr lang="en-GB" sz="28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Imagen 8">
            <a:extLst>
              <a:ext uri="{FF2B5EF4-FFF2-40B4-BE49-F238E27FC236}">
                <a16:creationId xmlns:a16="http://schemas.microsoft.com/office/drawing/2014/main" id="{BABFD75A-6BB3-4206-B994-670D541E8F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829487" y="8496116"/>
            <a:ext cx="2864332" cy="1527644"/>
          </a:xfrm>
          <a:prstGeom prst="rect">
            <a:avLst/>
          </a:prstGeom>
        </p:spPr>
      </p:pic>
      <p:sp>
        <p:nvSpPr>
          <p:cNvPr id="2" name="Rectángulo 1">
            <a:extLst>
              <a:ext uri="{FF2B5EF4-FFF2-40B4-BE49-F238E27FC236}">
                <a16:creationId xmlns:a16="http://schemas.microsoft.com/office/drawing/2014/main" id="{8A6F8C1D-FFCE-46B9-9CB5-670CDB0DAD98}"/>
              </a:ext>
            </a:extLst>
          </p:cNvPr>
          <p:cNvSpPr/>
          <p:nvPr/>
        </p:nvSpPr>
        <p:spPr>
          <a:xfrm>
            <a:off x="1466850" y="4127838"/>
            <a:ext cx="15240000" cy="5262979"/>
          </a:xfrm>
          <a:prstGeom prst="rect">
            <a:avLst/>
          </a:prstGeom>
        </p:spPr>
        <p:txBody>
          <a:bodyPr wrap="square">
            <a:spAutoFit/>
          </a:bodyPr>
          <a:lstStyle/>
          <a:p>
            <a:pPr marL="514350" indent="-514350" fontAlgn="base">
              <a:buFont typeface="+mj-lt"/>
              <a:buAutoNum type="arabicPeriod" startAt="4"/>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Every action will develop and promote, in a transversal way, the elimination of prejudices, discrimination, behaviors or practices in the social and economic spheres that hinder the equality of rights and opportunities, especially between men and women, but among people in general: </a:t>
            </a:r>
          </a:p>
          <a:p>
            <a:pPr marL="514350" indent="-514350" fontAlgn="base">
              <a:buFont typeface="+mj-lt"/>
              <a:buAutoNum type="arabicPeriod" startAt="3"/>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a. Social and Institutional Cooperation. </a:t>
            </a:r>
          </a:p>
          <a:p>
            <a:pPr marL="514350" lvl="2" indent="-514350" fontAlgn="base">
              <a:buFont typeface="+mj-lt"/>
              <a:buAutoNum type="arabicPeriod" startAt="3"/>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b. Equal opportunities. </a:t>
            </a:r>
          </a:p>
          <a:p>
            <a:pPr marL="514350" lvl="2" indent="-514350" fontAlgn="base">
              <a:buFont typeface="+mj-lt"/>
              <a:buAutoNum type="arabicPeriod" startAt="3"/>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c. Participation. </a:t>
            </a:r>
          </a:p>
          <a:p>
            <a:pPr marL="514350" lvl="2" indent="-514350" fontAlgn="base">
              <a:buFont typeface="+mj-lt"/>
              <a:buAutoNum type="arabicPeriod" startAt="3"/>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d. Employability. </a:t>
            </a:r>
            <a:endParaRPr lang="en-US" sz="2800" i="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9907638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3.2. </a:t>
            </a:r>
            <a:r>
              <a:rPr lang="en-US" sz="2800" b="1" dirty="0">
                <a:highlight>
                  <a:srgbClr val="FFFFFF"/>
                </a:highlight>
                <a:latin typeface="Open Sans" panose="020B0606030504020204" pitchFamily="34" charset="0"/>
                <a:ea typeface="Open Sans" panose="020B0606030504020204" pitchFamily="34" charset="0"/>
                <a:cs typeface="Open Sans" panose="020B0606030504020204" pitchFamily="34" charset="0"/>
              </a:rPr>
              <a:t>The principles of our action</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777289" y="2960231"/>
            <a:ext cx="12416589" cy="671402"/>
          </a:xfrm>
          <a:prstGeom prst="rect">
            <a:avLst/>
          </a:prstGeom>
        </p:spPr>
        <p:txBody>
          <a:bodyPr wrap="square">
            <a:spAutoFit/>
          </a:bodyPr>
          <a:lstStyle/>
          <a:p>
            <a:pPr>
              <a:lnSpc>
                <a:spcPct val="150000"/>
              </a:lnSpc>
            </a:pP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Match each guiding principle with its description.​</a:t>
            </a:r>
            <a:endParaRPr lang="en-GB" sz="28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Imagen 8">
            <a:extLst>
              <a:ext uri="{FF2B5EF4-FFF2-40B4-BE49-F238E27FC236}">
                <a16:creationId xmlns:a16="http://schemas.microsoft.com/office/drawing/2014/main" id="{BABFD75A-6BB3-4206-B994-670D541E8F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829487" y="8496116"/>
            <a:ext cx="2864332" cy="1527644"/>
          </a:xfrm>
          <a:prstGeom prst="rect">
            <a:avLst/>
          </a:prstGeom>
        </p:spPr>
      </p:pic>
      <p:sp>
        <p:nvSpPr>
          <p:cNvPr id="2" name="Rectángulo 1">
            <a:extLst>
              <a:ext uri="{FF2B5EF4-FFF2-40B4-BE49-F238E27FC236}">
                <a16:creationId xmlns:a16="http://schemas.microsoft.com/office/drawing/2014/main" id="{8A6F8C1D-FFCE-46B9-9CB5-670CDB0DAD98}"/>
              </a:ext>
            </a:extLst>
          </p:cNvPr>
          <p:cNvSpPr/>
          <p:nvPr/>
        </p:nvSpPr>
        <p:spPr>
          <a:xfrm>
            <a:off x="1466850" y="4127838"/>
            <a:ext cx="15240000" cy="4832092"/>
          </a:xfrm>
          <a:prstGeom prst="rect">
            <a:avLst/>
          </a:prstGeom>
        </p:spPr>
        <p:txBody>
          <a:bodyPr wrap="square">
            <a:spAutoFit/>
          </a:bodyPr>
          <a:lstStyle/>
          <a:p>
            <a:pPr marL="514350" indent="-514350" fontAlgn="base">
              <a:buFont typeface="+mj-lt"/>
              <a:buAutoNum type="arabicPeriod" startAt="5"/>
            </a:pPr>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The Red Cross and Red Crescent make no discrimination as to nationality, race, religious beliefs, class or political opinions. Recognizing a human being comes from non-discrimination.  </a:t>
            </a:r>
          </a:p>
          <a:p>
            <a:pPr marL="514350" indent="-514350" fontAlgn="base">
              <a:buFont typeface="+mj-lt"/>
              <a:buAutoNum type="arabicPeriod" startAt="4"/>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a. Impartiality. </a:t>
            </a:r>
          </a:p>
          <a:p>
            <a:pPr marL="514350" lvl="2" indent="-514350" fontAlgn="base">
              <a:buFont typeface="+mj-lt"/>
              <a:buAutoNum type="arabicPeriod" startAt="4"/>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b. Voluntary Service. </a:t>
            </a:r>
          </a:p>
          <a:p>
            <a:pPr marL="514350" lvl="2" indent="-514350" fontAlgn="base">
              <a:buFont typeface="+mj-lt"/>
              <a:buAutoNum type="arabicPeriod" startAt="4"/>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c. Humanity. </a:t>
            </a:r>
          </a:p>
          <a:p>
            <a:pPr marL="514350" lvl="2" indent="-514350" fontAlgn="base">
              <a:buFont typeface="+mj-lt"/>
              <a:buAutoNum type="arabicPeriod" startAt="4"/>
            </a:pPr>
            <a:endPar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2" fontAlgn="base"/>
            <a:r>
              <a:rPr lang="en-US" sz="28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d. Equal opportunities.  </a:t>
            </a:r>
            <a:endParaRPr lang="en-US" sz="2800" i="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05044879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TextBox 2">
            <a:extLst>
              <a:ext uri="{FF2B5EF4-FFF2-40B4-BE49-F238E27FC236}">
                <a16:creationId xmlns:a16="http://schemas.microsoft.com/office/drawing/2014/main" id="{BC49603D-F15D-44B1-9057-E3A5641A4DAA}"/>
              </a:ext>
            </a:extLst>
          </p:cNvPr>
          <p:cNvSpPr txBox="1">
            <a:spLocks/>
          </p:cNvSpPr>
          <p:nvPr/>
        </p:nvSpPr>
        <p:spPr>
          <a:xfrm>
            <a:off x="12885565" y="279254"/>
            <a:ext cx="5402436" cy="11079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endParaRPr lang="es-ES" sz="6600" dirty="0">
              <a:solidFill>
                <a:schemeClr val="accent3"/>
              </a:solidFill>
              <a:latin typeface="Montserrat Bold"/>
              <a:sym typeface="Montserrat Bold"/>
            </a:endParaRPr>
          </a:p>
        </p:txBody>
      </p:sp>
      <p:sp>
        <p:nvSpPr>
          <p:cNvPr id="13" name="Rectángulo 12">
            <a:extLst>
              <a:ext uri="{FF2B5EF4-FFF2-40B4-BE49-F238E27FC236}">
                <a16:creationId xmlns:a16="http://schemas.microsoft.com/office/drawing/2014/main" id="{1D6162F7-6710-491D-BC21-CD59B31A272E}"/>
              </a:ext>
            </a:extLst>
          </p:cNvPr>
          <p:cNvSpPr/>
          <p:nvPr/>
        </p:nvSpPr>
        <p:spPr>
          <a:xfrm>
            <a:off x="1555845" y="4763069"/>
            <a:ext cx="12938077" cy="1107996"/>
          </a:xfrm>
          <a:prstGeom prst="rect">
            <a:avLst/>
          </a:prstGeom>
          <a:solidFill>
            <a:schemeClr val="bg1"/>
          </a:solidFill>
          <a:ln w="1270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pic>
        <p:nvPicPr>
          <p:cNvPr id="10" name="Imagen 9">
            <a:extLst>
              <a:ext uri="{FF2B5EF4-FFF2-40B4-BE49-F238E27FC236}">
                <a16:creationId xmlns:a16="http://schemas.microsoft.com/office/drawing/2014/main" id="{87304F0E-926B-4406-812B-9DE6B57BCE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11" name="Imagen 10">
            <a:extLst>
              <a:ext uri="{FF2B5EF4-FFF2-40B4-BE49-F238E27FC236}">
                <a16:creationId xmlns:a16="http://schemas.microsoft.com/office/drawing/2014/main" id="{60426C14-45F0-4104-9795-3A65C3135663}"/>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4" name="Imagen 3">
            <a:extLst>
              <a:ext uri="{FF2B5EF4-FFF2-40B4-BE49-F238E27FC236}">
                <a16:creationId xmlns:a16="http://schemas.microsoft.com/office/drawing/2014/main" id="{1E5D4EC4-54BC-401F-9D4C-67588B3E74AD}"/>
              </a:ext>
            </a:extLst>
          </p:cNvPr>
          <p:cNvPicPr>
            <a:picLocks noChangeAspect="1"/>
          </p:cNvPicPr>
          <p:nvPr/>
        </p:nvPicPr>
        <p:blipFill>
          <a:blip r:embed="rId5"/>
          <a:stretch>
            <a:fillRect/>
          </a:stretch>
        </p:blipFill>
        <p:spPr>
          <a:xfrm>
            <a:off x="295094" y="2066188"/>
            <a:ext cx="6038278" cy="7609754"/>
          </a:xfrm>
          <a:prstGeom prst="rect">
            <a:avLst/>
          </a:prstGeom>
        </p:spPr>
      </p:pic>
      <p:sp>
        <p:nvSpPr>
          <p:cNvPr id="17" name="TextBox 2">
            <a:extLst>
              <a:ext uri="{FF2B5EF4-FFF2-40B4-BE49-F238E27FC236}">
                <a16:creationId xmlns:a16="http://schemas.microsoft.com/office/drawing/2014/main" id="{8F0BB264-4680-43F6-A706-FAD7795ECEF1}"/>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sp>
        <p:nvSpPr>
          <p:cNvPr id="1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6634A70B-B782-4202-BA9E-C2FA831F88EF}"/>
              </a:ext>
            </a:extLst>
          </p:cNvPr>
          <p:cNvSpPr txBox="1">
            <a:spLocks/>
          </p:cNvSpPr>
          <p:nvPr/>
        </p:nvSpPr>
        <p:spPr>
          <a:xfrm>
            <a:off x="8024883" y="1653183"/>
            <a:ext cx="2372730" cy="32748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INDIVIDUAL</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Lack of experience</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Language</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Lack of digital skills</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Age</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Disability</a:t>
            </a:r>
          </a:p>
          <a:p>
            <a:pPr hangingPunct="1">
              <a:lnSpc>
                <a:spcPct val="150000"/>
              </a:lnSpc>
              <a:buClr>
                <a:srgbClr val="C00000"/>
              </a:buClr>
            </a:pP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pic>
        <p:nvPicPr>
          <p:cNvPr id="3" name="Imagen 2">
            <a:extLst>
              <a:ext uri="{FF2B5EF4-FFF2-40B4-BE49-F238E27FC236}">
                <a16:creationId xmlns:a16="http://schemas.microsoft.com/office/drawing/2014/main" id="{A9C0337F-5A17-45CD-812F-14B131A6CDF1}"/>
              </a:ext>
            </a:extLst>
          </p:cNvPr>
          <p:cNvPicPr>
            <a:picLocks noChangeAspect="1"/>
          </p:cNvPicPr>
          <p:nvPr/>
        </p:nvPicPr>
        <p:blipFill>
          <a:blip r:embed="rId6" cstate="print">
            <a:duotone>
              <a:schemeClr val="accent3">
                <a:shade val="45000"/>
                <a:satMod val="135000"/>
              </a:schemeClr>
              <a:prstClr val="white"/>
            </a:duotone>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tretch>
            <a:fillRect/>
          </a:stretch>
        </p:blipFill>
        <p:spPr>
          <a:xfrm>
            <a:off x="7270829" y="4132350"/>
            <a:ext cx="10722077" cy="3477430"/>
          </a:xfrm>
          <a:prstGeom prst="rect">
            <a:avLst/>
          </a:prstGeom>
        </p:spPr>
      </p:pic>
      <p:sp>
        <p:nvSpPr>
          <p:cNvPr id="2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A546D52C-4CA8-489F-BC1C-207C978AD499}"/>
              </a:ext>
            </a:extLst>
          </p:cNvPr>
          <p:cNvSpPr txBox="1">
            <a:spLocks/>
          </p:cNvSpPr>
          <p:nvPr/>
        </p:nvSpPr>
        <p:spPr>
          <a:xfrm>
            <a:off x="10104404" y="7512654"/>
            <a:ext cx="3331925" cy="23514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RELATIONSHIP</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Availability</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Pressure from family/peers to enter (or not) the </a:t>
            </a:r>
            <a:r>
              <a:rPr lang="en-US" sz="2000" dirty="0" err="1">
                <a:latin typeface="Open Sans" panose="020B0606030504020204" pitchFamily="34" charset="0"/>
                <a:ea typeface="Open Sans" panose="020B0606030504020204" pitchFamily="34" charset="0"/>
                <a:cs typeface="Open Sans" panose="020B0606030504020204" pitchFamily="34" charset="0"/>
              </a:rPr>
              <a:t>labour</a:t>
            </a:r>
            <a:r>
              <a:rPr lang="en-US" sz="2000" dirty="0">
                <a:latin typeface="Open Sans" panose="020B0606030504020204" pitchFamily="34" charset="0"/>
                <a:ea typeface="Open Sans" panose="020B0606030504020204" pitchFamily="34" charset="0"/>
                <a:cs typeface="Open Sans" panose="020B0606030504020204" pitchFamily="34" charset="0"/>
              </a:rPr>
              <a:t> market</a:t>
            </a:r>
          </a:p>
        </p:txBody>
      </p:sp>
      <p:sp>
        <p:nvSpPr>
          <p:cNvPr id="21"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BEF405D4-AF00-41A9-B1E3-8447A83A4A03}"/>
              </a:ext>
            </a:extLst>
          </p:cNvPr>
          <p:cNvSpPr txBox="1">
            <a:spLocks/>
          </p:cNvSpPr>
          <p:nvPr/>
        </p:nvSpPr>
        <p:spPr>
          <a:xfrm>
            <a:off x="12217850" y="1625589"/>
            <a:ext cx="2276071" cy="23514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COMMUNITY</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Distance</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Information</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Available services</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Support networks</a:t>
            </a:r>
          </a:p>
        </p:txBody>
      </p:sp>
      <p:sp>
        <p:nvSpPr>
          <p:cNvPr id="22"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C1B9E0F1-237F-4279-AEC0-FFCE77FB665F}"/>
              </a:ext>
            </a:extLst>
          </p:cNvPr>
          <p:cNvSpPr txBox="1">
            <a:spLocks/>
          </p:cNvSpPr>
          <p:nvPr/>
        </p:nvSpPr>
        <p:spPr>
          <a:xfrm>
            <a:off x="15017788" y="7512654"/>
            <a:ext cx="2975118" cy="1889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SOCIETY</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Low salary in the region</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‘Invisible’ jobseekers</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Cultural norms</a:t>
            </a:r>
          </a:p>
        </p:txBody>
      </p:sp>
      <p:sp>
        <p:nvSpPr>
          <p:cNvPr id="15"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79D23F84-0108-471E-A5C1-37C2D64A5047}"/>
              </a:ext>
            </a:extLst>
          </p:cNvPr>
          <p:cNvSpPr txBox="1">
            <a:spLocks/>
          </p:cNvSpPr>
          <p:nvPr/>
        </p:nvSpPr>
        <p:spPr>
          <a:xfrm>
            <a:off x="1008589" y="1353975"/>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BARRIERS TO ACCESS A JOB</a:t>
            </a:r>
          </a:p>
        </p:txBody>
      </p:sp>
    </p:spTree>
    <p:extLst>
      <p:ext uri="{BB962C8B-B14F-4D97-AF65-F5344CB8AC3E}">
        <p14:creationId xmlns:p14="http://schemas.microsoft.com/office/powerpoint/2010/main" val="19245055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idos"/>
          <p:cNvSpPr txBox="1">
            <a:spLocks noGrp="1"/>
          </p:cNvSpPr>
          <p:nvPr>
            <p:ph type="body" idx="22"/>
          </p:nvPr>
        </p:nvSpPr>
        <p:spPr>
          <a:xfrm>
            <a:off x="4049487" y="1318260"/>
            <a:ext cx="4622303" cy="798808"/>
          </a:xfrm>
          <a:prstGeom prst="rect">
            <a:avLst/>
          </a:prstGeom>
        </p:spPr>
        <p:txBody>
          <a:bodyPr/>
          <a:lstStyle/>
          <a:p>
            <a:r>
              <a:rPr lang="es-ES" dirty="0"/>
              <a:t>PROGRAMME</a:t>
            </a:r>
            <a:endParaRPr dirty="0"/>
          </a:p>
        </p:txBody>
      </p:sp>
      <p:graphicFrame>
        <p:nvGraphicFramePr>
          <p:cNvPr id="2" name="Objeto 1">
            <a:extLst>
              <a:ext uri="{FF2B5EF4-FFF2-40B4-BE49-F238E27FC236}">
                <a16:creationId xmlns:a16="http://schemas.microsoft.com/office/drawing/2014/main" id="{86B13D04-6F96-401A-91AE-C85F5CD43AD8}"/>
              </a:ext>
            </a:extLst>
          </p:cNvPr>
          <p:cNvGraphicFramePr>
            <a:graphicFrameLocks noChangeAspect="1"/>
          </p:cNvGraphicFramePr>
          <p:nvPr>
            <p:extLst/>
          </p:nvPr>
        </p:nvGraphicFramePr>
        <p:xfrm>
          <a:off x="940869" y="680085"/>
          <a:ext cx="1684337" cy="638175"/>
        </p:xfrm>
        <a:graphic>
          <a:graphicData uri="http://schemas.openxmlformats.org/presentationml/2006/ole">
            <mc:AlternateContent xmlns:mc="http://schemas.openxmlformats.org/markup-compatibility/2006">
              <mc:Choice xmlns:v="urn:schemas-microsoft-com:vml" Requires="v">
                <p:oleObj spid="_x0000_s2166" name="Acrobat Document" r:id="rId4" imgW="1684206" imgH="638663" progId="Acrobat.Document.DC">
                  <p:embed/>
                </p:oleObj>
              </mc:Choice>
              <mc:Fallback>
                <p:oleObj name="Acrobat Document" r:id="rId4" imgW="1684206" imgH="638663" progId="Acrobat.Document.DC">
                  <p:embed/>
                  <p:pic>
                    <p:nvPicPr>
                      <p:cNvPr id="2" name="Objeto 1">
                        <a:extLst>
                          <a:ext uri="{FF2B5EF4-FFF2-40B4-BE49-F238E27FC236}">
                            <a16:creationId xmlns:a16="http://schemas.microsoft.com/office/drawing/2014/main" id="{86B13D04-6F96-401A-91AE-C85F5CD43AD8}"/>
                          </a:ext>
                        </a:extLst>
                      </p:cNvPr>
                      <p:cNvPicPr/>
                      <p:nvPr/>
                    </p:nvPicPr>
                    <p:blipFill>
                      <a:blip r:embed="rId5"/>
                      <a:stretch>
                        <a:fillRect/>
                      </a:stretch>
                    </p:blipFill>
                    <p:spPr>
                      <a:xfrm>
                        <a:off x="940869" y="680085"/>
                        <a:ext cx="1684337" cy="638175"/>
                      </a:xfrm>
                      <a:prstGeom prst="rect">
                        <a:avLst/>
                      </a:prstGeom>
                    </p:spPr>
                  </p:pic>
                </p:oleObj>
              </mc:Fallback>
            </mc:AlternateContent>
          </a:graphicData>
        </a:graphic>
      </p:graphicFrame>
      <p:pic>
        <p:nvPicPr>
          <p:cNvPr id="8" name="Imagen 7">
            <a:extLst>
              <a:ext uri="{FF2B5EF4-FFF2-40B4-BE49-F238E27FC236}">
                <a16:creationId xmlns:a16="http://schemas.microsoft.com/office/drawing/2014/main" id="{13E55AFE-7438-4993-BE19-475B86845A4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graphicFrame>
        <p:nvGraphicFramePr>
          <p:cNvPr id="3" name="Tabla 2">
            <a:extLst>
              <a:ext uri="{FF2B5EF4-FFF2-40B4-BE49-F238E27FC236}">
                <a16:creationId xmlns:a16="http://schemas.microsoft.com/office/drawing/2014/main" id="{F3646219-55BF-461A-93B3-43D23DABD80C}"/>
              </a:ext>
            </a:extLst>
          </p:cNvPr>
          <p:cNvGraphicFramePr>
            <a:graphicFrameLocks noGrp="1"/>
          </p:cNvGraphicFramePr>
          <p:nvPr>
            <p:extLst>
              <p:ext uri="{D42A27DB-BD31-4B8C-83A1-F6EECF244321}">
                <p14:modId xmlns:p14="http://schemas.microsoft.com/office/powerpoint/2010/main" val="867576548"/>
              </p:ext>
            </p:extLst>
          </p:nvPr>
        </p:nvGraphicFramePr>
        <p:xfrm>
          <a:off x="2463384" y="2458602"/>
          <a:ext cx="12192000" cy="7178165"/>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758365936"/>
                    </a:ext>
                  </a:extLst>
                </a:gridCol>
                <a:gridCol w="4064000">
                  <a:extLst>
                    <a:ext uri="{9D8B030D-6E8A-4147-A177-3AD203B41FA5}">
                      <a16:colId xmlns:a16="http://schemas.microsoft.com/office/drawing/2014/main" val="1207086479"/>
                    </a:ext>
                  </a:extLst>
                </a:gridCol>
                <a:gridCol w="4064000">
                  <a:extLst>
                    <a:ext uri="{9D8B030D-6E8A-4147-A177-3AD203B41FA5}">
                      <a16:colId xmlns:a16="http://schemas.microsoft.com/office/drawing/2014/main" val="3807866046"/>
                    </a:ext>
                  </a:extLst>
                </a:gridCol>
              </a:tblGrid>
              <a:tr h="573498">
                <a:tc>
                  <a:txBody>
                    <a:bodyPr/>
                    <a:lstStyle/>
                    <a:p>
                      <a:pPr algn="ctr"/>
                      <a:r>
                        <a:rPr lang="es-ES" sz="2200" b="1" dirty="0">
                          <a:solidFill>
                            <a:srgbClr val="C00000"/>
                          </a:solidFill>
                        </a:rPr>
                        <a:t>DAY 1. Tuesday 24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3. Tuesday 31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5. Tuesday 7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191727749"/>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INTRODUCTION</a:t>
                      </a:r>
                    </a:p>
                    <a:p>
                      <a:pPr marL="285750" indent="-285750" algn="l">
                        <a:buClr>
                          <a:srgbClr val="C00000"/>
                        </a:buClr>
                        <a:buFont typeface="Wingdings" panose="05000000000000000000" pitchFamily="2" charset="2"/>
                        <a:buChar char="§"/>
                      </a:pPr>
                      <a:endParaRPr lang="en-US" sz="2200" dirty="0"/>
                    </a:p>
                    <a:p>
                      <a:pPr marL="285750" indent="-285750" algn="l">
                        <a:buClr>
                          <a:srgbClr val="C00000"/>
                        </a:buClr>
                        <a:buFont typeface="Wingdings" panose="05000000000000000000" pitchFamily="2" charset="2"/>
                        <a:buChar char="§"/>
                      </a:pPr>
                      <a:r>
                        <a:rPr lang="en-US" sz="2200" dirty="0"/>
                        <a:t>Expectations</a:t>
                      </a:r>
                    </a:p>
                    <a:p>
                      <a:pPr marL="285750" indent="-285750" algn="l">
                        <a:buClr>
                          <a:srgbClr val="C00000"/>
                        </a:buClr>
                        <a:buFont typeface="Wingdings" panose="05000000000000000000" pitchFamily="2" charset="2"/>
                        <a:buChar char="§"/>
                      </a:pPr>
                      <a:r>
                        <a:rPr lang="en-US" sz="2200" dirty="0"/>
                        <a:t>Training’s goal and programme</a:t>
                      </a:r>
                    </a:p>
                    <a:p>
                      <a:pPr marL="285750" indent="-285750" algn="l">
                        <a:buClr>
                          <a:srgbClr val="C00000"/>
                        </a:buClr>
                        <a:buFont typeface="Wingdings" panose="05000000000000000000" pitchFamily="2" charset="2"/>
                        <a:buChar char="§"/>
                      </a:pPr>
                      <a:r>
                        <a:rPr lang="en-US" sz="2200" dirty="0"/>
                        <a:t>Introduction to Livelihoods</a:t>
                      </a:r>
                    </a:p>
                    <a:p>
                      <a:pPr marL="285750" indent="-285750" algn="l">
                        <a:buClr>
                          <a:srgbClr val="C00000"/>
                        </a:buClr>
                        <a:buFont typeface="Wingdings" panose="05000000000000000000" pitchFamily="2" charset="2"/>
                        <a:buChar char="§"/>
                      </a:pPr>
                      <a:r>
                        <a:rPr lang="en-US" sz="2200" dirty="0"/>
                        <a:t>Why an Employment intervention with vulnerable groups is needed</a:t>
                      </a:r>
                    </a:p>
                    <a:p>
                      <a:pPr marL="285750" indent="-285750" algn="l">
                        <a:buClr>
                          <a:srgbClr val="C00000"/>
                        </a:buClr>
                        <a:buFont typeface="Wingdings" panose="05000000000000000000" pitchFamily="2" charset="2"/>
                        <a:buChar char="§"/>
                      </a:pPr>
                      <a:r>
                        <a:rPr lang="en-US" sz="2200" dirty="0"/>
                        <a:t>Activation Points. Intervention proposals</a:t>
                      </a:r>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Fundamentals of the intervention</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1. Information</a:t>
                      </a:r>
                    </a:p>
                    <a:p>
                      <a:pPr marL="0" marR="0" lvl="2"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2. Labor orientation</a:t>
                      </a:r>
                    </a:p>
                    <a:p>
                      <a:pPr algn="l"/>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3.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Promoting an inclusive </a:t>
                      </a:r>
                      <a:r>
                        <a:rPr lang="en-US" sz="2200" b="1" dirty="0" err="1">
                          <a:latin typeface="Open Sans" panose="020B0606030504020204" pitchFamily="34" charset="0"/>
                          <a:ea typeface="Open Sans" panose="020B0606030504020204" pitchFamily="34" charset="0"/>
                          <a:cs typeface="Open Sans" panose="020B0606030504020204" pitchFamily="34" charset="0"/>
                        </a:rPr>
                        <a:t>labour</a:t>
                      </a:r>
                      <a:r>
                        <a:rPr lang="en-US" sz="2200" b="1" dirty="0">
                          <a:latin typeface="Open Sans" panose="020B0606030504020204" pitchFamily="34" charset="0"/>
                          <a:ea typeface="Open Sans" panose="020B0606030504020204" pitchFamily="34" charset="0"/>
                          <a:cs typeface="Open Sans" panose="020B0606030504020204" pitchFamily="34" charset="0"/>
                        </a:rPr>
                        <a:t> market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Changing mindsets for the socioeconomic integration of vulnerable groups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Collaboration with local companies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Diversity on the workplace and Corporate Social Responsibility (CSR)</a:t>
                      </a:r>
                    </a:p>
                    <a:p>
                      <a:pPr algn="l"/>
                      <a:endParaRPr lang="es-ES" sz="12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449648676"/>
                  </a:ext>
                </a:extLst>
              </a:tr>
              <a:tr h="539147">
                <a:tc>
                  <a:txBody>
                    <a:bodyPr/>
                    <a:lstStyle/>
                    <a:p>
                      <a:pPr algn="ctr"/>
                      <a:r>
                        <a:rPr lang="es-ES" sz="2200" b="1" dirty="0">
                          <a:solidFill>
                            <a:srgbClr val="C00000"/>
                          </a:solidFill>
                        </a:rPr>
                        <a:t>DAY 2. Wednesday 25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4. Thursday 2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6. Thursday 9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008060296"/>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1.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Context of the intervention</a:t>
                      </a:r>
                    </a:p>
                    <a:p>
                      <a:pPr marL="0" indent="0" algn="l">
                        <a:buFontTx/>
                        <a:buNone/>
                      </a:pPr>
                      <a:r>
                        <a:rPr lang="en-US" sz="2200" b="0" i="0" u="none" strike="noStrike" cap="none" spc="0" baseline="0" dirty="0">
                          <a:solidFill>
                            <a:schemeClr val="tx1"/>
                          </a:solidFill>
                          <a:uFillTx/>
                          <a:latin typeface="+mn-lt"/>
                          <a:ea typeface="+mn-ea"/>
                          <a:cs typeface="+mn-cs"/>
                          <a:sym typeface="Calibri"/>
                        </a:rPr>
                        <a:t>Adaptation of the project proposal to the region’s needs and the local </a:t>
                      </a:r>
                      <a:r>
                        <a:rPr lang="en-US" sz="2200" b="0" i="0" u="none" strike="noStrike" cap="none" spc="0" baseline="0" dirty="0" err="1">
                          <a:solidFill>
                            <a:schemeClr val="tx1"/>
                          </a:solidFill>
                          <a:uFillTx/>
                          <a:latin typeface="+mn-lt"/>
                          <a:ea typeface="+mn-ea"/>
                          <a:cs typeface="+mn-cs"/>
                          <a:sym typeface="Calibri"/>
                        </a:rPr>
                        <a:t>labour</a:t>
                      </a:r>
                      <a:r>
                        <a:rPr lang="en-US" sz="2200" b="0" i="0" u="none" strike="noStrike" cap="none" spc="0" baseline="0" dirty="0">
                          <a:solidFill>
                            <a:schemeClr val="tx1"/>
                          </a:solidFill>
                          <a:uFillTx/>
                          <a:latin typeface="+mn-lt"/>
                          <a:ea typeface="+mn-ea"/>
                          <a:cs typeface="+mn-cs"/>
                          <a:sym typeface="Calibri"/>
                        </a:rPr>
                        <a:t> market</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 (cont.)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3. Professional/Skills training</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4. Micro business initiatives</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4.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Implementation tools</a:t>
                      </a: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Data recording</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Follow up of participants</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Monitoring and reporting tools</a:t>
                      </a:r>
                      <a:endParaRPr lang="es-ES" sz="2200" b="0" i="0" u="none" strike="noStrike" cap="none" spc="0" baseline="0" dirty="0">
                        <a:solidFill>
                          <a:schemeClr val="tx1"/>
                        </a:solidFill>
                        <a:uFillTx/>
                        <a:latin typeface="+mn-lt"/>
                        <a:ea typeface="+mn-ea"/>
                        <a:cs typeface="+mn-cs"/>
                        <a:sym typeface="Calibri"/>
                      </a:endParaRP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Tool Kit</a:t>
                      </a:r>
                      <a:endParaRPr lang="es-ES" sz="2200" b="0" i="0" u="none" strike="noStrike" cap="none" spc="0" baseline="0" dirty="0">
                        <a:solidFill>
                          <a:schemeClr val="tx1"/>
                        </a:solidFill>
                        <a:uFillTx/>
                        <a:latin typeface="+mn-lt"/>
                        <a:ea typeface="+mn-ea"/>
                        <a:cs typeface="+mn-cs"/>
                        <a:sym typeface="Calibri"/>
                      </a:endParaRPr>
                    </a:p>
                  </a:txBody>
                  <a:tcPr/>
                </a:tc>
                <a:extLst>
                  <a:ext uri="{0D108BD9-81ED-4DB2-BD59-A6C34878D82A}">
                    <a16:rowId xmlns:a16="http://schemas.microsoft.com/office/drawing/2014/main" val="4180928267"/>
                  </a:ext>
                </a:extLst>
              </a:tr>
            </a:tbl>
          </a:graphicData>
        </a:graphic>
      </p:graphicFrame>
    </p:spTree>
    <p:extLst>
      <p:ext uri="{BB962C8B-B14F-4D97-AF65-F5344CB8AC3E}">
        <p14:creationId xmlns:p14="http://schemas.microsoft.com/office/powerpoint/2010/main" val="32429845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22" name="Picture 2">
            <a:extLst>
              <a:ext uri="{FF2B5EF4-FFF2-40B4-BE49-F238E27FC236}">
                <a16:creationId xmlns:a16="http://schemas.microsoft.com/office/drawing/2014/main" id="{238D605C-A23F-45ED-AB75-2ECE4D2438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84321" y="2698267"/>
            <a:ext cx="8884074" cy="7588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ángulo 1">
            <a:extLst>
              <a:ext uri="{FF2B5EF4-FFF2-40B4-BE49-F238E27FC236}">
                <a16:creationId xmlns:a16="http://schemas.microsoft.com/office/drawing/2014/main" id="{92B045C0-CC2E-4416-8559-78529BA13B6B}"/>
              </a:ext>
            </a:extLst>
          </p:cNvPr>
          <p:cNvSpPr/>
          <p:nvPr/>
        </p:nvSpPr>
        <p:spPr>
          <a:xfrm>
            <a:off x="623455" y="3254573"/>
            <a:ext cx="8884074" cy="5740033"/>
          </a:xfrm>
          <a:prstGeom prst="rect">
            <a:avLst/>
          </a:prstGeom>
        </p:spPr>
        <p:txBody>
          <a:bodyPr wrap="square">
            <a:spAutoFit/>
          </a:bodyPr>
          <a:lstStyle/>
          <a:p>
            <a:pPr lvl="0" hangingPunct="1">
              <a:spcBef>
                <a:spcPts val="600"/>
              </a:spcBef>
              <a:defRPr/>
            </a:pPr>
            <a:r>
              <a:rPr lang="en-US" sz="2800" b="1" dirty="0">
                <a:latin typeface="Open Sans" panose="020B0606030504020204" pitchFamily="34" charset="0"/>
                <a:ea typeface="Open Sans" panose="020B0606030504020204" pitchFamily="34" charset="0"/>
                <a:cs typeface="Open Sans" panose="020B0606030504020204" pitchFamily="34" charset="0"/>
              </a:rPr>
              <a:t>PROFILE 1. People with difficult socioeconomic integration. </a:t>
            </a:r>
          </a:p>
          <a:p>
            <a:pPr lvl="0" hangingPunct="1">
              <a:spcBef>
                <a:spcPts val="600"/>
              </a:spcBef>
              <a:defRPr/>
            </a:pPr>
            <a:endParaRPr lang="en-US" sz="1200"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defRPr/>
            </a:pPr>
            <a:r>
              <a:rPr lang="en-US" sz="2800" dirty="0">
                <a:latin typeface="Open Sans" panose="020B0606030504020204" pitchFamily="34" charset="0"/>
                <a:ea typeface="Open Sans" panose="020B0606030504020204" pitchFamily="34" charset="0"/>
                <a:cs typeface="Open Sans" panose="020B0606030504020204" pitchFamily="34" charset="0"/>
              </a:rPr>
              <a:t>Persons in disadvantaged situations, with difficulties for their socioeconomic integration and low levels of employability. Potentially employable. </a:t>
            </a:r>
          </a:p>
          <a:p>
            <a:pPr marL="171450" lvl="0" indent="-171450" hangingPunct="1">
              <a:spcBef>
                <a:spcPts val="600"/>
              </a:spcBef>
              <a:buFont typeface="Arial" panose="020B0604020202020204" pitchFamily="34" charset="0"/>
              <a:buChar char="•"/>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defRPr/>
            </a:pPr>
            <a:r>
              <a:rPr lang="en-US" sz="2800" b="1" dirty="0">
                <a:latin typeface="Open Sans" panose="020B0606030504020204" pitchFamily="34" charset="0"/>
                <a:ea typeface="Open Sans" panose="020B0606030504020204" pitchFamily="34" charset="0"/>
                <a:cs typeface="Open Sans" panose="020B0606030504020204" pitchFamily="34" charset="0"/>
              </a:rPr>
              <a:t>PROFILE 2. People with low level of employability. </a:t>
            </a:r>
          </a:p>
          <a:p>
            <a:pPr lvl="0" hangingPunct="1">
              <a:spcBef>
                <a:spcPts val="600"/>
              </a:spcBef>
              <a:defRPr/>
            </a:pPr>
            <a:endParaRPr lang="en-US" sz="1200" b="1"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defRPr/>
            </a:pPr>
            <a:r>
              <a:rPr lang="en-US" sz="2800" dirty="0">
                <a:latin typeface="Open Sans" panose="020B0606030504020204" pitchFamily="34" charset="0"/>
                <a:ea typeface="Open Sans" panose="020B0606030504020204" pitchFamily="34" charset="0"/>
                <a:cs typeface="Open Sans" panose="020B0606030504020204" pitchFamily="34" charset="0"/>
              </a:rPr>
              <a:t>Hardly employable in their current situation</a:t>
            </a:r>
          </a:p>
          <a:p>
            <a:pPr lvl="0" hangingPunct="1">
              <a:spcBef>
                <a:spcPts val="600"/>
              </a:spcBef>
              <a:defRPr/>
            </a:pPr>
            <a:r>
              <a:rPr lang="en-US" sz="2800" dirty="0">
                <a:latin typeface="Open Sans" panose="020B0606030504020204" pitchFamily="34" charset="0"/>
                <a:ea typeface="Open Sans" panose="020B0606030504020204" pitchFamily="34" charset="0"/>
                <a:cs typeface="Open Sans" panose="020B0606030504020204" pitchFamily="34" charset="0"/>
              </a:rPr>
              <a:t>Require to develop previous strategies before addressing the problem of </a:t>
            </a:r>
            <a:r>
              <a:rPr lang="en-US" sz="2800" dirty="0" err="1">
                <a:latin typeface="Open Sans" panose="020B0606030504020204" pitchFamily="34" charset="0"/>
                <a:ea typeface="Open Sans" panose="020B0606030504020204" pitchFamily="34" charset="0"/>
                <a:cs typeface="Open Sans" panose="020B0606030504020204" pitchFamily="34" charset="0"/>
              </a:rPr>
              <a:t>labour</a:t>
            </a:r>
            <a:r>
              <a:rPr lang="en-US" sz="2800" dirty="0">
                <a:latin typeface="Open Sans" panose="020B0606030504020204" pitchFamily="34" charset="0"/>
                <a:ea typeface="Open Sans" panose="020B0606030504020204" pitchFamily="34" charset="0"/>
                <a:cs typeface="Open Sans" panose="020B0606030504020204" pitchFamily="34" charset="0"/>
              </a:rPr>
              <a:t> integration. </a:t>
            </a:r>
          </a:p>
        </p:txBody>
      </p:sp>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53060472-BD59-483A-8C37-9FBBC0124629}"/>
              </a:ext>
            </a:extLst>
          </p:cNvPr>
          <p:cNvSpPr txBox="1">
            <a:spLocks/>
          </p:cNvSpPr>
          <p:nvPr/>
        </p:nvSpPr>
        <p:spPr>
          <a:xfrm>
            <a:off x="6686987" y="1607985"/>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EMPLOYABILITY PROFILES</a:t>
            </a:r>
          </a:p>
        </p:txBody>
      </p:sp>
    </p:spTree>
    <p:extLst>
      <p:ext uri="{BB962C8B-B14F-4D97-AF65-F5344CB8AC3E}">
        <p14:creationId xmlns:p14="http://schemas.microsoft.com/office/powerpoint/2010/main" val="243757477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22" name="Picture 2">
            <a:extLst>
              <a:ext uri="{FF2B5EF4-FFF2-40B4-BE49-F238E27FC236}">
                <a16:creationId xmlns:a16="http://schemas.microsoft.com/office/drawing/2014/main" id="{238D605C-A23F-45ED-AB75-2ECE4D2438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84321" y="2698267"/>
            <a:ext cx="8884074" cy="7588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ángulo 1">
            <a:extLst>
              <a:ext uri="{FF2B5EF4-FFF2-40B4-BE49-F238E27FC236}">
                <a16:creationId xmlns:a16="http://schemas.microsoft.com/office/drawing/2014/main" id="{92B045C0-CC2E-4416-8559-78529BA13B6B}"/>
              </a:ext>
            </a:extLst>
          </p:cNvPr>
          <p:cNvSpPr/>
          <p:nvPr/>
        </p:nvSpPr>
        <p:spPr>
          <a:xfrm>
            <a:off x="308866" y="7045524"/>
            <a:ext cx="7949310" cy="2446824"/>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hangingPunct="1">
              <a:spcBef>
                <a:spcPts val="600"/>
              </a:spcBef>
              <a:defRPr/>
            </a:pPr>
            <a:r>
              <a:rPr lang="en-US" sz="2400" b="1" dirty="0">
                <a:latin typeface="Open Sans" panose="020B0606030504020204" pitchFamily="34" charset="0"/>
                <a:ea typeface="Open Sans" panose="020B0606030504020204" pitchFamily="34" charset="0"/>
                <a:cs typeface="Open Sans" panose="020B0606030504020204" pitchFamily="34" charset="0"/>
              </a:rPr>
              <a:t>PROFILE 2. People with low level of employability.</a:t>
            </a:r>
            <a:endParaRPr lang="en-US" sz="2400"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buClr>
                <a:srgbClr val="C00000"/>
              </a:buClr>
              <a:defRPr/>
            </a:pPr>
            <a:endParaRPr lang="en-US" sz="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MOTIVATION AND ACTIVATION</a:t>
            </a:r>
          </a:p>
          <a:p>
            <a:pPr marL="457200" lvl="0"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SOCIAL AND LABOUR MEDIATION</a:t>
            </a:r>
          </a:p>
          <a:p>
            <a:pPr marL="457200" lvl="0"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SOCIAL AND LABOUR SUPPORT FOR </a:t>
            </a:r>
          </a:p>
          <a:p>
            <a:pPr lvl="0" hangingPunct="1">
              <a:spcBef>
                <a:spcPts val="600"/>
              </a:spcBef>
              <a:buClr>
                <a:schemeClr val="bg1"/>
              </a:buClr>
              <a:defRPr/>
            </a:pPr>
            <a:r>
              <a:rPr lang="en-US" sz="2400" dirty="0">
                <a:latin typeface="Open Sans" panose="020B0606030504020204" pitchFamily="34" charset="0"/>
                <a:ea typeface="Open Sans" panose="020B0606030504020204" pitchFamily="34" charset="0"/>
                <a:cs typeface="Open Sans" panose="020B0606030504020204" pitchFamily="34" charset="0"/>
              </a:rPr>
              <a:t>     PERSONS IN IRREGULAR SITUATION</a:t>
            </a:r>
          </a:p>
        </p:txBody>
      </p:sp>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53060472-BD59-483A-8C37-9FBBC0124629}"/>
              </a:ext>
            </a:extLst>
          </p:cNvPr>
          <p:cNvSpPr txBox="1">
            <a:spLocks/>
          </p:cNvSpPr>
          <p:nvPr/>
        </p:nvSpPr>
        <p:spPr>
          <a:xfrm>
            <a:off x="6686987" y="1607985"/>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EMPLOYABILITY PROFILES</a:t>
            </a:r>
          </a:p>
        </p:txBody>
      </p:sp>
      <p:sp>
        <p:nvSpPr>
          <p:cNvPr id="9" name="Rectángulo 8">
            <a:extLst>
              <a:ext uri="{FF2B5EF4-FFF2-40B4-BE49-F238E27FC236}">
                <a16:creationId xmlns:a16="http://schemas.microsoft.com/office/drawing/2014/main" id="{A061E31C-6114-4B88-B6A0-2130F60FFACD}"/>
              </a:ext>
            </a:extLst>
          </p:cNvPr>
          <p:cNvSpPr/>
          <p:nvPr/>
        </p:nvSpPr>
        <p:spPr>
          <a:xfrm>
            <a:off x="2256164" y="2725914"/>
            <a:ext cx="9344849" cy="289310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hangingPunct="1">
              <a:spcBef>
                <a:spcPts val="600"/>
              </a:spcBef>
              <a:defRPr/>
            </a:pPr>
            <a:r>
              <a:rPr lang="en-US" sz="2400" b="1" dirty="0">
                <a:latin typeface="Open Sans" panose="020B0606030504020204" pitchFamily="34" charset="0"/>
                <a:ea typeface="Open Sans" panose="020B0606030504020204" pitchFamily="34" charset="0"/>
                <a:cs typeface="Open Sans" panose="020B0606030504020204" pitchFamily="34" charset="0"/>
              </a:rPr>
              <a:t>PROFILE 1. People with difficult socioeconomic integration. </a:t>
            </a:r>
            <a:endParaRPr lang="en-US" sz="2400"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buClr>
                <a:srgbClr val="C00000"/>
              </a:buClr>
              <a:defRPr/>
            </a:pPr>
            <a:endParaRPr lang="en-US" sz="800" dirty="0">
              <a:latin typeface="Open Sans" panose="020B0606030504020204" pitchFamily="34" charset="0"/>
              <a:ea typeface="Open Sans" panose="020B0606030504020204" pitchFamily="34" charset="0"/>
              <a:cs typeface="Open Sans" panose="020B0606030504020204" pitchFamily="34" charset="0"/>
            </a:endParaRP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LABOUR MARKET INFORMATION</a:t>
            </a: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CAREER GUIDANCE</a:t>
            </a: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DEVELOPING SKILLS / PROFESSIONAL TRAINING</a:t>
            </a: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LABOUR MEDIATION</a:t>
            </a: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JOB SEARCH SPACES and TELECENTRE FOR JOB SEEKING</a:t>
            </a:r>
          </a:p>
        </p:txBody>
      </p:sp>
      <p:sp>
        <p:nvSpPr>
          <p:cNvPr id="3" name="Flecha: a la derecha 2">
            <a:extLst>
              <a:ext uri="{FF2B5EF4-FFF2-40B4-BE49-F238E27FC236}">
                <a16:creationId xmlns:a16="http://schemas.microsoft.com/office/drawing/2014/main" id="{4EC25762-9B3E-4D9F-A41C-B5A22B924877}"/>
              </a:ext>
            </a:extLst>
          </p:cNvPr>
          <p:cNvSpPr/>
          <p:nvPr/>
        </p:nvSpPr>
        <p:spPr>
          <a:xfrm>
            <a:off x="11745352" y="3821589"/>
            <a:ext cx="1130275" cy="701749"/>
          </a:xfrm>
          <a:prstGeom prst="rightArrow">
            <a:avLst/>
          </a:prstGeom>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10" name="Flecha: a la derecha 9">
            <a:extLst>
              <a:ext uri="{FF2B5EF4-FFF2-40B4-BE49-F238E27FC236}">
                <a16:creationId xmlns:a16="http://schemas.microsoft.com/office/drawing/2014/main" id="{876D1CAC-F1D5-4763-804A-F4E3DD3A860C}"/>
              </a:ext>
            </a:extLst>
          </p:cNvPr>
          <p:cNvSpPr/>
          <p:nvPr/>
        </p:nvSpPr>
        <p:spPr>
          <a:xfrm>
            <a:off x="8338542" y="7918061"/>
            <a:ext cx="1130275" cy="701749"/>
          </a:xfrm>
          <a:prstGeom prst="rightArrow">
            <a:avLst/>
          </a:prstGeom>
          <a:ln/>
        </p:spPr>
        <p:style>
          <a:lnRef idx="3">
            <a:schemeClr val="lt1"/>
          </a:lnRef>
          <a:fillRef idx="1">
            <a:schemeClr val="accent3"/>
          </a:fillRef>
          <a:effectRef idx="1">
            <a:schemeClr val="accent3"/>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223725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10139631" y="2433089"/>
            <a:ext cx="8148369" cy="71331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receive and interpret information</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choose the most appropriate options for them. </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discover, clarify, assess and understand their own experience </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explore available alternatives and strategies</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contextualize their career path; understand their position in relation to the local </a:t>
            </a:r>
            <a:r>
              <a:rPr lang="en-US" sz="2800" dirty="0" err="1">
                <a:latin typeface="Open Sans" panose="020B0606030504020204" pitchFamily="34" charset="0"/>
                <a:ea typeface="Open Sans" panose="020B0606030504020204" pitchFamily="34" charset="0"/>
                <a:cs typeface="Open Sans" panose="020B0606030504020204" pitchFamily="34" charset="0"/>
              </a:rPr>
              <a:t>labour</a:t>
            </a:r>
            <a:r>
              <a:rPr lang="en-US" sz="2800" dirty="0">
                <a:latin typeface="Open Sans" panose="020B0606030504020204" pitchFamily="34" charset="0"/>
                <a:ea typeface="Open Sans" panose="020B0606030504020204" pitchFamily="34" charset="0"/>
                <a:cs typeface="Open Sans" panose="020B0606030504020204" pitchFamily="34" charset="0"/>
              </a:rPr>
              <a:t> market </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overcome personal barriers</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realize their potential</a:t>
            </a:r>
          </a:p>
        </p:txBody>
      </p:sp>
      <p:pic>
        <p:nvPicPr>
          <p:cNvPr id="2" name="Imagen 1">
            <a:extLst>
              <a:ext uri="{FF2B5EF4-FFF2-40B4-BE49-F238E27FC236}">
                <a16:creationId xmlns:a16="http://schemas.microsoft.com/office/drawing/2014/main" id="{8F38DF4F-98C8-4320-A7D9-25BEC40736AD}"/>
              </a:ext>
            </a:extLst>
          </p:cNvPr>
          <p:cNvPicPr>
            <a:picLocks noChangeAspect="1"/>
          </p:cNvPicPr>
          <p:nvPr/>
        </p:nvPicPr>
        <p:blipFill>
          <a:blip r:embed="rId5"/>
          <a:stretch>
            <a:fillRect/>
          </a:stretch>
        </p:blipFill>
        <p:spPr>
          <a:xfrm>
            <a:off x="0" y="3005485"/>
            <a:ext cx="9526321" cy="4695651"/>
          </a:xfrm>
          <a:prstGeom prst="rect">
            <a:avLst/>
          </a:prstGeom>
        </p:spPr>
      </p:pic>
    </p:spTree>
    <p:extLst>
      <p:ext uri="{BB962C8B-B14F-4D97-AF65-F5344CB8AC3E}">
        <p14:creationId xmlns:p14="http://schemas.microsoft.com/office/powerpoint/2010/main" val="6827049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10139631" y="2433089"/>
            <a:ext cx="8148369" cy="58404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have a structured understanding of their personal, educational and vocational development</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put into practice career managing skills</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participate, if possible, in on-the-job experience</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deal, directly or through mediation, with organizations that provide employment and learning opportunities.</a:t>
            </a:r>
          </a:p>
        </p:txBody>
      </p:sp>
      <p:pic>
        <p:nvPicPr>
          <p:cNvPr id="2" name="Imagen 1">
            <a:extLst>
              <a:ext uri="{FF2B5EF4-FFF2-40B4-BE49-F238E27FC236}">
                <a16:creationId xmlns:a16="http://schemas.microsoft.com/office/drawing/2014/main" id="{8F38DF4F-98C8-4320-A7D9-25BEC40736AD}"/>
              </a:ext>
            </a:extLst>
          </p:cNvPr>
          <p:cNvPicPr>
            <a:picLocks noChangeAspect="1"/>
          </p:cNvPicPr>
          <p:nvPr/>
        </p:nvPicPr>
        <p:blipFill>
          <a:blip r:embed="rId5"/>
          <a:stretch>
            <a:fillRect/>
          </a:stretch>
        </p:blipFill>
        <p:spPr>
          <a:xfrm>
            <a:off x="0" y="3005485"/>
            <a:ext cx="9526321" cy="4695651"/>
          </a:xfrm>
          <a:prstGeom prst="rect">
            <a:avLst/>
          </a:prstGeom>
        </p:spPr>
      </p:pic>
    </p:spTree>
    <p:extLst>
      <p:ext uri="{BB962C8B-B14F-4D97-AF65-F5344CB8AC3E}">
        <p14:creationId xmlns:p14="http://schemas.microsoft.com/office/powerpoint/2010/main" val="16192300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9700015" y="2433089"/>
            <a:ext cx="8376995" cy="68941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800" b="1" dirty="0">
                <a:latin typeface="Open Sans" panose="020B0606030504020204" pitchFamily="34" charset="0"/>
                <a:ea typeface="Open Sans" panose="020B0606030504020204" pitchFamily="34" charset="0"/>
                <a:cs typeface="Open Sans" panose="020B0606030504020204" pitchFamily="34" charset="0"/>
              </a:rPr>
              <a:t>INITIAL INTERVIEW</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Comprehensive needs assessment</a:t>
            </a:r>
          </a:p>
          <a:p>
            <a:pPr marL="457200" indent="-457200" hangingPunct="1">
              <a:lnSpc>
                <a:spcPct val="150000"/>
              </a:lnSpc>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Tool Kit tools for </a:t>
            </a:r>
            <a:r>
              <a:rPr lang="en-US" sz="2800" dirty="0" err="1">
                <a:latin typeface="Open Sans" panose="020B0606030504020204" pitchFamily="34" charset="0"/>
                <a:ea typeface="Open Sans" panose="020B0606030504020204" pitchFamily="34" charset="0"/>
                <a:cs typeface="Open Sans" panose="020B0606030504020204" pitchFamily="34" charset="0"/>
              </a:rPr>
              <a:t>labour</a:t>
            </a:r>
            <a:r>
              <a:rPr lang="en-US" sz="2800" dirty="0">
                <a:latin typeface="Open Sans" panose="020B0606030504020204" pitchFamily="34" charset="0"/>
                <a:ea typeface="Open Sans" panose="020B0606030504020204" pitchFamily="34" charset="0"/>
                <a:cs typeface="Open Sans" panose="020B0606030504020204" pitchFamily="34" charset="0"/>
              </a:rPr>
              <a:t> orientation:</a:t>
            </a:r>
          </a:p>
          <a:p>
            <a:pPr marL="1543050" lvl="1" indent="-457200" hangingPunct="1">
              <a:lnSpc>
                <a:spcPct val="100000"/>
              </a:lnSpc>
              <a:buClr>
                <a:srgbClr val="C00000"/>
              </a:buClr>
              <a:buFont typeface="Wingdings" panose="05000000000000000000" pitchFamily="2" charset="2"/>
              <a:buChar char="ü"/>
            </a:pPr>
            <a:r>
              <a:rPr lang="en-US" sz="2800" dirty="0">
                <a:latin typeface="Open Sans" panose="020B0606030504020204" pitchFamily="34" charset="0"/>
                <a:ea typeface="Open Sans" panose="020B0606030504020204" pitchFamily="34" charset="0"/>
                <a:cs typeface="Open Sans" panose="020B0606030504020204" pitchFamily="34" charset="0"/>
              </a:rPr>
              <a:t>TEMP006. Initial Interview </a:t>
            </a:r>
          </a:p>
          <a:p>
            <a:pPr marL="1543050" lvl="1" indent="-457200" hangingPunct="1">
              <a:lnSpc>
                <a:spcPct val="100000"/>
              </a:lnSpc>
              <a:buClr>
                <a:srgbClr val="C00000"/>
              </a:buClr>
              <a:buFont typeface="Wingdings" panose="05000000000000000000" pitchFamily="2" charset="2"/>
              <a:buChar char="ü"/>
            </a:pPr>
            <a:r>
              <a:rPr lang="en-US" sz="2800" dirty="0">
                <a:latin typeface="Open Sans" panose="020B0606030504020204" pitchFamily="34" charset="0"/>
                <a:ea typeface="Open Sans" panose="020B0606030504020204" pitchFamily="34" charset="0"/>
                <a:cs typeface="Open Sans" panose="020B0606030504020204" pitchFamily="34" charset="0"/>
              </a:rPr>
              <a:t>TEMP007. Self-assessment &amp; Job Goal Setting</a:t>
            </a:r>
          </a:p>
          <a:p>
            <a:pPr marL="1543050" lvl="1" indent="-457200" hangingPunct="1">
              <a:lnSpc>
                <a:spcPct val="100000"/>
              </a:lnSpc>
              <a:buClr>
                <a:srgbClr val="C00000"/>
              </a:buClr>
              <a:buFont typeface="Wingdings" panose="05000000000000000000" pitchFamily="2" charset="2"/>
              <a:buChar char="ü"/>
            </a:pPr>
            <a:r>
              <a:rPr lang="en-US" sz="2800" dirty="0">
                <a:latin typeface="Open Sans" panose="020B0606030504020204" pitchFamily="34" charset="0"/>
                <a:ea typeface="Open Sans" panose="020B0606030504020204" pitchFamily="34" charset="0"/>
                <a:cs typeface="Open Sans" panose="020B0606030504020204" pitchFamily="34" charset="0"/>
              </a:rPr>
              <a:t>TEMP008. Skills performance matrix </a:t>
            </a:r>
          </a:p>
          <a:p>
            <a:pPr marL="1543050" lvl="1" indent="-457200" hangingPunct="1">
              <a:lnSpc>
                <a:spcPct val="100000"/>
              </a:lnSpc>
              <a:buClr>
                <a:srgbClr val="C00000"/>
              </a:buClr>
              <a:buFont typeface="Wingdings" panose="05000000000000000000" pitchFamily="2" charset="2"/>
              <a:buChar char="ü"/>
            </a:pPr>
            <a:r>
              <a:rPr lang="en-US" sz="2800" dirty="0">
                <a:latin typeface="Open Sans" panose="020B0606030504020204" pitchFamily="34" charset="0"/>
                <a:ea typeface="Open Sans" panose="020B0606030504020204" pitchFamily="34" charset="0"/>
                <a:cs typeface="Open Sans" panose="020B0606030504020204" pitchFamily="34" charset="0"/>
              </a:rPr>
              <a:t>TEMP009. Skill assessment outcomes</a:t>
            </a:r>
          </a:p>
          <a:p>
            <a:pPr marL="1543050" lvl="1" indent="-457200" hangingPunct="1">
              <a:lnSpc>
                <a:spcPct val="100000"/>
              </a:lnSpc>
              <a:buClr>
                <a:srgbClr val="C00000"/>
              </a:buClr>
              <a:buFont typeface="Wingdings" panose="05000000000000000000" pitchFamily="2" charset="2"/>
              <a:buChar char="ü"/>
            </a:pPr>
            <a:r>
              <a:rPr lang="en-US" sz="2800" dirty="0">
                <a:latin typeface="Open Sans" panose="020B0606030504020204" pitchFamily="34" charset="0"/>
                <a:ea typeface="Open Sans" panose="020B0606030504020204" pitchFamily="34" charset="0"/>
                <a:cs typeface="Open Sans" panose="020B0606030504020204" pitchFamily="34" charset="0"/>
              </a:rPr>
              <a:t>TEMP010. Individual Action Plan</a:t>
            </a:r>
          </a:p>
          <a:p>
            <a:pPr marL="1543050" lvl="1" indent="-457200" hangingPunct="1">
              <a:lnSpc>
                <a:spcPct val="100000"/>
              </a:lnSpc>
              <a:buClr>
                <a:srgbClr val="C00000"/>
              </a:buClr>
              <a:buFont typeface="Wingdings" panose="05000000000000000000" pitchFamily="2" charset="2"/>
              <a:buChar char="ü"/>
            </a:pPr>
            <a:r>
              <a:rPr lang="en-US" sz="2800" dirty="0">
                <a:latin typeface="Open Sans" panose="020B0606030504020204" pitchFamily="34" charset="0"/>
                <a:ea typeface="Open Sans" panose="020B0606030504020204" pitchFamily="34" charset="0"/>
                <a:cs typeface="Open Sans" panose="020B0606030504020204" pitchFamily="34" charset="0"/>
              </a:rPr>
              <a:t>TEMP011. Individual Action Plan Follow-up</a:t>
            </a:r>
          </a:p>
        </p:txBody>
      </p:sp>
      <p:pic>
        <p:nvPicPr>
          <p:cNvPr id="7" name="Imagen 6">
            <a:extLst>
              <a:ext uri="{FF2B5EF4-FFF2-40B4-BE49-F238E27FC236}">
                <a16:creationId xmlns:a16="http://schemas.microsoft.com/office/drawing/2014/main" id="{BF0A63E6-D7AC-4303-A834-F8019B24401F}"/>
              </a:ext>
            </a:extLst>
          </p:cNvPr>
          <p:cNvPicPr>
            <a:picLocks noChangeAspect="1"/>
          </p:cNvPicPr>
          <p:nvPr/>
        </p:nvPicPr>
        <p:blipFill>
          <a:blip r:embed="rId5"/>
          <a:stretch>
            <a:fillRect/>
          </a:stretch>
        </p:blipFill>
        <p:spPr>
          <a:xfrm>
            <a:off x="0" y="3005485"/>
            <a:ext cx="9526321" cy="4695651"/>
          </a:xfrm>
          <a:prstGeom prst="rect">
            <a:avLst/>
          </a:prstGeom>
        </p:spPr>
      </p:pic>
    </p:spTree>
    <p:extLst>
      <p:ext uri="{BB962C8B-B14F-4D97-AF65-F5344CB8AC3E}">
        <p14:creationId xmlns:p14="http://schemas.microsoft.com/office/powerpoint/2010/main" val="9824076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3" name="Imagen 2">
            <a:extLst>
              <a:ext uri="{FF2B5EF4-FFF2-40B4-BE49-F238E27FC236}">
                <a16:creationId xmlns:a16="http://schemas.microsoft.com/office/drawing/2014/main" id="{9D5BD43F-FA3F-4567-AE45-A0B4C69BB086}"/>
              </a:ext>
            </a:extLst>
          </p:cNvPr>
          <p:cNvPicPr>
            <a:picLocks noChangeAspect="1"/>
          </p:cNvPicPr>
          <p:nvPr/>
        </p:nvPicPr>
        <p:blipFill>
          <a:blip r:embed="rId5"/>
          <a:stretch>
            <a:fillRect/>
          </a:stretch>
        </p:blipFill>
        <p:spPr>
          <a:xfrm>
            <a:off x="2272334" y="2561635"/>
            <a:ext cx="13743332" cy="7394331"/>
          </a:xfrm>
          <a:prstGeom prst="rect">
            <a:avLst/>
          </a:prstGeom>
        </p:spPr>
      </p:pic>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6CDA20C-5DE9-4F27-87E0-E181B0570685}"/>
              </a:ext>
            </a:extLst>
          </p:cNvPr>
          <p:cNvSpPr txBox="1">
            <a:spLocks/>
          </p:cNvSpPr>
          <p:nvPr/>
        </p:nvSpPr>
        <p:spPr>
          <a:xfrm>
            <a:off x="5536372" y="1623979"/>
            <a:ext cx="721525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SKILLS PERFORMANCE MATRIX EXAMPLE</a:t>
            </a:r>
          </a:p>
        </p:txBody>
      </p:sp>
    </p:spTree>
    <p:extLst>
      <p:ext uri="{BB962C8B-B14F-4D97-AF65-F5344CB8AC3E}">
        <p14:creationId xmlns:p14="http://schemas.microsoft.com/office/powerpoint/2010/main" val="10534894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6CDA20C-5DE9-4F27-87E0-E181B0570685}"/>
              </a:ext>
            </a:extLst>
          </p:cNvPr>
          <p:cNvSpPr txBox="1">
            <a:spLocks/>
          </p:cNvSpPr>
          <p:nvPr/>
        </p:nvSpPr>
        <p:spPr>
          <a:xfrm>
            <a:off x="5536372" y="1623979"/>
            <a:ext cx="721525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SKILLS PERFORMANCE MATRIX EXAMPLE</a:t>
            </a:r>
          </a:p>
        </p:txBody>
      </p:sp>
      <p:pic>
        <p:nvPicPr>
          <p:cNvPr id="2" name="Imagen 1">
            <a:extLst>
              <a:ext uri="{FF2B5EF4-FFF2-40B4-BE49-F238E27FC236}">
                <a16:creationId xmlns:a16="http://schemas.microsoft.com/office/drawing/2014/main" id="{5669A99B-57CA-4691-B7C2-89B477BD4ADC}"/>
              </a:ext>
            </a:extLst>
          </p:cNvPr>
          <p:cNvPicPr>
            <a:picLocks noChangeAspect="1"/>
          </p:cNvPicPr>
          <p:nvPr/>
        </p:nvPicPr>
        <p:blipFill>
          <a:blip r:embed="rId5"/>
          <a:stretch>
            <a:fillRect/>
          </a:stretch>
        </p:blipFill>
        <p:spPr>
          <a:xfrm>
            <a:off x="3876674" y="2546107"/>
            <a:ext cx="11359655" cy="7497783"/>
          </a:xfrm>
          <a:prstGeom prst="rect">
            <a:avLst/>
          </a:prstGeom>
        </p:spPr>
      </p:pic>
    </p:spTree>
    <p:extLst>
      <p:ext uri="{BB962C8B-B14F-4D97-AF65-F5344CB8AC3E}">
        <p14:creationId xmlns:p14="http://schemas.microsoft.com/office/powerpoint/2010/main" val="18037450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6CDA20C-5DE9-4F27-87E0-E181B0570685}"/>
              </a:ext>
            </a:extLst>
          </p:cNvPr>
          <p:cNvSpPr txBox="1">
            <a:spLocks/>
          </p:cNvSpPr>
          <p:nvPr/>
        </p:nvSpPr>
        <p:spPr>
          <a:xfrm>
            <a:off x="2297477" y="1450036"/>
            <a:ext cx="4798475"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INDIVIDUAL WORK PLAN</a:t>
            </a:r>
          </a:p>
        </p:txBody>
      </p:sp>
      <p:pic>
        <p:nvPicPr>
          <p:cNvPr id="3" name="Imagen 2">
            <a:extLst>
              <a:ext uri="{FF2B5EF4-FFF2-40B4-BE49-F238E27FC236}">
                <a16:creationId xmlns:a16="http://schemas.microsoft.com/office/drawing/2014/main" id="{EA84F0B2-B069-4CC2-B0F7-C7568FEC5EED}"/>
              </a:ext>
            </a:extLst>
          </p:cNvPr>
          <p:cNvPicPr>
            <a:picLocks noChangeAspect="1"/>
          </p:cNvPicPr>
          <p:nvPr/>
        </p:nvPicPr>
        <p:blipFill>
          <a:blip r:embed="rId5"/>
          <a:stretch>
            <a:fillRect/>
          </a:stretch>
        </p:blipFill>
        <p:spPr>
          <a:xfrm>
            <a:off x="1002565" y="1973256"/>
            <a:ext cx="7388300" cy="8206052"/>
          </a:xfrm>
          <a:prstGeom prst="rect">
            <a:avLst/>
          </a:prstGeom>
        </p:spPr>
      </p:pic>
      <p:pic>
        <p:nvPicPr>
          <p:cNvPr id="4" name="Imagen 3">
            <a:extLst>
              <a:ext uri="{FF2B5EF4-FFF2-40B4-BE49-F238E27FC236}">
                <a16:creationId xmlns:a16="http://schemas.microsoft.com/office/drawing/2014/main" id="{5BDD5C53-31CA-4A0E-BCA8-FBFF907009BB}"/>
              </a:ext>
            </a:extLst>
          </p:cNvPr>
          <p:cNvPicPr>
            <a:picLocks noChangeAspect="1"/>
          </p:cNvPicPr>
          <p:nvPr/>
        </p:nvPicPr>
        <p:blipFill>
          <a:blip r:embed="rId6"/>
          <a:stretch>
            <a:fillRect/>
          </a:stretch>
        </p:blipFill>
        <p:spPr>
          <a:xfrm>
            <a:off x="9828898" y="2445245"/>
            <a:ext cx="7388299" cy="7664914"/>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1355CD50-8D28-45C2-A064-7E3B3E9924C8}"/>
              </a:ext>
            </a:extLst>
          </p:cNvPr>
          <p:cNvSpPr txBox="1">
            <a:spLocks/>
          </p:cNvSpPr>
          <p:nvPr/>
        </p:nvSpPr>
        <p:spPr>
          <a:xfrm>
            <a:off x="9828898" y="1769199"/>
            <a:ext cx="4798475"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WORK PLAN FOLLOW UP</a:t>
            </a:r>
          </a:p>
        </p:txBody>
      </p:sp>
    </p:spTree>
    <p:extLst>
      <p:ext uri="{BB962C8B-B14F-4D97-AF65-F5344CB8AC3E}">
        <p14:creationId xmlns:p14="http://schemas.microsoft.com/office/powerpoint/2010/main" val="2447870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2815389" y="3515939"/>
            <a:ext cx="12416589" cy="5194114"/>
          </a:xfrm>
          <a:prstGeom prst="rect">
            <a:avLst/>
          </a:prstGeom>
        </p:spPr>
        <p:txBody>
          <a:bodyPr wrap="square">
            <a:spAutoFit/>
          </a:bodyPr>
          <a:lstStyle/>
          <a:p>
            <a:pPr marL="514350" indent="-514350">
              <a:lnSpc>
                <a:spcPct val="150000"/>
              </a:lnSpc>
              <a:buFont typeface="+mj-lt"/>
              <a:buAutoNum type="arabicPeriod"/>
            </a:pP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Read</a:t>
            </a:r>
            <a:r>
              <a:rPr lang="es-E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two</a:t>
            </a:r>
            <a:r>
              <a:rPr lang="es-E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case </a:t>
            </a: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studies</a:t>
            </a:r>
            <a:endParaRPr lang="en-GB"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514350" indent="-514350">
              <a:lnSpc>
                <a:spcPct val="150000"/>
              </a:lnSpc>
              <a:buAutoNum type="arabicPeriod" startAt="2"/>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In which vulnerability profile could the person be categorized? </a:t>
            </a: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514350" indent="-514350">
              <a:lnSpc>
                <a:spcPct val="150000"/>
              </a:lnSpc>
              <a:buFont typeface="+mj-lt"/>
              <a:buAutoNum type="arabicPeriod" startAt="3"/>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From the actions listed, choose which ones could be included in his/her personalized pathway for mid-term socioeconomic integration (4-5 months time since the person enter the project)</a:t>
            </a: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4938614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1481222" y="1103566"/>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295094" y="1103566"/>
            <a:ext cx="962741" cy="830997"/>
          </a:xfrm>
          <a:prstGeom prst="rect">
            <a:avLst/>
          </a:prstGeom>
          <a:ln>
            <a:solidFill>
              <a:schemeClr val="bg2">
                <a:lumMod val="10000"/>
              </a:schemeClr>
            </a:solidFill>
          </a:ln>
        </p:spPr>
      </p:pic>
      <p:pic>
        <p:nvPicPr>
          <p:cNvPr id="2" name="Imagen 1">
            <a:extLst>
              <a:ext uri="{FF2B5EF4-FFF2-40B4-BE49-F238E27FC236}">
                <a16:creationId xmlns:a16="http://schemas.microsoft.com/office/drawing/2014/main" id="{7D53D161-16B0-405C-81C8-41ED1B55AA8E}"/>
              </a:ext>
            </a:extLst>
          </p:cNvPr>
          <p:cNvPicPr>
            <a:picLocks noChangeAspect="1"/>
          </p:cNvPicPr>
          <p:nvPr/>
        </p:nvPicPr>
        <p:blipFill>
          <a:blip r:embed="rId6"/>
          <a:stretch>
            <a:fillRect/>
          </a:stretch>
        </p:blipFill>
        <p:spPr>
          <a:xfrm>
            <a:off x="5602337" y="1930649"/>
            <a:ext cx="12068443" cy="8300862"/>
          </a:xfrm>
          <a:prstGeom prst="rect">
            <a:avLst/>
          </a:prstGeom>
        </p:spPr>
      </p:pic>
    </p:spTree>
    <p:extLst>
      <p:ext uri="{BB962C8B-B14F-4D97-AF65-F5344CB8AC3E}">
        <p14:creationId xmlns:p14="http://schemas.microsoft.com/office/powerpoint/2010/main" val="247939943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Box 2"/>
          <p:cNvSpPr txBox="1">
            <a:spLocks noGrp="1"/>
          </p:cNvSpPr>
          <p:nvPr>
            <p:ph type="body" sz="quarter" idx="21"/>
          </p:nvPr>
        </p:nvSpPr>
        <p:spPr>
          <a:xfrm>
            <a:off x="1710813" y="4361180"/>
            <a:ext cx="14866374" cy="1569660"/>
          </a:xfrm>
          <a:prstGeom prst="rect">
            <a:avLst/>
          </a:prstGeom>
        </p:spPr>
        <p:txBody>
          <a:bodyPr/>
          <a:lstStyle/>
          <a:p>
            <a:pPr marL="0" indent="0" algn="ctr" defTabSz="914400" rtl="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rPr lang="en-GB" dirty="0">
                <a:solidFill>
                  <a:srgbClr val="F5333F"/>
                </a:solidFill>
              </a:rPr>
              <a:t>MODULE 1</a:t>
            </a:r>
          </a:p>
          <a:p>
            <a:pPr marL="0" indent="0" algn="ctr" defTabSz="914400" rtl="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rPr lang="en-GB" dirty="0">
                <a:solidFill>
                  <a:srgbClr val="FFFFFF"/>
                </a:solidFill>
              </a:rPr>
              <a:t>Work methodology (1)</a:t>
            </a:r>
          </a:p>
        </p:txBody>
      </p:sp>
    </p:spTree>
    <p:extLst>
      <p:ext uri="{BB962C8B-B14F-4D97-AF65-F5344CB8AC3E}">
        <p14:creationId xmlns:p14="http://schemas.microsoft.com/office/powerpoint/2010/main" val="14472580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TextBox 2">
            <a:extLst>
              <a:ext uri="{FF2B5EF4-FFF2-40B4-BE49-F238E27FC236}">
                <a16:creationId xmlns:a16="http://schemas.microsoft.com/office/drawing/2014/main" id="{BC49603D-F15D-44B1-9057-E3A5641A4DAA}"/>
              </a:ext>
            </a:extLst>
          </p:cNvPr>
          <p:cNvSpPr txBox="1">
            <a:spLocks/>
          </p:cNvSpPr>
          <p:nvPr/>
        </p:nvSpPr>
        <p:spPr>
          <a:xfrm>
            <a:off x="12885565" y="279254"/>
            <a:ext cx="5402436" cy="11079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endParaRPr lang="es-ES" sz="6600" dirty="0">
              <a:solidFill>
                <a:schemeClr val="accent3"/>
              </a:solidFill>
              <a:latin typeface="Montserrat Bold"/>
              <a:sym typeface="Montserrat Bold"/>
            </a:endParaRPr>
          </a:p>
        </p:txBody>
      </p:sp>
      <p:sp>
        <p:nvSpPr>
          <p:cNvPr id="13" name="Rectángulo 12">
            <a:extLst>
              <a:ext uri="{FF2B5EF4-FFF2-40B4-BE49-F238E27FC236}">
                <a16:creationId xmlns:a16="http://schemas.microsoft.com/office/drawing/2014/main" id="{1D6162F7-6710-491D-BC21-CD59B31A272E}"/>
              </a:ext>
            </a:extLst>
          </p:cNvPr>
          <p:cNvSpPr/>
          <p:nvPr/>
        </p:nvSpPr>
        <p:spPr>
          <a:xfrm>
            <a:off x="1555845" y="4763069"/>
            <a:ext cx="12938077" cy="1107996"/>
          </a:xfrm>
          <a:prstGeom prst="rect">
            <a:avLst/>
          </a:prstGeom>
          <a:solidFill>
            <a:schemeClr val="bg1"/>
          </a:solidFill>
          <a:ln w="1270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pic>
        <p:nvPicPr>
          <p:cNvPr id="9" name="Imagen 8">
            <a:extLst>
              <a:ext uri="{FF2B5EF4-FFF2-40B4-BE49-F238E27FC236}">
                <a16:creationId xmlns:a16="http://schemas.microsoft.com/office/drawing/2014/main" id="{81FD01C1-058A-49D7-90D2-15D658EB4F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11" name="Imagen 10">
            <a:extLst>
              <a:ext uri="{FF2B5EF4-FFF2-40B4-BE49-F238E27FC236}">
                <a16:creationId xmlns:a16="http://schemas.microsoft.com/office/drawing/2014/main" id="{BAF0A7D2-7D01-4B5C-B277-366EE7A3D093}"/>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6" name="Imagen 5">
            <a:extLst>
              <a:ext uri="{FF2B5EF4-FFF2-40B4-BE49-F238E27FC236}">
                <a16:creationId xmlns:a16="http://schemas.microsoft.com/office/drawing/2014/main" id="{D54193E8-27F2-4FF7-A04E-D6FF53D8D8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4495" y="1862070"/>
            <a:ext cx="5766493" cy="8017990"/>
          </a:xfrm>
          <a:prstGeom prst="rect">
            <a:avLst/>
          </a:prstGeom>
        </p:spPr>
      </p:pic>
      <p:sp>
        <p:nvSpPr>
          <p:cNvPr id="12" name="TextBox 2">
            <a:extLst>
              <a:ext uri="{FF2B5EF4-FFF2-40B4-BE49-F238E27FC236}">
                <a16:creationId xmlns:a16="http://schemas.microsoft.com/office/drawing/2014/main" id="{20A1FB4D-5C58-4863-A00E-4C5A33A97DE5}"/>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Support</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to</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jobseekers</a:t>
            </a:r>
            <a:endParaRPr lang="es-ES" sz="3200" dirty="0">
              <a:solidFill>
                <a:srgbClr val="002060"/>
              </a:solidFill>
              <a:latin typeface="Montserrat Bold"/>
              <a:sym typeface="Montserrat Bold"/>
            </a:endParaRPr>
          </a:p>
        </p:txBody>
      </p:sp>
      <p:pic>
        <p:nvPicPr>
          <p:cNvPr id="2" name="Imagen 1">
            <a:extLst>
              <a:ext uri="{FF2B5EF4-FFF2-40B4-BE49-F238E27FC236}">
                <a16:creationId xmlns:a16="http://schemas.microsoft.com/office/drawing/2014/main" id="{37A98B91-2109-4F10-9DBC-BC450EDA9E01}"/>
              </a:ext>
            </a:extLst>
          </p:cNvPr>
          <p:cNvPicPr>
            <a:picLocks noChangeAspect="1"/>
          </p:cNvPicPr>
          <p:nvPr/>
        </p:nvPicPr>
        <p:blipFill>
          <a:blip r:embed="rId6"/>
          <a:stretch>
            <a:fillRect/>
          </a:stretch>
        </p:blipFill>
        <p:spPr>
          <a:xfrm>
            <a:off x="7678067" y="4119929"/>
            <a:ext cx="9858375" cy="5353050"/>
          </a:xfrm>
          <a:prstGeom prst="rect">
            <a:avLst/>
          </a:prstGeom>
        </p:spPr>
      </p:pic>
      <p:sp>
        <p:nvSpPr>
          <p:cNvPr id="15" name="Flecha: curvada hacia abajo 14">
            <a:extLst>
              <a:ext uri="{FF2B5EF4-FFF2-40B4-BE49-F238E27FC236}">
                <a16:creationId xmlns:a16="http://schemas.microsoft.com/office/drawing/2014/main" id="{5AE67A9C-B9D8-48C4-9B94-FC590E697692}"/>
              </a:ext>
            </a:extLst>
          </p:cNvPr>
          <p:cNvSpPr/>
          <p:nvPr/>
        </p:nvSpPr>
        <p:spPr>
          <a:xfrm rot="1757759">
            <a:off x="6088138" y="1328980"/>
            <a:ext cx="4642036" cy="2194789"/>
          </a:xfrm>
          <a:prstGeom prst="curvedDownArrow">
            <a:avLst>
              <a:gd name="adj1" fmla="val 18076"/>
              <a:gd name="adj2" fmla="val 43059"/>
              <a:gd name="adj3" fmla="val 26961"/>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373786396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78" name="Conector recto 77">
            <a:extLst>
              <a:ext uri="{FF2B5EF4-FFF2-40B4-BE49-F238E27FC236}">
                <a16:creationId xmlns:a16="http://schemas.microsoft.com/office/drawing/2014/main" id="{004439D3-3D44-453E-A0C3-EBE4F624FF2B}"/>
              </a:ext>
            </a:extLst>
          </p:cNvPr>
          <p:cNvCxnSpPr>
            <a:cxnSpLocks/>
          </p:cNvCxnSpPr>
          <p:nvPr/>
        </p:nvCxnSpPr>
        <p:spPr>
          <a:xfrm>
            <a:off x="6378925" y="4808403"/>
            <a:ext cx="5731220" cy="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5" name="Rectángulo: esquinas redondeadas 14">
            <a:extLst>
              <a:ext uri="{FF2B5EF4-FFF2-40B4-BE49-F238E27FC236}">
                <a16:creationId xmlns:a16="http://schemas.microsoft.com/office/drawing/2014/main" id="{867A5A5E-A373-4F31-85FF-AD432CB40F51}"/>
              </a:ext>
            </a:extLst>
          </p:cNvPr>
          <p:cNvSpPr/>
          <p:nvPr/>
        </p:nvSpPr>
        <p:spPr>
          <a:xfrm>
            <a:off x="215400" y="4450050"/>
            <a:ext cx="2700000" cy="715087"/>
          </a:xfrm>
          <a:prstGeom prst="roundRect">
            <a:avLst/>
          </a:prstGeom>
          <a:ln/>
        </p:spPr>
        <p:style>
          <a:lnRef idx="3">
            <a:schemeClr val="lt1"/>
          </a:lnRef>
          <a:fillRef idx="1">
            <a:schemeClr val="accent6"/>
          </a:fillRef>
          <a:effectRef idx="1">
            <a:schemeClr val="accent6"/>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b="1" dirty="0">
                <a:solidFill>
                  <a:schemeClr val="bg1"/>
                </a:solidFill>
              </a:rPr>
              <a:t>INFORMATION AND RECEPTION</a:t>
            </a:r>
          </a:p>
        </p:txBody>
      </p:sp>
      <p:sp>
        <p:nvSpPr>
          <p:cNvPr id="52" name="Rectángulo: esquinas redondeadas 51">
            <a:extLst>
              <a:ext uri="{FF2B5EF4-FFF2-40B4-BE49-F238E27FC236}">
                <a16:creationId xmlns:a16="http://schemas.microsoft.com/office/drawing/2014/main" id="{940ED5CE-E514-4105-98B7-AA3EB14C7C9A}"/>
              </a:ext>
            </a:extLst>
          </p:cNvPr>
          <p:cNvSpPr/>
          <p:nvPr/>
        </p:nvSpPr>
        <p:spPr>
          <a:xfrm>
            <a:off x="3653347" y="4172970"/>
            <a:ext cx="2700000" cy="1328021"/>
          </a:xfrm>
          <a:prstGeom prst="roundRect">
            <a:avLst/>
          </a:prstGeom>
          <a:ln/>
        </p:spPr>
        <p:style>
          <a:lnRef idx="3">
            <a:schemeClr val="lt1"/>
          </a:lnRef>
          <a:fillRef idx="1">
            <a:schemeClr val="accent6"/>
          </a:fillRef>
          <a:effectRef idx="1">
            <a:schemeClr val="accent6"/>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b="1" dirty="0">
                <a:solidFill>
                  <a:schemeClr val="bg1"/>
                </a:solidFill>
              </a:rPr>
              <a:t>INFORMATION SESSION ON </a:t>
            </a:r>
          </a:p>
          <a:p>
            <a:pPr algn="ctr"/>
            <a:r>
              <a:rPr lang="es-ES" sz="2400" b="1" dirty="0">
                <a:solidFill>
                  <a:schemeClr val="bg1"/>
                </a:solidFill>
              </a:rPr>
              <a:t>LABOR MARKET</a:t>
            </a:r>
          </a:p>
        </p:txBody>
      </p:sp>
      <p:sp>
        <p:nvSpPr>
          <p:cNvPr id="53" name="Rectángulo: esquinas redondeadas 52">
            <a:extLst>
              <a:ext uri="{FF2B5EF4-FFF2-40B4-BE49-F238E27FC236}">
                <a16:creationId xmlns:a16="http://schemas.microsoft.com/office/drawing/2014/main" id="{3EDDC411-9799-491E-B21E-1691F1F197C2}"/>
              </a:ext>
            </a:extLst>
          </p:cNvPr>
          <p:cNvSpPr/>
          <p:nvPr/>
        </p:nvSpPr>
        <p:spPr>
          <a:xfrm>
            <a:off x="7735611" y="8373840"/>
            <a:ext cx="4374534" cy="510776"/>
          </a:xfrm>
          <a:prstGeom prst="roundRect">
            <a:avLst/>
          </a:prstGeom>
          <a:ln/>
        </p:spPr>
        <p:style>
          <a:lnRef idx="3">
            <a:schemeClr val="lt1"/>
          </a:lnRef>
          <a:fillRef idx="1">
            <a:schemeClr val="accent6"/>
          </a:fillRef>
          <a:effectRef idx="1">
            <a:schemeClr val="accent6"/>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b="1" dirty="0">
                <a:solidFill>
                  <a:schemeClr val="bg1"/>
                </a:solidFill>
              </a:rPr>
              <a:t>STARTING A MICRO BUSINESS</a:t>
            </a:r>
          </a:p>
        </p:txBody>
      </p:sp>
      <p:sp>
        <p:nvSpPr>
          <p:cNvPr id="54" name="Rectángulo: esquinas redondeadas 53">
            <a:extLst>
              <a:ext uri="{FF2B5EF4-FFF2-40B4-BE49-F238E27FC236}">
                <a16:creationId xmlns:a16="http://schemas.microsoft.com/office/drawing/2014/main" id="{841603D1-2D72-4C4E-87A3-FE7921C32D24}"/>
              </a:ext>
            </a:extLst>
          </p:cNvPr>
          <p:cNvSpPr/>
          <p:nvPr/>
        </p:nvSpPr>
        <p:spPr>
          <a:xfrm>
            <a:off x="7732829" y="2267583"/>
            <a:ext cx="6649549" cy="510776"/>
          </a:xfrm>
          <a:prstGeom prst="roundRect">
            <a:avLst/>
          </a:prstGeom>
          <a:ln/>
        </p:spPr>
        <p:style>
          <a:lnRef idx="3">
            <a:schemeClr val="lt1"/>
          </a:lnRef>
          <a:fillRef idx="1">
            <a:schemeClr val="accent6"/>
          </a:fillRef>
          <a:effectRef idx="1">
            <a:schemeClr val="accent6"/>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2400" b="1" dirty="0">
                <a:solidFill>
                  <a:schemeClr val="bg1"/>
                </a:solidFill>
              </a:rPr>
              <a:t>EMPLOYABILITY</a:t>
            </a:r>
            <a:r>
              <a:rPr lang="es-ES" b="1" dirty="0">
                <a:solidFill>
                  <a:schemeClr val="bg1"/>
                </a:solidFill>
              </a:rPr>
              <a:t> </a:t>
            </a:r>
            <a:r>
              <a:rPr lang="es-ES" sz="2400" b="1" dirty="0">
                <a:solidFill>
                  <a:schemeClr val="bg1"/>
                </a:solidFill>
              </a:rPr>
              <a:t>PATHWAY</a:t>
            </a:r>
            <a:endParaRPr kumimoji="0" lang="es-ES" sz="2400" b="1" i="0" u="none" strike="noStrike" cap="none" spc="0" normalizeH="0" baseline="0" dirty="0">
              <a:ln>
                <a:noFill/>
              </a:ln>
              <a:solidFill>
                <a:schemeClr val="bg1"/>
              </a:solidFill>
              <a:effectLst/>
              <a:uFillTx/>
              <a:sym typeface="Calibri"/>
            </a:endParaRPr>
          </a:p>
        </p:txBody>
      </p:sp>
      <p:sp>
        <p:nvSpPr>
          <p:cNvPr id="56" name="Rectángulo: esquinas redondeadas 55">
            <a:extLst>
              <a:ext uri="{FF2B5EF4-FFF2-40B4-BE49-F238E27FC236}">
                <a16:creationId xmlns:a16="http://schemas.microsoft.com/office/drawing/2014/main" id="{01EDF989-3D86-49AC-8F8F-7D7DD20E0EB0}"/>
              </a:ext>
            </a:extLst>
          </p:cNvPr>
          <p:cNvSpPr/>
          <p:nvPr/>
        </p:nvSpPr>
        <p:spPr>
          <a:xfrm>
            <a:off x="7673092" y="4289092"/>
            <a:ext cx="1665785" cy="1044000"/>
          </a:xfrm>
          <a:prstGeom prst="roundRect">
            <a:avLst/>
          </a:prstGeom>
          <a:ln/>
        </p:spPr>
        <p:style>
          <a:lnRef idx="3">
            <a:schemeClr val="lt1"/>
          </a:lnRef>
          <a:fillRef idx="1">
            <a:schemeClr val="accent6"/>
          </a:fillRef>
          <a:effectRef idx="1">
            <a:schemeClr val="accent6"/>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b="1" dirty="0">
                <a:solidFill>
                  <a:schemeClr val="bg1"/>
                </a:solidFill>
              </a:rPr>
              <a:t>INITIAL INTERVIEW</a:t>
            </a:r>
          </a:p>
        </p:txBody>
      </p:sp>
      <p:sp>
        <p:nvSpPr>
          <p:cNvPr id="63" name="Rectángulo: esquinas redondeadas 62">
            <a:extLst>
              <a:ext uri="{FF2B5EF4-FFF2-40B4-BE49-F238E27FC236}">
                <a16:creationId xmlns:a16="http://schemas.microsoft.com/office/drawing/2014/main" id="{9AC0F086-A5FF-4A77-8BE5-24C85560D882}"/>
              </a:ext>
            </a:extLst>
          </p:cNvPr>
          <p:cNvSpPr/>
          <p:nvPr/>
        </p:nvSpPr>
        <p:spPr>
          <a:xfrm>
            <a:off x="12405621" y="5780592"/>
            <a:ext cx="3098281"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defTabSz="914400" rtl="0" fontAlgn="auto" latinLnBrk="0" hangingPunct="0">
              <a:lnSpc>
                <a:spcPct val="100000"/>
              </a:lnSpc>
              <a:spcBef>
                <a:spcPts val="0"/>
              </a:spcBef>
              <a:spcAft>
                <a:spcPts val="0"/>
              </a:spcAft>
              <a:buClrTx/>
              <a:buSzTx/>
              <a:buFontTx/>
              <a:buNone/>
              <a:tabLst/>
            </a:pPr>
            <a:r>
              <a:rPr kumimoji="0" lang="es-ES" sz="1800" b="1" i="0" u="none" strike="noStrike" cap="none" spc="0" normalizeH="0" baseline="0" dirty="0">
                <a:ln>
                  <a:noFill/>
                </a:ln>
                <a:solidFill>
                  <a:srgbClr val="000000"/>
                </a:solidFill>
                <a:effectLst/>
                <a:uFillTx/>
                <a:latin typeface="+mn-lt"/>
                <a:ea typeface="+mn-ea"/>
                <a:cs typeface="+mn-cs"/>
                <a:sym typeface="Calibri"/>
              </a:rPr>
              <a:t>Professional training</a:t>
            </a:r>
          </a:p>
        </p:txBody>
      </p:sp>
      <p:sp>
        <p:nvSpPr>
          <p:cNvPr id="64" name="Rectángulo: esquinas redondeadas 63">
            <a:extLst>
              <a:ext uri="{FF2B5EF4-FFF2-40B4-BE49-F238E27FC236}">
                <a16:creationId xmlns:a16="http://schemas.microsoft.com/office/drawing/2014/main" id="{08DC51C8-EDD1-4170-8190-D2F9DB031AD1}"/>
              </a:ext>
            </a:extLst>
          </p:cNvPr>
          <p:cNvSpPr/>
          <p:nvPr/>
        </p:nvSpPr>
        <p:spPr>
          <a:xfrm>
            <a:off x="12433965" y="3216648"/>
            <a:ext cx="3152394"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defTabSz="914400" rtl="0" fontAlgn="auto" latinLnBrk="0" hangingPunct="0">
              <a:lnSpc>
                <a:spcPct val="100000"/>
              </a:lnSpc>
              <a:spcBef>
                <a:spcPts val="0"/>
              </a:spcBef>
              <a:spcAft>
                <a:spcPts val="0"/>
              </a:spcAft>
              <a:buClrTx/>
              <a:buSzTx/>
              <a:buFontTx/>
              <a:buNone/>
              <a:tabLst/>
            </a:pPr>
            <a:r>
              <a:rPr lang="es-ES" b="1" dirty="0">
                <a:solidFill>
                  <a:srgbClr val="000000"/>
                </a:solidFill>
              </a:rPr>
              <a:t>Guidance for job goal setting</a:t>
            </a:r>
            <a:endParaRPr kumimoji="0" lang="es-ES" sz="1800" b="1" i="0" u="none" strike="noStrike" cap="none" spc="0" normalizeH="0" baseline="0" dirty="0">
              <a:ln>
                <a:noFill/>
              </a:ln>
              <a:solidFill>
                <a:srgbClr val="000000"/>
              </a:solidFill>
              <a:effectLst/>
              <a:uFillTx/>
              <a:latin typeface="+mn-lt"/>
              <a:ea typeface="+mn-ea"/>
              <a:cs typeface="+mn-cs"/>
              <a:sym typeface="Calibri"/>
            </a:endParaRPr>
          </a:p>
        </p:txBody>
      </p:sp>
      <p:sp>
        <p:nvSpPr>
          <p:cNvPr id="65" name="Rectángulo: esquinas redondeadas 64">
            <a:extLst>
              <a:ext uri="{FF2B5EF4-FFF2-40B4-BE49-F238E27FC236}">
                <a16:creationId xmlns:a16="http://schemas.microsoft.com/office/drawing/2014/main" id="{42520105-338D-460D-9997-F47E9D76401A}"/>
              </a:ext>
            </a:extLst>
          </p:cNvPr>
          <p:cNvSpPr/>
          <p:nvPr/>
        </p:nvSpPr>
        <p:spPr>
          <a:xfrm>
            <a:off x="12423865" y="3724328"/>
            <a:ext cx="3152388"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defTabSz="914400" rtl="0" fontAlgn="auto" latinLnBrk="0" hangingPunct="0">
              <a:lnSpc>
                <a:spcPct val="100000"/>
              </a:lnSpc>
              <a:spcBef>
                <a:spcPts val="0"/>
              </a:spcBef>
              <a:spcAft>
                <a:spcPts val="0"/>
              </a:spcAft>
              <a:buClrTx/>
              <a:buSzTx/>
              <a:buFontTx/>
              <a:buNone/>
              <a:tabLst/>
            </a:pPr>
            <a:r>
              <a:rPr lang="es-ES" b="1" dirty="0">
                <a:solidFill>
                  <a:srgbClr val="000000"/>
                </a:solidFill>
              </a:rPr>
              <a:t>Language training</a:t>
            </a:r>
            <a:endParaRPr kumimoji="0" lang="es-ES" sz="1800" b="1" i="0" u="none" strike="noStrike" cap="none" spc="0" normalizeH="0" baseline="0" dirty="0">
              <a:ln>
                <a:noFill/>
              </a:ln>
              <a:solidFill>
                <a:srgbClr val="000000"/>
              </a:solidFill>
              <a:effectLst/>
              <a:uFillTx/>
              <a:latin typeface="+mn-lt"/>
              <a:ea typeface="+mn-ea"/>
              <a:cs typeface="+mn-cs"/>
              <a:sym typeface="Calibri"/>
            </a:endParaRPr>
          </a:p>
        </p:txBody>
      </p:sp>
      <p:sp>
        <p:nvSpPr>
          <p:cNvPr id="66" name="Rectángulo: esquinas redondeadas 65">
            <a:extLst>
              <a:ext uri="{FF2B5EF4-FFF2-40B4-BE49-F238E27FC236}">
                <a16:creationId xmlns:a16="http://schemas.microsoft.com/office/drawing/2014/main" id="{65E2C68A-DCA9-46EA-B240-27DDD2614C76}"/>
              </a:ext>
            </a:extLst>
          </p:cNvPr>
          <p:cNvSpPr/>
          <p:nvPr/>
        </p:nvSpPr>
        <p:spPr>
          <a:xfrm>
            <a:off x="12405621" y="4222428"/>
            <a:ext cx="3148545"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defTabSz="914400" rtl="0" fontAlgn="auto" latinLnBrk="0" hangingPunct="0">
              <a:lnSpc>
                <a:spcPct val="100000"/>
              </a:lnSpc>
              <a:spcBef>
                <a:spcPts val="0"/>
              </a:spcBef>
              <a:spcAft>
                <a:spcPts val="0"/>
              </a:spcAft>
              <a:buClrTx/>
              <a:buSzTx/>
              <a:buFontTx/>
              <a:buNone/>
              <a:tabLst/>
            </a:pPr>
            <a:r>
              <a:rPr lang="es-ES" b="1" dirty="0">
                <a:solidFill>
                  <a:srgbClr val="000000"/>
                </a:solidFill>
              </a:rPr>
              <a:t>Job seeking skills &amp; tools</a:t>
            </a:r>
            <a:endParaRPr kumimoji="0" lang="es-ES" sz="1800" b="1" i="0" u="none" strike="noStrike" cap="none" spc="0" normalizeH="0" baseline="0" dirty="0">
              <a:ln>
                <a:noFill/>
              </a:ln>
              <a:solidFill>
                <a:srgbClr val="000000"/>
              </a:solidFill>
              <a:effectLst/>
              <a:uFillTx/>
              <a:latin typeface="+mn-lt"/>
              <a:ea typeface="+mn-ea"/>
              <a:cs typeface="+mn-cs"/>
              <a:sym typeface="Calibri"/>
            </a:endParaRPr>
          </a:p>
        </p:txBody>
      </p:sp>
      <p:sp>
        <p:nvSpPr>
          <p:cNvPr id="67" name="Rectángulo: esquinas redondeadas 66">
            <a:extLst>
              <a:ext uri="{FF2B5EF4-FFF2-40B4-BE49-F238E27FC236}">
                <a16:creationId xmlns:a16="http://schemas.microsoft.com/office/drawing/2014/main" id="{04F3CB74-5C34-4A8C-B2EC-D109654C0097}"/>
              </a:ext>
            </a:extLst>
          </p:cNvPr>
          <p:cNvSpPr/>
          <p:nvPr/>
        </p:nvSpPr>
        <p:spPr>
          <a:xfrm>
            <a:off x="12405629" y="4722773"/>
            <a:ext cx="3148537"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defTabSz="914400" rtl="0" fontAlgn="auto" latinLnBrk="0" hangingPunct="0">
              <a:lnSpc>
                <a:spcPct val="100000"/>
              </a:lnSpc>
              <a:spcBef>
                <a:spcPts val="0"/>
              </a:spcBef>
              <a:spcAft>
                <a:spcPts val="0"/>
              </a:spcAft>
              <a:buClrTx/>
              <a:buSzTx/>
              <a:buFontTx/>
              <a:buNone/>
              <a:tabLst/>
            </a:pPr>
            <a:r>
              <a:rPr kumimoji="0" lang="es-ES" sz="1800" b="1" i="0" u="none" strike="noStrike" cap="none" spc="0" normalizeH="0" baseline="0" dirty="0">
                <a:ln>
                  <a:noFill/>
                </a:ln>
                <a:solidFill>
                  <a:srgbClr val="000000"/>
                </a:solidFill>
                <a:effectLst/>
                <a:uFillTx/>
                <a:latin typeface="+mn-lt"/>
                <a:ea typeface="+mn-ea"/>
                <a:cs typeface="+mn-cs"/>
                <a:sym typeface="Calibri"/>
              </a:rPr>
              <a:t>Basic/transversal skills training</a:t>
            </a:r>
          </a:p>
        </p:txBody>
      </p:sp>
      <p:sp>
        <p:nvSpPr>
          <p:cNvPr id="68" name="Rectángulo: esquinas redondeadas 67">
            <a:extLst>
              <a:ext uri="{FF2B5EF4-FFF2-40B4-BE49-F238E27FC236}">
                <a16:creationId xmlns:a16="http://schemas.microsoft.com/office/drawing/2014/main" id="{4CC53F7A-0715-4232-AE0B-CCB4F3982B78}"/>
              </a:ext>
            </a:extLst>
          </p:cNvPr>
          <p:cNvSpPr/>
          <p:nvPr/>
        </p:nvSpPr>
        <p:spPr>
          <a:xfrm>
            <a:off x="12405490" y="6299797"/>
            <a:ext cx="3175933" cy="715087"/>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defTabSz="914400" rtl="0" fontAlgn="auto" latinLnBrk="0" hangingPunct="0">
              <a:lnSpc>
                <a:spcPct val="100000"/>
              </a:lnSpc>
              <a:spcBef>
                <a:spcPts val="0"/>
              </a:spcBef>
              <a:spcAft>
                <a:spcPts val="0"/>
              </a:spcAft>
              <a:buClrTx/>
              <a:buSzTx/>
              <a:buFontTx/>
              <a:buNone/>
              <a:tabLst/>
            </a:pPr>
            <a:r>
              <a:rPr lang="es-ES" b="1" dirty="0">
                <a:solidFill>
                  <a:srgbClr val="000000"/>
                </a:solidFill>
              </a:rPr>
              <a:t>Info sessions from local companies</a:t>
            </a:r>
            <a:endParaRPr kumimoji="0" lang="es-ES" sz="1800" b="1" i="0" u="none" strike="noStrike" cap="none" spc="0" normalizeH="0" baseline="0" dirty="0">
              <a:ln>
                <a:noFill/>
              </a:ln>
              <a:solidFill>
                <a:srgbClr val="000000"/>
              </a:solidFill>
              <a:effectLst/>
              <a:uFillTx/>
              <a:latin typeface="+mn-lt"/>
              <a:ea typeface="+mn-ea"/>
              <a:cs typeface="+mn-cs"/>
              <a:sym typeface="Calibri"/>
            </a:endParaRPr>
          </a:p>
        </p:txBody>
      </p:sp>
      <p:sp>
        <p:nvSpPr>
          <p:cNvPr id="71" name="Flecha: a la derecha 70">
            <a:extLst>
              <a:ext uri="{FF2B5EF4-FFF2-40B4-BE49-F238E27FC236}">
                <a16:creationId xmlns:a16="http://schemas.microsoft.com/office/drawing/2014/main" id="{BEB5C293-4C37-4ECB-8F95-90D772F9B07F}"/>
              </a:ext>
            </a:extLst>
          </p:cNvPr>
          <p:cNvSpPr/>
          <p:nvPr/>
        </p:nvSpPr>
        <p:spPr>
          <a:xfrm>
            <a:off x="3020305" y="4522683"/>
            <a:ext cx="607798" cy="556206"/>
          </a:xfrm>
          <a:prstGeom prst="rightArrow">
            <a:avLst/>
          </a:prstGeom>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73" name="Flecha: a la derecha 72">
            <a:extLst>
              <a:ext uri="{FF2B5EF4-FFF2-40B4-BE49-F238E27FC236}">
                <a16:creationId xmlns:a16="http://schemas.microsoft.com/office/drawing/2014/main" id="{8CD5F678-9329-4B85-A93F-2AB648C8A522}"/>
              </a:ext>
            </a:extLst>
          </p:cNvPr>
          <p:cNvSpPr/>
          <p:nvPr/>
        </p:nvSpPr>
        <p:spPr>
          <a:xfrm>
            <a:off x="7065294" y="2191219"/>
            <a:ext cx="607798" cy="556206"/>
          </a:xfrm>
          <a:prstGeom prst="rightArrow">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74" name="Flecha: a la derecha 73">
            <a:extLst>
              <a:ext uri="{FF2B5EF4-FFF2-40B4-BE49-F238E27FC236}">
                <a16:creationId xmlns:a16="http://schemas.microsoft.com/office/drawing/2014/main" id="{FB2354E2-F3E6-4FDF-B8BA-647BDAB8C950}"/>
              </a:ext>
            </a:extLst>
          </p:cNvPr>
          <p:cNvSpPr/>
          <p:nvPr/>
        </p:nvSpPr>
        <p:spPr>
          <a:xfrm>
            <a:off x="7057920" y="8339251"/>
            <a:ext cx="607798" cy="556206"/>
          </a:xfrm>
          <a:prstGeom prst="rightArrow">
            <a:avLst/>
          </a:prstGeom>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72" name="Elipse 71">
            <a:extLst>
              <a:ext uri="{FF2B5EF4-FFF2-40B4-BE49-F238E27FC236}">
                <a16:creationId xmlns:a16="http://schemas.microsoft.com/office/drawing/2014/main" id="{F1CC4A00-5429-4207-AC24-5C2A1C9C65E7}"/>
              </a:ext>
            </a:extLst>
          </p:cNvPr>
          <p:cNvSpPr/>
          <p:nvPr/>
        </p:nvSpPr>
        <p:spPr>
          <a:xfrm>
            <a:off x="9869091" y="4156392"/>
            <a:ext cx="1391474" cy="1260000"/>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algn="ctr"/>
            <a:r>
              <a:rPr lang="es-ES" b="1" dirty="0"/>
              <a:t>WORK PLAN</a:t>
            </a:r>
          </a:p>
        </p:txBody>
      </p:sp>
      <p:cxnSp>
        <p:nvCxnSpPr>
          <p:cNvPr id="76" name="Conector recto 75">
            <a:extLst>
              <a:ext uri="{FF2B5EF4-FFF2-40B4-BE49-F238E27FC236}">
                <a16:creationId xmlns:a16="http://schemas.microsoft.com/office/drawing/2014/main" id="{46D516D9-AF15-4610-B62E-CF1918012E83}"/>
              </a:ext>
            </a:extLst>
          </p:cNvPr>
          <p:cNvCxnSpPr>
            <a:cxnSpLocks/>
          </p:cNvCxnSpPr>
          <p:nvPr/>
        </p:nvCxnSpPr>
        <p:spPr>
          <a:xfrm>
            <a:off x="7050546" y="2331157"/>
            <a:ext cx="0" cy="6370428"/>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85" name="Flecha: a la derecha 84">
            <a:extLst>
              <a:ext uri="{FF2B5EF4-FFF2-40B4-BE49-F238E27FC236}">
                <a16:creationId xmlns:a16="http://schemas.microsoft.com/office/drawing/2014/main" id="{A02E2940-58E1-483B-9FD8-A4A4BC637045}"/>
              </a:ext>
            </a:extLst>
          </p:cNvPr>
          <p:cNvSpPr/>
          <p:nvPr/>
        </p:nvSpPr>
        <p:spPr>
          <a:xfrm>
            <a:off x="15724926" y="8138743"/>
            <a:ext cx="1281369" cy="917075"/>
          </a:xfrm>
          <a:prstGeom prst="rightArrow">
            <a:avLst/>
          </a:prstGeom>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a:ln>
                  <a:noFill/>
                </a:ln>
                <a:solidFill>
                  <a:srgbClr val="000000"/>
                </a:solidFill>
                <a:effectLst/>
                <a:uFillTx/>
                <a:latin typeface="+mn-lt"/>
                <a:ea typeface="+mn-ea"/>
                <a:cs typeface="+mn-cs"/>
                <a:sym typeface="Calibri"/>
              </a:rPr>
              <a:t>EXIT</a:t>
            </a:r>
          </a:p>
        </p:txBody>
      </p:sp>
      <p:sp>
        <p:nvSpPr>
          <p:cNvPr id="86" name="Flecha: a la derecha 85">
            <a:extLst>
              <a:ext uri="{FF2B5EF4-FFF2-40B4-BE49-F238E27FC236}">
                <a16:creationId xmlns:a16="http://schemas.microsoft.com/office/drawing/2014/main" id="{1ADE2B4E-31B3-4A1A-BD00-047FEA64220A}"/>
              </a:ext>
            </a:extLst>
          </p:cNvPr>
          <p:cNvSpPr/>
          <p:nvPr/>
        </p:nvSpPr>
        <p:spPr>
          <a:xfrm>
            <a:off x="15693663" y="2064432"/>
            <a:ext cx="1281369" cy="917075"/>
          </a:xfrm>
          <a:prstGeom prst="rightArrow">
            <a:avLst/>
          </a:prstGeom>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a:ln>
                  <a:noFill/>
                </a:ln>
                <a:solidFill>
                  <a:srgbClr val="000000"/>
                </a:solidFill>
                <a:effectLst/>
                <a:uFillTx/>
                <a:latin typeface="+mn-lt"/>
                <a:ea typeface="+mn-ea"/>
                <a:cs typeface="+mn-cs"/>
                <a:sym typeface="Calibri"/>
              </a:rPr>
              <a:t>EXIT</a:t>
            </a:r>
          </a:p>
        </p:txBody>
      </p:sp>
      <p:pic>
        <p:nvPicPr>
          <p:cNvPr id="87" name="Gráfico 86" descr="Hombre y mujer">
            <a:extLst>
              <a:ext uri="{FF2B5EF4-FFF2-40B4-BE49-F238E27FC236}">
                <a16:creationId xmlns:a16="http://schemas.microsoft.com/office/drawing/2014/main" id="{40C51153-516C-4379-B800-9DBC9B05383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346" y="2938927"/>
            <a:ext cx="1338017" cy="1338017"/>
          </a:xfrm>
          <a:prstGeom prst="rect">
            <a:avLst/>
          </a:prstGeom>
        </p:spPr>
      </p:pic>
      <p:pic>
        <p:nvPicPr>
          <p:cNvPr id="89" name="Gráfico 88" descr="Hombre y mujer">
            <a:extLst>
              <a:ext uri="{FF2B5EF4-FFF2-40B4-BE49-F238E27FC236}">
                <a16:creationId xmlns:a16="http://schemas.microsoft.com/office/drawing/2014/main" id="{D2A6FD1B-0186-4269-BF4B-AFC6D72A6C6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006295" y="1853962"/>
            <a:ext cx="1338017" cy="1338017"/>
          </a:xfrm>
          <a:prstGeom prst="rect">
            <a:avLst/>
          </a:prstGeom>
        </p:spPr>
      </p:pic>
      <p:pic>
        <p:nvPicPr>
          <p:cNvPr id="90" name="Gráfico 89" descr="Hombre y mujer">
            <a:extLst>
              <a:ext uri="{FF2B5EF4-FFF2-40B4-BE49-F238E27FC236}">
                <a16:creationId xmlns:a16="http://schemas.microsoft.com/office/drawing/2014/main" id="{E8802F55-5A6E-4B11-B86E-7594FEC421E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853893" y="7826465"/>
            <a:ext cx="1338017" cy="1338017"/>
          </a:xfrm>
          <a:prstGeom prst="rect">
            <a:avLst/>
          </a:prstGeom>
        </p:spPr>
      </p:pic>
      <p:sp>
        <p:nvSpPr>
          <p:cNvPr id="98" name="Rectángulo: esquinas redondeadas 97">
            <a:extLst>
              <a:ext uri="{FF2B5EF4-FFF2-40B4-BE49-F238E27FC236}">
                <a16:creationId xmlns:a16="http://schemas.microsoft.com/office/drawing/2014/main" id="{827EEF88-B301-4C9C-AC62-00E66381097C}"/>
              </a:ext>
            </a:extLst>
          </p:cNvPr>
          <p:cNvSpPr/>
          <p:nvPr/>
        </p:nvSpPr>
        <p:spPr>
          <a:xfrm>
            <a:off x="12488389" y="7723913"/>
            <a:ext cx="3093034"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800" b="1" i="0" u="none" strike="noStrike" cap="none" spc="0" normalizeH="0" baseline="0" dirty="0">
                <a:ln>
                  <a:noFill/>
                </a:ln>
                <a:solidFill>
                  <a:srgbClr val="000000"/>
                </a:solidFill>
                <a:effectLst/>
                <a:uFillTx/>
                <a:latin typeface="+mn-lt"/>
                <a:ea typeface="+mn-ea"/>
                <a:cs typeface="+mn-cs"/>
                <a:sym typeface="Calibri"/>
              </a:rPr>
              <a:t>Guidance</a:t>
            </a:r>
          </a:p>
        </p:txBody>
      </p:sp>
      <p:sp>
        <p:nvSpPr>
          <p:cNvPr id="99" name="Rectángulo: esquinas redondeadas 98">
            <a:extLst>
              <a:ext uri="{FF2B5EF4-FFF2-40B4-BE49-F238E27FC236}">
                <a16:creationId xmlns:a16="http://schemas.microsoft.com/office/drawing/2014/main" id="{94E0CE6C-248B-4B6D-8E7A-94300992863E}"/>
              </a:ext>
            </a:extLst>
          </p:cNvPr>
          <p:cNvSpPr/>
          <p:nvPr/>
        </p:nvSpPr>
        <p:spPr>
          <a:xfrm>
            <a:off x="12495659" y="9270638"/>
            <a:ext cx="3030797"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800" b="1" i="0" u="none" strike="noStrike" cap="none" spc="0" normalizeH="0" baseline="0" dirty="0">
                <a:ln>
                  <a:noFill/>
                </a:ln>
                <a:solidFill>
                  <a:srgbClr val="000000"/>
                </a:solidFill>
                <a:effectLst/>
                <a:uFillTx/>
                <a:latin typeface="+mn-lt"/>
                <a:ea typeface="+mn-ea"/>
                <a:cs typeface="+mn-cs"/>
                <a:sym typeface="Calibri"/>
              </a:rPr>
              <a:t>Financial support</a:t>
            </a:r>
          </a:p>
        </p:txBody>
      </p:sp>
      <p:cxnSp>
        <p:nvCxnSpPr>
          <p:cNvPr id="100" name="Conector recto 99">
            <a:extLst>
              <a:ext uri="{FF2B5EF4-FFF2-40B4-BE49-F238E27FC236}">
                <a16:creationId xmlns:a16="http://schemas.microsoft.com/office/drawing/2014/main" id="{5A36B93F-E5DC-498C-B195-3915F5E38213}"/>
              </a:ext>
            </a:extLst>
          </p:cNvPr>
          <p:cNvCxnSpPr>
            <a:cxnSpLocks/>
          </p:cNvCxnSpPr>
          <p:nvPr/>
        </p:nvCxnSpPr>
        <p:spPr>
          <a:xfrm flipH="1">
            <a:off x="12096206" y="2778359"/>
            <a:ext cx="18375" cy="3858926"/>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09" name="Conector recto 108">
            <a:extLst>
              <a:ext uri="{FF2B5EF4-FFF2-40B4-BE49-F238E27FC236}">
                <a16:creationId xmlns:a16="http://schemas.microsoft.com/office/drawing/2014/main" id="{B6FF1E93-0F63-4FF6-889C-9304A17C4479}"/>
              </a:ext>
            </a:extLst>
          </p:cNvPr>
          <p:cNvCxnSpPr>
            <a:cxnSpLocks/>
            <a:endCxn id="65" idx="1"/>
          </p:cNvCxnSpPr>
          <p:nvPr/>
        </p:nvCxnSpPr>
        <p:spPr>
          <a:xfrm flipV="1">
            <a:off x="12086106" y="3928638"/>
            <a:ext cx="337759" cy="22666"/>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11" name="Conector recto 110">
            <a:extLst>
              <a:ext uri="{FF2B5EF4-FFF2-40B4-BE49-F238E27FC236}">
                <a16:creationId xmlns:a16="http://schemas.microsoft.com/office/drawing/2014/main" id="{F4B0D2B3-B902-4153-994B-3BBDBB674F74}"/>
              </a:ext>
            </a:extLst>
          </p:cNvPr>
          <p:cNvCxnSpPr>
            <a:cxnSpLocks/>
          </p:cNvCxnSpPr>
          <p:nvPr/>
        </p:nvCxnSpPr>
        <p:spPr>
          <a:xfrm flipV="1">
            <a:off x="12110145" y="4436216"/>
            <a:ext cx="319384" cy="1854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12" name="Conector recto 111">
            <a:extLst>
              <a:ext uri="{FF2B5EF4-FFF2-40B4-BE49-F238E27FC236}">
                <a16:creationId xmlns:a16="http://schemas.microsoft.com/office/drawing/2014/main" id="{EF82DBD7-0A03-4864-B368-6D870C5F3606}"/>
              </a:ext>
            </a:extLst>
          </p:cNvPr>
          <p:cNvCxnSpPr>
            <a:cxnSpLocks/>
          </p:cNvCxnSpPr>
          <p:nvPr/>
        </p:nvCxnSpPr>
        <p:spPr>
          <a:xfrm flipV="1">
            <a:off x="12110284" y="4973065"/>
            <a:ext cx="319384" cy="1854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13" name="Conector recto 112">
            <a:extLst>
              <a:ext uri="{FF2B5EF4-FFF2-40B4-BE49-F238E27FC236}">
                <a16:creationId xmlns:a16="http://schemas.microsoft.com/office/drawing/2014/main" id="{B0549459-1321-421F-91D2-1D22AB73A34A}"/>
              </a:ext>
            </a:extLst>
          </p:cNvPr>
          <p:cNvCxnSpPr>
            <a:cxnSpLocks/>
          </p:cNvCxnSpPr>
          <p:nvPr/>
        </p:nvCxnSpPr>
        <p:spPr>
          <a:xfrm flipV="1">
            <a:off x="12086106" y="5948724"/>
            <a:ext cx="319384" cy="1854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14" name="Conector recto 113">
            <a:extLst>
              <a:ext uri="{FF2B5EF4-FFF2-40B4-BE49-F238E27FC236}">
                <a16:creationId xmlns:a16="http://schemas.microsoft.com/office/drawing/2014/main" id="{8D575299-B7FA-4093-97C1-9417CB6812A5}"/>
              </a:ext>
            </a:extLst>
          </p:cNvPr>
          <p:cNvCxnSpPr>
            <a:cxnSpLocks/>
          </p:cNvCxnSpPr>
          <p:nvPr/>
        </p:nvCxnSpPr>
        <p:spPr>
          <a:xfrm flipV="1">
            <a:off x="12096206" y="6590185"/>
            <a:ext cx="319384" cy="1854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20" name="Conector recto 119">
            <a:extLst>
              <a:ext uri="{FF2B5EF4-FFF2-40B4-BE49-F238E27FC236}">
                <a16:creationId xmlns:a16="http://schemas.microsoft.com/office/drawing/2014/main" id="{40CCCD27-82DB-4BC4-BF71-AC8C9B2BF43E}"/>
              </a:ext>
            </a:extLst>
          </p:cNvPr>
          <p:cNvCxnSpPr>
            <a:cxnSpLocks/>
          </p:cNvCxnSpPr>
          <p:nvPr/>
        </p:nvCxnSpPr>
        <p:spPr>
          <a:xfrm>
            <a:off x="12285375" y="7985931"/>
            <a:ext cx="0" cy="1518327"/>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69" name="Flecha: a la derecha 68">
            <a:extLst>
              <a:ext uri="{FF2B5EF4-FFF2-40B4-BE49-F238E27FC236}">
                <a16:creationId xmlns:a16="http://schemas.microsoft.com/office/drawing/2014/main" id="{3E114652-7A17-4D40-A68A-F0D0198291A1}"/>
              </a:ext>
            </a:extLst>
          </p:cNvPr>
          <p:cNvSpPr/>
          <p:nvPr/>
        </p:nvSpPr>
        <p:spPr>
          <a:xfrm rot="16200000">
            <a:off x="4316917" y="2859038"/>
            <a:ext cx="1281369" cy="917075"/>
          </a:xfrm>
          <a:prstGeom prst="rightArrow">
            <a:avLst/>
          </a:prstGeom>
          <a:ln/>
        </p:spPr>
        <p:style>
          <a:lnRef idx="1">
            <a:schemeClr val="accent2"/>
          </a:lnRef>
          <a:fillRef idx="2">
            <a:schemeClr val="accent2"/>
          </a:fillRef>
          <a:effectRef idx="1">
            <a:schemeClr val="accent2"/>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a:ln>
                  <a:noFill/>
                </a:ln>
                <a:solidFill>
                  <a:srgbClr val="000000"/>
                </a:solidFill>
                <a:effectLst/>
                <a:uFillTx/>
                <a:latin typeface="+mn-lt"/>
                <a:ea typeface="+mn-ea"/>
                <a:cs typeface="+mn-cs"/>
                <a:sym typeface="Calibri"/>
              </a:rPr>
              <a:t>EXIT</a:t>
            </a:r>
          </a:p>
        </p:txBody>
      </p:sp>
      <p:pic>
        <p:nvPicPr>
          <p:cNvPr id="70" name="Gráfico 69" descr="Hombre y mujer">
            <a:extLst>
              <a:ext uri="{FF2B5EF4-FFF2-40B4-BE49-F238E27FC236}">
                <a16:creationId xmlns:a16="http://schemas.microsoft.com/office/drawing/2014/main" id="{5B2CABE4-FDE0-4BFA-BC6F-9ED7CD9A004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83687" y="1290827"/>
            <a:ext cx="1338017" cy="1338017"/>
          </a:xfrm>
          <a:prstGeom prst="rect">
            <a:avLst/>
          </a:prstGeom>
        </p:spPr>
      </p:pic>
      <p:sp>
        <p:nvSpPr>
          <p:cNvPr id="93" name="TextBox 2">
            <a:extLst>
              <a:ext uri="{FF2B5EF4-FFF2-40B4-BE49-F238E27FC236}">
                <a16:creationId xmlns:a16="http://schemas.microsoft.com/office/drawing/2014/main" id="{A19D3EC1-0484-40CA-8A58-63A21E1C3F25}"/>
              </a:ext>
            </a:extLst>
          </p:cNvPr>
          <p:cNvSpPr txBox="1">
            <a:spLocks/>
          </p:cNvSpPr>
          <p:nvPr/>
        </p:nvSpPr>
        <p:spPr>
          <a:xfrm>
            <a:off x="5539539" y="279254"/>
            <a:ext cx="12513331"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r" hangingPunct="1"/>
            <a:r>
              <a:rPr lang="es-ES" sz="4800" dirty="0">
                <a:solidFill>
                  <a:schemeClr val="bg1"/>
                </a:solidFill>
                <a:latin typeface="Montserrat Bold"/>
                <a:sym typeface="Montserrat Bold"/>
              </a:rPr>
              <a:t>URCS Activation Points</a:t>
            </a:r>
            <a:endParaRPr lang="es-ES" sz="4800" dirty="0">
              <a:solidFill>
                <a:schemeClr val="accent3"/>
              </a:solidFill>
              <a:latin typeface="Montserrat Bold"/>
              <a:sym typeface="Montserrat Bold"/>
            </a:endParaRPr>
          </a:p>
        </p:txBody>
      </p:sp>
      <p:cxnSp>
        <p:nvCxnSpPr>
          <p:cNvPr id="83" name="Conector recto 82">
            <a:extLst>
              <a:ext uri="{FF2B5EF4-FFF2-40B4-BE49-F238E27FC236}">
                <a16:creationId xmlns:a16="http://schemas.microsoft.com/office/drawing/2014/main" id="{DF712562-968C-47D6-99C9-FD05518113E3}"/>
              </a:ext>
            </a:extLst>
          </p:cNvPr>
          <p:cNvCxnSpPr>
            <a:cxnSpLocks/>
            <a:endCxn id="99" idx="1"/>
          </p:cNvCxnSpPr>
          <p:nvPr/>
        </p:nvCxnSpPr>
        <p:spPr>
          <a:xfrm>
            <a:off x="12257665" y="9474948"/>
            <a:ext cx="237994" cy="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84" name="Rectángulo: esquinas redondeadas 83">
            <a:extLst>
              <a:ext uri="{FF2B5EF4-FFF2-40B4-BE49-F238E27FC236}">
                <a16:creationId xmlns:a16="http://schemas.microsoft.com/office/drawing/2014/main" id="{39A0C6D1-7121-45E0-979B-4AE883918AA1}"/>
              </a:ext>
            </a:extLst>
          </p:cNvPr>
          <p:cNvSpPr/>
          <p:nvPr/>
        </p:nvSpPr>
        <p:spPr>
          <a:xfrm>
            <a:off x="12474545" y="8497275"/>
            <a:ext cx="3084135"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1800" b="1" i="0" u="none" strike="noStrike" cap="none" spc="0" normalizeH="0" baseline="0" dirty="0">
                <a:ln>
                  <a:noFill/>
                </a:ln>
                <a:solidFill>
                  <a:srgbClr val="000000"/>
                </a:solidFill>
                <a:effectLst/>
                <a:uFillTx/>
                <a:latin typeface="+mn-lt"/>
                <a:ea typeface="+mn-ea"/>
                <a:cs typeface="+mn-cs"/>
                <a:sym typeface="Calibri"/>
              </a:rPr>
              <a:t>Training</a:t>
            </a:r>
          </a:p>
        </p:txBody>
      </p:sp>
      <p:cxnSp>
        <p:nvCxnSpPr>
          <p:cNvPr id="88" name="Conector recto 87">
            <a:extLst>
              <a:ext uri="{FF2B5EF4-FFF2-40B4-BE49-F238E27FC236}">
                <a16:creationId xmlns:a16="http://schemas.microsoft.com/office/drawing/2014/main" id="{D57FA293-3713-4B36-9ADE-276B60E6CE61}"/>
              </a:ext>
            </a:extLst>
          </p:cNvPr>
          <p:cNvCxnSpPr>
            <a:cxnSpLocks/>
            <a:stCxn id="53" idx="3"/>
          </p:cNvCxnSpPr>
          <p:nvPr/>
        </p:nvCxnSpPr>
        <p:spPr>
          <a:xfrm>
            <a:off x="12110145" y="8629228"/>
            <a:ext cx="198358" cy="60383"/>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95" name="Flecha: a la derecha 94">
            <a:extLst>
              <a:ext uri="{FF2B5EF4-FFF2-40B4-BE49-F238E27FC236}">
                <a16:creationId xmlns:a16="http://schemas.microsoft.com/office/drawing/2014/main" id="{6BD70BC2-1F2D-4979-97C8-9E463803B1A9}"/>
              </a:ext>
            </a:extLst>
          </p:cNvPr>
          <p:cNvSpPr/>
          <p:nvPr/>
        </p:nvSpPr>
        <p:spPr>
          <a:xfrm>
            <a:off x="7065294" y="2120685"/>
            <a:ext cx="607798" cy="556206"/>
          </a:xfrm>
          <a:prstGeom prst="rightArrow">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cxnSp>
        <p:nvCxnSpPr>
          <p:cNvPr id="96" name="Conector recto 95">
            <a:extLst>
              <a:ext uri="{FF2B5EF4-FFF2-40B4-BE49-F238E27FC236}">
                <a16:creationId xmlns:a16="http://schemas.microsoft.com/office/drawing/2014/main" id="{B5925619-F7A4-4896-A1A6-CE97EE7A2AD9}"/>
              </a:ext>
            </a:extLst>
          </p:cNvPr>
          <p:cNvCxnSpPr>
            <a:cxnSpLocks/>
          </p:cNvCxnSpPr>
          <p:nvPr/>
        </p:nvCxnSpPr>
        <p:spPr>
          <a:xfrm>
            <a:off x="7050546" y="2260623"/>
            <a:ext cx="0" cy="6236652"/>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01" name="Conector recto 100">
            <a:extLst>
              <a:ext uri="{FF2B5EF4-FFF2-40B4-BE49-F238E27FC236}">
                <a16:creationId xmlns:a16="http://schemas.microsoft.com/office/drawing/2014/main" id="{335CE978-357D-4C44-B0E4-C6E64926A452}"/>
              </a:ext>
            </a:extLst>
          </p:cNvPr>
          <p:cNvCxnSpPr>
            <a:cxnSpLocks/>
          </p:cNvCxnSpPr>
          <p:nvPr/>
        </p:nvCxnSpPr>
        <p:spPr>
          <a:xfrm flipV="1">
            <a:off x="12114581" y="3461265"/>
            <a:ext cx="319384" cy="1854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23" name="Rectángulo: esquinas redondeadas 122">
            <a:extLst>
              <a:ext uri="{FF2B5EF4-FFF2-40B4-BE49-F238E27FC236}">
                <a16:creationId xmlns:a16="http://schemas.microsoft.com/office/drawing/2014/main" id="{F6DD4CAA-D59F-4C1D-821E-6C4D36F4C811}"/>
              </a:ext>
            </a:extLst>
          </p:cNvPr>
          <p:cNvSpPr/>
          <p:nvPr/>
        </p:nvSpPr>
        <p:spPr>
          <a:xfrm>
            <a:off x="7764092" y="2240538"/>
            <a:ext cx="7724006" cy="510776"/>
          </a:xfrm>
          <a:prstGeom prst="roundRect">
            <a:avLst/>
          </a:prstGeom>
          <a:ln/>
        </p:spPr>
        <p:style>
          <a:lnRef idx="3">
            <a:schemeClr val="lt1"/>
          </a:lnRef>
          <a:fillRef idx="1">
            <a:schemeClr val="accent6"/>
          </a:fillRef>
          <a:effectRef idx="1">
            <a:schemeClr val="accent6"/>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2400" b="1" dirty="0">
                <a:solidFill>
                  <a:schemeClr val="bg1"/>
                </a:solidFill>
              </a:rPr>
              <a:t>PATHWAY TO EMPLOYMENT</a:t>
            </a:r>
            <a:endParaRPr kumimoji="0" lang="es-ES" sz="2400" b="1" i="0" u="none" strike="noStrike" cap="none" spc="0" normalizeH="0" baseline="0" dirty="0">
              <a:ln>
                <a:noFill/>
              </a:ln>
              <a:solidFill>
                <a:schemeClr val="bg1"/>
              </a:solidFill>
              <a:effectLst/>
              <a:uFillTx/>
              <a:sym typeface="Calibri"/>
            </a:endParaRPr>
          </a:p>
        </p:txBody>
      </p:sp>
      <p:sp>
        <p:nvSpPr>
          <p:cNvPr id="124" name="Flecha: a la derecha 123">
            <a:extLst>
              <a:ext uri="{FF2B5EF4-FFF2-40B4-BE49-F238E27FC236}">
                <a16:creationId xmlns:a16="http://schemas.microsoft.com/office/drawing/2014/main" id="{8066F380-959C-43C8-89F3-54F3FB4277C9}"/>
              </a:ext>
            </a:extLst>
          </p:cNvPr>
          <p:cNvSpPr/>
          <p:nvPr/>
        </p:nvSpPr>
        <p:spPr>
          <a:xfrm>
            <a:off x="7096557" y="2164174"/>
            <a:ext cx="607798" cy="556206"/>
          </a:xfrm>
          <a:prstGeom prst="rightArrow">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cxnSp>
        <p:nvCxnSpPr>
          <p:cNvPr id="131" name="Conector recto 130">
            <a:extLst>
              <a:ext uri="{FF2B5EF4-FFF2-40B4-BE49-F238E27FC236}">
                <a16:creationId xmlns:a16="http://schemas.microsoft.com/office/drawing/2014/main" id="{242AFF71-50F7-4D4D-993F-F20AA17D5C8A}"/>
              </a:ext>
            </a:extLst>
          </p:cNvPr>
          <p:cNvCxnSpPr>
            <a:cxnSpLocks/>
          </p:cNvCxnSpPr>
          <p:nvPr/>
        </p:nvCxnSpPr>
        <p:spPr>
          <a:xfrm>
            <a:off x="12254985" y="8701585"/>
            <a:ext cx="237994"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32" name="Conector recto 131">
            <a:extLst>
              <a:ext uri="{FF2B5EF4-FFF2-40B4-BE49-F238E27FC236}">
                <a16:creationId xmlns:a16="http://schemas.microsoft.com/office/drawing/2014/main" id="{2CE7F9FE-1E1E-4A07-83AB-1F4A84F5B853}"/>
              </a:ext>
            </a:extLst>
          </p:cNvPr>
          <p:cNvCxnSpPr>
            <a:cxnSpLocks/>
          </p:cNvCxnSpPr>
          <p:nvPr/>
        </p:nvCxnSpPr>
        <p:spPr>
          <a:xfrm>
            <a:off x="12285375" y="7985931"/>
            <a:ext cx="237994" cy="0"/>
          </a:xfrm>
          <a:prstGeom prst="line">
            <a:avLst/>
          </a:prstGeom>
          <a:ln w="28575"/>
        </p:spPr>
        <p:style>
          <a:lnRef idx="1">
            <a:schemeClr val="accent2"/>
          </a:lnRef>
          <a:fillRef idx="0">
            <a:schemeClr val="accent2"/>
          </a:fillRef>
          <a:effectRef idx="0">
            <a:schemeClr val="accent2"/>
          </a:effectRef>
          <a:fontRef idx="minor">
            <a:schemeClr val="tx1"/>
          </a:fontRef>
        </p:style>
      </p:cxnSp>
      <p:pic>
        <p:nvPicPr>
          <p:cNvPr id="133" name="Imagen 132">
            <a:extLst>
              <a:ext uri="{FF2B5EF4-FFF2-40B4-BE49-F238E27FC236}">
                <a16:creationId xmlns:a16="http://schemas.microsoft.com/office/drawing/2014/main" id="{21CF638C-BF81-4060-A8A2-9D08152F0A70}"/>
              </a:ext>
            </a:extLst>
          </p:cNvPr>
          <p:cNvPicPr>
            <a:picLocks noChangeAspect="1"/>
          </p:cNvPicPr>
          <p:nvPr/>
        </p:nvPicPr>
        <p:blipFill>
          <a:blip r:embed="rId8" cstate="print">
            <a:lum bright="70000" contrast="-70000"/>
            <a:extLst>
              <a:ext uri="{28A0092B-C50C-407E-A947-70E740481C1C}">
                <a14:useLocalDpi xmlns:a14="http://schemas.microsoft.com/office/drawing/2010/main" val="0"/>
              </a:ext>
            </a:extLst>
          </a:blip>
          <a:stretch>
            <a:fillRect/>
          </a:stretch>
        </p:blipFill>
        <p:spPr>
          <a:xfrm>
            <a:off x="4952480" y="8159614"/>
            <a:ext cx="960096" cy="960096"/>
          </a:xfrm>
          <a:prstGeom prst="rect">
            <a:avLst/>
          </a:prstGeom>
        </p:spPr>
      </p:pic>
      <p:pic>
        <p:nvPicPr>
          <p:cNvPr id="30" name="Imagen 29">
            <a:extLst>
              <a:ext uri="{FF2B5EF4-FFF2-40B4-BE49-F238E27FC236}">
                <a16:creationId xmlns:a16="http://schemas.microsoft.com/office/drawing/2014/main" id="{9DE7054F-AEE7-4854-91D5-FDB59C24AEDD}"/>
              </a:ext>
            </a:extLst>
          </p:cNvPr>
          <p:cNvPicPr>
            <a:picLocks noChangeAspect="1"/>
          </p:cNvPicPr>
          <p:nvPr/>
        </p:nvPicPr>
        <p:blipFill>
          <a:blip r:embed="rId9" cstate="print">
            <a:lum bright="70000" contrast="-70000"/>
            <a:extLst>
              <a:ext uri="{28A0092B-C50C-407E-A947-70E740481C1C}">
                <a14:useLocalDpi xmlns:a14="http://schemas.microsoft.com/office/drawing/2010/main" val="0"/>
              </a:ext>
            </a:extLst>
          </a:blip>
          <a:stretch>
            <a:fillRect/>
          </a:stretch>
        </p:blipFill>
        <p:spPr>
          <a:xfrm>
            <a:off x="829103" y="8297489"/>
            <a:ext cx="766907" cy="766907"/>
          </a:xfrm>
          <a:prstGeom prst="rect">
            <a:avLst/>
          </a:prstGeom>
        </p:spPr>
      </p:pic>
      <p:pic>
        <p:nvPicPr>
          <p:cNvPr id="32" name="Imagen 31">
            <a:extLst>
              <a:ext uri="{FF2B5EF4-FFF2-40B4-BE49-F238E27FC236}">
                <a16:creationId xmlns:a16="http://schemas.microsoft.com/office/drawing/2014/main" id="{C006389A-C5B7-4254-AA76-97F118B45DA8}"/>
              </a:ext>
            </a:extLst>
          </p:cNvPr>
          <p:cNvPicPr>
            <a:picLocks noChangeAspect="1"/>
          </p:cNvPicPr>
          <p:nvPr/>
        </p:nvPicPr>
        <p:blipFill>
          <a:blip r:embed="rId10" cstate="print">
            <a:lum bright="70000" contrast="-70000"/>
            <a:extLst>
              <a:ext uri="{28A0092B-C50C-407E-A947-70E740481C1C}">
                <a14:useLocalDpi xmlns:a14="http://schemas.microsoft.com/office/drawing/2010/main" val="0"/>
              </a:ext>
            </a:extLst>
          </a:blip>
          <a:stretch>
            <a:fillRect/>
          </a:stretch>
        </p:blipFill>
        <p:spPr>
          <a:xfrm>
            <a:off x="2811306" y="8494711"/>
            <a:ext cx="986475" cy="524914"/>
          </a:xfrm>
          <a:prstGeom prst="rect">
            <a:avLst/>
          </a:prstGeom>
        </p:spPr>
      </p:pic>
      <p:sp>
        <p:nvSpPr>
          <p:cNvPr id="134"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2C392E61-668F-43D6-AC41-656018CCA7FB}"/>
              </a:ext>
            </a:extLst>
          </p:cNvPr>
          <p:cNvSpPr txBox="1">
            <a:spLocks/>
          </p:cNvSpPr>
          <p:nvPr/>
        </p:nvSpPr>
        <p:spPr>
          <a:xfrm>
            <a:off x="297660" y="9087001"/>
            <a:ext cx="1886352"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00000"/>
              </a:lnSpc>
            </a:pPr>
            <a:r>
              <a:rPr lang="en-US" sz="1800" dirty="0">
                <a:solidFill>
                  <a:schemeClr val="bg1"/>
                </a:solidFill>
                <a:latin typeface="Open Sans" panose="020B0606030504020204" pitchFamily="34" charset="0"/>
                <a:ea typeface="Open Sans" panose="020B0606030504020204" pitchFamily="34" charset="0"/>
                <a:cs typeface="Open Sans" panose="020B0606030504020204" pitchFamily="34" charset="0"/>
              </a:rPr>
              <a:t>Activation Point </a:t>
            </a:r>
            <a:r>
              <a:rPr lang="en-US" sz="1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Centre</a:t>
            </a:r>
          </a:p>
        </p:txBody>
      </p:sp>
      <p:sp>
        <p:nvSpPr>
          <p:cNvPr id="135"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34769215-44E9-4148-A30C-C862B78D78B2}"/>
              </a:ext>
            </a:extLst>
          </p:cNvPr>
          <p:cNvSpPr txBox="1">
            <a:spLocks/>
          </p:cNvSpPr>
          <p:nvPr/>
        </p:nvSpPr>
        <p:spPr>
          <a:xfrm>
            <a:off x="2419981" y="9087001"/>
            <a:ext cx="1829792"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00000"/>
              </a:lnSpc>
            </a:pPr>
            <a:r>
              <a:rPr lang="en-US" sz="1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Mobile </a:t>
            </a:r>
          </a:p>
          <a:p>
            <a:pPr algn="ctr" hangingPunct="1">
              <a:lnSpc>
                <a:spcPct val="100000"/>
              </a:lnSpc>
            </a:pPr>
            <a:r>
              <a:rPr lang="en-US" sz="1800" dirty="0">
                <a:solidFill>
                  <a:schemeClr val="bg1"/>
                </a:solidFill>
                <a:latin typeface="Open Sans" panose="020B0606030504020204" pitchFamily="34" charset="0"/>
                <a:ea typeface="Open Sans" panose="020B0606030504020204" pitchFamily="34" charset="0"/>
                <a:cs typeface="Open Sans" panose="020B0606030504020204" pitchFamily="34" charset="0"/>
              </a:rPr>
              <a:t>Activation Point</a:t>
            </a:r>
          </a:p>
        </p:txBody>
      </p:sp>
      <p:sp>
        <p:nvSpPr>
          <p:cNvPr id="136"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B8CB612F-5849-46AF-B93B-E3AA0E0465F3}"/>
              </a:ext>
            </a:extLst>
          </p:cNvPr>
          <p:cNvSpPr txBox="1">
            <a:spLocks/>
          </p:cNvSpPr>
          <p:nvPr/>
        </p:nvSpPr>
        <p:spPr>
          <a:xfrm>
            <a:off x="4500489" y="9100162"/>
            <a:ext cx="1829792"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00000"/>
              </a:lnSpc>
            </a:pPr>
            <a:r>
              <a:rPr lang="en-US" sz="1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Multi-channel </a:t>
            </a:r>
          </a:p>
          <a:p>
            <a:pPr algn="ctr" hangingPunct="1">
              <a:lnSpc>
                <a:spcPct val="100000"/>
              </a:lnSpc>
            </a:pPr>
            <a:r>
              <a:rPr lang="en-US" sz="1800" dirty="0">
                <a:solidFill>
                  <a:schemeClr val="bg1"/>
                </a:solidFill>
                <a:latin typeface="Open Sans" panose="020B0606030504020204" pitchFamily="34" charset="0"/>
                <a:ea typeface="Open Sans" panose="020B0606030504020204" pitchFamily="34" charset="0"/>
                <a:cs typeface="Open Sans" panose="020B0606030504020204" pitchFamily="34" charset="0"/>
              </a:rPr>
              <a:t>Activation Point</a:t>
            </a:r>
          </a:p>
        </p:txBody>
      </p:sp>
      <p:pic>
        <p:nvPicPr>
          <p:cNvPr id="137" name="Imagen 136">
            <a:extLst>
              <a:ext uri="{FF2B5EF4-FFF2-40B4-BE49-F238E27FC236}">
                <a16:creationId xmlns:a16="http://schemas.microsoft.com/office/drawing/2014/main" id="{332D41EE-F07A-4007-891A-F6C4E0C40AF3}"/>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1076588" y="8411914"/>
            <a:ext cx="288000" cy="288000"/>
          </a:xfrm>
          <a:prstGeom prst="rect">
            <a:avLst/>
          </a:prstGeom>
        </p:spPr>
      </p:pic>
      <p:pic>
        <p:nvPicPr>
          <p:cNvPr id="138" name="Imagen 137">
            <a:extLst>
              <a:ext uri="{FF2B5EF4-FFF2-40B4-BE49-F238E27FC236}">
                <a16:creationId xmlns:a16="http://schemas.microsoft.com/office/drawing/2014/main" id="{526CDF0E-5003-4BC0-9ED5-9D12D6408BB9}"/>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3172593" y="8626595"/>
            <a:ext cx="288000" cy="288000"/>
          </a:xfrm>
          <a:prstGeom prst="rect">
            <a:avLst/>
          </a:prstGeom>
        </p:spPr>
      </p:pic>
      <p:pic>
        <p:nvPicPr>
          <p:cNvPr id="139" name="Imagen 138">
            <a:extLst>
              <a:ext uri="{FF2B5EF4-FFF2-40B4-BE49-F238E27FC236}">
                <a16:creationId xmlns:a16="http://schemas.microsoft.com/office/drawing/2014/main" id="{162A9F7C-0D7A-4C82-BD56-B81FA0226C39}"/>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5469853" y="8862369"/>
            <a:ext cx="288000" cy="288000"/>
          </a:xfrm>
          <a:prstGeom prst="rect">
            <a:avLst/>
          </a:prstGeom>
        </p:spPr>
      </p:pic>
      <p:sp>
        <p:nvSpPr>
          <p:cNvPr id="60" name="Rectángulo: esquinas redondeadas 59">
            <a:extLst>
              <a:ext uri="{FF2B5EF4-FFF2-40B4-BE49-F238E27FC236}">
                <a16:creationId xmlns:a16="http://schemas.microsoft.com/office/drawing/2014/main" id="{DBB0DB72-6053-4FA4-B09C-99C8236F87CB}"/>
              </a:ext>
            </a:extLst>
          </p:cNvPr>
          <p:cNvSpPr/>
          <p:nvPr/>
        </p:nvSpPr>
        <p:spPr>
          <a:xfrm>
            <a:off x="16853893" y="9255923"/>
            <a:ext cx="1338018"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b="1" dirty="0">
                <a:solidFill>
                  <a:srgbClr val="000000"/>
                </a:solidFill>
              </a:rPr>
              <a:t>Follow-up</a:t>
            </a:r>
            <a:endParaRPr kumimoji="0" lang="es-ES" sz="1800" b="1" i="0" u="none" strike="noStrike" cap="none" spc="0" normalizeH="0" baseline="0" dirty="0">
              <a:ln>
                <a:noFill/>
              </a:ln>
              <a:solidFill>
                <a:srgbClr val="000000"/>
              </a:solidFill>
              <a:effectLst/>
              <a:uFillTx/>
              <a:latin typeface="+mn-lt"/>
              <a:ea typeface="+mn-ea"/>
              <a:cs typeface="+mn-cs"/>
              <a:sym typeface="Calibri"/>
            </a:endParaRPr>
          </a:p>
        </p:txBody>
      </p:sp>
      <p:sp>
        <p:nvSpPr>
          <p:cNvPr id="75" name="Rectángulo: esquinas redondeadas 74">
            <a:extLst>
              <a:ext uri="{FF2B5EF4-FFF2-40B4-BE49-F238E27FC236}">
                <a16:creationId xmlns:a16="http://schemas.microsoft.com/office/drawing/2014/main" id="{9DC9359D-7E84-43E3-9BF5-6E6941D703B5}"/>
              </a:ext>
            </a:extLst>
          </p:cNvPr>
          <p:cNvSpPr/>
          <p:nvPr/>
        </p:nvSpPr>
        <p:spPr>
          <a:xfrm>
            <a:off x="4329098" y="5624231"/>
            <a:ext cx="1338018" cy="132802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b="1" dirty="0">
                <a:solidFill>
                  <a:srgbClr val="000000"/>
                </a:solidFill>
              </a:rPr>
              <a:t>Follow-up</a:t>
            </a:r>
          </a:p>
          <a:p>
            <a:pPr marL="0" marR="0" indent="0" algn="ctr" defTabSz="914400" rtl="0" fontAlgn="auto" latinLnBrk="0" hangingPunct="0">
              <a:lnSpc>
                <a:spcPct val="100000"/>
              </a:lnSpc>
              <a:spcBef>
                <a:spcPts val="0"/>
              </a:spcBef>
              <a:spcAft>
                <a:spcPts val="0"/>
              </a:spcAft>
              <a:buClrTx/>
              <a:buSzTx/>
              <a:buFontTx/>
              <a:buNone/>
              <a:tabLst/>
            </a:pPr>
            <a:r>
              <a:rPr kumimoji="0" lang="es-ES" sz="1800" b="1" i="0" u="none" strike="noStrike" cap="none" spc="0" normalizeH="0" baseline="0" dirty="0">
                <a:ln>
                  <a:noFill/>
                </a:ln>
                <a:solidFill>
                  <a:srgbClr val="000000"/>
                </a:solidFill>
                <a:effectLst/>
                <a:uFillTx/>
                <a:latin typeface="+mn-lt"/>
                <a:ea typeface="+mn-ea"/>
                <a:cs typeface="+mn-cs"/>
                <a:sym typeface="Calibri"/>
              </a:rPr>
              <a:t>2 weeks after info session</a:t>
            </a:r>
          </a:p>
        </p:txBody>
      </p:sp>
      <p:sp>
        <p:nvSpPr>
          <p:cNvPr id="79" name="Rectángulo: esquinas redondeadas 78">
            <a:extLst>
              <a:ext uri="{FF2B5EF4-FFF2-40B4-BE49-F238E27FC236}">
                <a16:creationId xmlns:a16="http://schemas.microsoft.com/office/drawing/2014/main" id="{C19835E0-00A8-4A2A-95CB-F820AD42B438}"/>
              </a:ext>
            </a:extLst>
          </p:cNvPr>
          <p:cNvSpPr/>
          <p:nvPr/>
        </p:nvSpPr>
        <p:spPr>
          <a:xfrm>
            <a:off x="16864792" y="3268535"/>
            <a:ext cx="1338018" cy="1328021"/>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b="1" dirty="0">
                <a:solidFill>
                  <a:srgbClr val="000000"/>
                </a:solidFill>
              </a:rPr>
              <a:t>Follow-up</a:t>
            </a:r>
          </a:p>
          <a:p>
            <a:pPr marL="0" marR="0" indent="0" algn="ctr" defTabSz="914400" rtl="0" fontAlgn="auto" latinLnBrk="0" hangingPunct="0">
              <a:lnSpc>
                <a:spcPct val="100000"/>
              </a:lnSpc>
              <a:spcBef>
                <a:spcPts val="0"/>
              </a:spcBef>
              <a:spcAft>
                <a:spcPts val="0"/>
              </a:spcAft>
              <a:buClrTx/>
              <a:buSzTx/>
              <a:buFontTx/>
              <a:buNone/>
              <a:tabLst/>
            </a:pPr>
            <a:r>
              <a:rPr kumimoji="0" lang="es-ES" sz="1800" b="1" i="0" u="none" strike="noStrike" cap="none" spc="0" normalizeH="0" baseline="0" dirty="0">
                <a:ln>
                  <a:noFill/>
                </a:ln>
                <a:solidFill>
                  <a:srgbClr val="000000"/>
                </a:solidFill>
                <a:effectLst/>
                <a:uFillTx/>
                <a:latin typeface="+mn-lt"/>
                <a:ea typeface="+mn-ea"/>
                <a:cs typeface="+mn-cs"/>
                <a:sym typeface="Calibri"/>
              </a:rPr>
              <a:t>2 months after info session</a:t>
            </a:r>
          </a:p>
        </p:txBody>
      </p:sp>
      <p:sp>
        <p:nvSpPr>
          <p:cNvPr id="80" name="Rectángulo: esquinas redondeadas 79">
            <a:extLst>
              <a:ext uri="{FF2B5EF4-FFF2-40B4-BE49-F238E27FC236}">
                <a16:creationId xmlns:a16="http://schemas.microsoft.com/office/drawing/2014/main" id="{5014C485-0AEB-4B3D-AF1B-DB5A3298E571}"/>
              </a:ext>
            </a:extLst>
          </p:cNvPr>
          <p:cNvSpPr/>
          <p:nvPr/>
        </p:nvSpPr>
        <p:spPr>
          <a:xfrm>
            <a:off x="12415590" y="5241082"/>
            <a:ext cx="3148537" cy="408620"/>
          </a:xfrm>
          <a:prstGeom prst="roundRect">
            <a:avLst/>
          </a:prstGeom>
          <a:ln/>
        </p:spPr>
        <p:style>
          <a:lnRef idx="1">
            <a:schemeClr val="accent4"/>
          </a:lnRef>
          <a:fillRef idx="2">
            <a:schemeClr val="accent4"/>
          </a:fillRef>
          <a:effectRef idx="1">
            <a:schemeClr val="accent4"/>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defTabSz="914400" rtl="0" fontAlgn="auto" latinLnBrk="0" hangingPunct="0">
              <a:lnSpc>
                <a:spcPct val="100000"/>
              </a:lnSpc>
              <a:spcBef>
                <a:spcPts val="0"/>
              </a:spcBef>
              <a:spcAft>
                <a:spcPts val="0"/>
              </a:spcAft>
              <a:buClrTx/>
              <a:buSzTx/>
              <a:buFontTx/>
              <a:buNone/>
              <a:tabLst/>
            </a:pPr>
            <a:r>
              <a:rPr lang="es-ES" b="1" dirty="0">
                <a:solidFill>
                  <a:srgbClr val="000000"/>
                </a:solidFill>
              </a:rPr>
              <a:t>Digital </a:t>
            </a:r>
            <a:r>
              <a:rPr kumimoji="0" lang="es-ES" sz="1800" b="1" i="0" u="none" strike="noStrike" cap="none" spc="0" normalizeH="0" baseline="0" dirty="0">
                <a:ln>
                  <a:noFill/>
                </a:ln>
                <a:solidFill>
                  <a:srgbClr val="000000"/>
                </a:solidFill>
                <a:effectLst/>
                <a:uFillTx/>
                <a:latin typeface="+mn-lt"/>
                <a:ea typeface="+mn-ea"/>
                <a:cs typeface="+mn-cs"/>
                <a:sym typeface="Calibri"/>
              </a:rPr>
              <a:t>skills training</a:t>
            </a:r>
          </a:p>
        </p:txBody>
      </p:sp>
      <p:cxnSp>
        <p:nvCxnSpPr>
          <p:cNvPr id="81" name="Conector recto 80">
            <a:extLst>
              <a:ext uri="{FF2B5EF4-FFF2-40B4-BE49-F238E27FC236}">
                <a16:creationId xmlns:a16="http://schemas.microsoft.com/office/drawing/2014/main" id="{FE82E6DC-BDEE-451C-9C01-42BE820A7DFE}"/>
              </a:ext>
            </a:extLst>
          </p:cNvPr>
          <p:cNvCxnSpPr>
            <a:cxnSpLocks/>
          </p:cNvCxnSpPr>
          <p:nvPr/>
        </p:nvCxnSpPr>
        <p:spPr>
          <a:xfrm flipV="1">
            <a:off x="12120245" y="5491374"/>
            <a:ext cx="319384" cy="1854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77" name="Rectángulo: esquinas redondeadas 76">
            <a:extLst>
              <a:ext uri="{FF2B5EF4-FFF2-40B4-BE49-F238E27FC236}">
                <a16:creationId xmlns:a16="http://schemas.microsoft.com/office/drawing/2014/main" id="{1FE4A1DC-8B24-4E82-BB8F-9F02C146C923}"/>
              </a:ext>
            </a:extLst>
          </p:cNvPr>
          <p:cNvSpPr/>
          <p:nvPr/>
        </p:nvSpPr>
        <p:spPr>
          <a:xfrm>
            <a:off x="208507" y="5616605"/>
            <a:ext cx="2830798" cy="1328021"/>
          </a:xfrm>
          <a:prstGeom prst="roundRect">
            <a:avLst/>
          </a:prstGeom>
          <a:ln/>
        </p:spPr>
        <p:style>
          <a:lnRef idx="3">
            <a:schemeClr val="lt1"/>
          </a:lnRef>
          <a:fillRef idx="1">
            <a:schemeClr val="accent2"/>
          </a:fillRef>
          <a:effectRef idx="1">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defTabSz="914400" rtl="0" fontAlgn="auto" latinLnBrk="0" hangingPunct="0">
              <a:lnSpc>
                <a:spcPct val="100000"/>
              </a:lnSpc>
              <a:spcBef>
                <a:spcPts val="0"/>
              </a:spcBef>
              <a:spcAft>
                <a:spcPts val="0"/>
              </a:spcAft>
              <a:buClrTx/>
              <a:buSzTx/>
              <a:buFontTx/>
              <a:buNone/>
              <a:tabLst/>
            </a:pPr>
            <a:r>
              <a:rPr lang="es-ES" dirty="0">
                <a:solidFill>
                  <a:srgbClr val="000000"/>
                </a:solidFill>
              </a:rPr>
              <a:t>Referrals from Employment Centres, other URCS programmes (Shelter, PSS, CVA, etc.), MoVA, etc.</a:t>
            </a:r>
            <a:endParaRPr kumimoji="0" lang="es-ES" sz="1800" i="0" u="none" strike="noStrike" cap="none" spc="0" normalizeH="0" baseline="0" dirty="0">
              <a:ln>
                <a:noFill/>
              </a:ln>
              <a:solidFill>
                <a:srgbClr val="000000"/>
              </a:solidFill>
              <a:effectLst/>
              <a:uFillTx/>
              <a:latin typeface="+mn-lt"/>
              <a:ea typeface="+mn-ea"/>
              <a:cs typeface="+mn-cs"/>
              <a:sym typeface="Calibri"/>
            </a:endParaRPr>
          </a:p>
        </p:txBody>
      </p:sp>
      <p:pic>
        <p:nvPicPr>
          <p:cNvPr id="91" name="Imagen 90">
            <a:extLst>
              <a:ext uri="{FF2B5EF4-FFF2-40B4-BE49-F238E27FC236}">
                <a16:creationId xmlns:a16="http://schemas.microsoft.com/office/drawing/2014/main" id="{6F6DA1DC-312B-4D5A-9161-1D0059974A2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829741" y="407070"/>
            <a:ext cx="1353601" cy="1353601"/>
          </a:xfrm>
          <a:prstGeom prst="rect">
            <a:avLst/>
          </a:prstGeom>
        </p:spPr>
      </p:pic>
      <p:pic>
        <p:nvPicPr>
          <p:cNvPr id="92" name="Imagen 91">
            <a:extLst>
              <a:ext uri="{FF2B5EF4-FFF2-40B4-BE49-F238E27FC236}">
                <a16:creationId xmlns:a16="http://schemas.microsoft.com/office/drawing/2014/main" id="{A03C5EEB-D083-43E4-B8CE-5ED8FD1AE27C}"/>
              </a:ext>
            </a:extLst>
          </p:cNvPr>
          <p:cNvPicPr/>
          <p:nvPr/>
        </p:nvPicPr>
        <p:blipFill>
          <a:blip r:embed="rId13" cstate="print">
            <a:extLst>
              <a:ext uri="{28A0092B-C50C-407E-A947-70E740481C1C}">
                <a14:useLocalDpi xmlns:a14="http://schemas.microsoft.com/office/drawing/2010/main" val="0"/>
              </a:ext>
            </a:extLst>
          </a:blip>
          <a:stretch>
            <a:fillRect/>
          </a:stretch>
        </p:blipFill>
        <p:spPr>
          <a:xfrm>
            <a:off x="312691" y="407070"/>
            <a:ext cx="1353600" cy="1352850"/>
          </a:xfrm>
          <a:prstGeom prst="rect">
            <a:avLst/>
          </a:prstGeom>
        </p:spPr>
      </p:pic>
      <p:pic>
        <p:nvPicPr>
          <p:cNvPr id="82" name="Gráfico 81" descr="Hombre y mujer">
            <a:extLst>
              <a:ext uri="{FF2B5EF4-FFF2-40B4-BE49-F238E27FC236}">
                <a16:creationId xmlns:a16="http://schemas.microsoft.com/office/drawing/2014/main" id="{32E820AC-5AC7-4245-8818-F3FD881BFB3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68935" y="1492685"/>
            <a:ext cx="1338017" cy="1338017"/>
          </a:xfrm>
          <a:prstGeom prst="rect">
            <a:avLst/>
          </a:prstGeom>
        </p:spPr>
      </p:pic>
      <p:pic>
        <p:nvPicPr>
          <p:cNvPr id="106" name="Gráfico 105" descr="Hombre y mujer">
            <a:extLst>
              <a:ext uri="{FF2B5EF4-FFF2-40B4-BE49-F238E27FC236}">
                <a16:creationId xmlns:a16="http://schemas.microsoft.com/office/drawing/2014/main" id="{78E1FE3C-6ED2-4ED1-9639-688BA433560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770318" y="1492686"/>
            <a:ext cx="1338017" cy="1338017"/>
          </a:xfrm>
          <a:prstGeom prst="rect">
            <a:avLst/>
          </a:prstGeom>
        </p:spPr>
      </p:pic>
    </p:spTree>
    <p:extLst>
      <p:ext uri="{BB962C8B-B14F-4D97-AF65-F5344CB8AC3E}">
        <p14:creationId xmlns:p14="http://schemas.microsoft.com/office/powerpoint/2010/main" val="299489795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Tool Kit</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2" name="Imagen 1">
            <a:extLst>
              <a:ext uri="{FF2B5EF4-FFF2-40B4-BE49-F238E27FC236}">
                <a16:creationId xmlns:a16="http://schemas.microsoft.com/office/drawing/2014/main" id="{A8A02ED0-B3EC-40BE-84BC-3CC45C9CA167}"/>
              </a:ext>
            </a:extLst>
          </p:cNvPr>
          <p:cNvPicPr>
            <a:picLocks noChangeAspect="1"/>
          </p:cNvPicPr>
          <p:nvPr/>
        </p:nvPicPr>
        <p:blipFill>
          <a:blip r:embed="rId5"/>
          <a:stretch>
            <a:fillRect/>
          </a:stretch>
        </p:blipFill>
        <p:spPr>
          <a:xfrm>
            <a:off x="704849" y="2711059"/>
            <a:ext cx="4919803" cy="6235774"/>
          </a:xfrm>
          <a:prstGeom prst="rect">
            <a:avLst/>
          </a:prstGeom>
        </p:spPr>
      </p:pic>
      <p:pic>
        <p:nvPicPr>
          <p:cNvPr id="4" name="Imagen 3">
            <a:extLst>
              <a:ext uri="{FF2B5EF4-FFF2-40B4-BE49-F238E27FC236}">
                <a16:creationId xmlns:a16="http://schemas.microsoft.com/office/drawing/2014/main" id="{47759720-7D82-47A2-81AD-E1C0F238F1EA}"/>
              </a:ext>
            </a:extLst>
          </p:cNvPr>
          <p:cNvPicPr>
            <a:picLocks noChangeAspect="1"/>
          </p:cNvPicPr>
          <p:nvPr/>
        </p:nvPicPr>
        <p:blipFill>
          <a:blip r:embed="rId6"/>
          <a:stretch>
            <a:fillRect/>
          </a:stretch>
        </p:blipFill>
        <p:spPr>
          <a:xfrm>
            <a:off x="5933145" y="3351554"/>
            <a:ext cx="12267498" cy="6907687"/>
          </a:xfrm>
          <a:prstGeom prst="rect">
            <a:avLst/>
          </a:prstGeom>
        </p:spPr>
      </p:pic>
      <p:sp>
        <p:nvSpPr>
          <p:cNvPr id="5" name="Flecha: curvada hacia abajo 4">
            <a:extLst>
              <a:ext uri="{FF2B5EF4-FFF2-40B4-BE49-F238E27FC236}">
                <a16:creationId xmlns:a16="http://schemas.microsoft.com/office/drawing/2014/main" id="{B3FFB9FF-E905-4515-BB21-B77D9223969F}"/>
              </a:ext>
            </a:extLst>
          </p:cNvPr>
          <p:cNvSpPr/>
          <p:nvPr/>
        </p:nvSpPr>
        <p:spPr>
          <a:xfrm rot="626564">
            <a:off x="3956923" y="1884943"/>
            <a:ext cx="3643953" cy="1473959"/>
          </a:xfrm>
          <a:prstGeom prst="curvedDownArrow">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385042649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Information</a:t>
            </a:r>
            <a:r>
              <a:rPr lang="es-ES" sz="3200" dirty="0">
                <a:solidFill>
                  <a:srgbClr val="002060"/>
                </a:solidFill>
                <a:latin typeface="Montserrat Bold"/>
                <a:sym typeface="Montserrat Bold"/>
              </a:rPr>
              <a:t> and </a:t>
            </a:r>
            <a:r>
              <a:rPr lang="es-ES" sz="3200" dirty="0" err="1">
                <a:solidFill>
                  <a:srgbClr val="002060"/>
                </a:solidFill>
                <a:latin typeface="Montserrat Bold"/>
                <a:sym typeface="Montserrat Bold"/>
              </a:rPr>
              <a:t>Reception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6354440" y="2182648"/>
            <a:ext cx="10161910" cy="77794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dirty="0" err="1">
                <a:latin typeface="Open Sans" panose="020B0606030504020204" pitchFamily="34" charset="0"/>
                <a:ea typeface="Open Sans" panose="020B0606030504020204" pitchFamily="34" charset="0"/>
                <a:cs typeface="Open Sans" panose="020B0606030504020204" pitchFamily="34" charset="0"/>
              </a:rPr>
              <a:t>Communicate</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the</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existence</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of</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the</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project</a:t>
            </a:r>
            <a:r>
              <a:rPr lang="es-ES" sz="2800" dirty="0">
                <a:latin typeface="Open Sans" panose="020B0606030504020204" pitchFamily="34" charset="0"/>
                <a:ea typeface="Open Sans" panose="020B0606030504020204" pitchFamily="34" charset="0"/>
                <a:cs typeface="Open Sans" panose="020B0606030504020204" pitchFamily="34" charset="0"/>
              </a:rPr>
              <a:t> and </a:t>
            </a:r>
            <a:r>
              <a:rPr lang="es-ES" sz="2800" dirty="0" err="1">
                <a:latin typeface="Open Sans" panose="020B0606030504020204" pitchFamily="34" charset="0"/>
                <a:ea typeface="Open Sans" panose="020B0606030504020204" pitchFamily="34" charset="0"/>
                <a:cs typeface="Open Sans" panose="020B0606030504020204" pitchFamily="34" charset="0"/>
              </a:rPr>
              <a:t>the</a:t>
            </a:r>
            <a:r>
              <a:rPr lang="es-ES" sz="2800" dirty="0">
                <a:latin typeface="Open Sans" panose="020B0606030504020204" pitchFamily="34" charset="0"/>
                <a:ea typeface="Open Sans" panose="020B0606030504020204" pitchFamily="34" charset="0"/>
                <a:cs typeface="Open Sans" panose="020B0606030504020204" pitchFamily="34" charset="0"/>
              </a:rPr>
              <a:t> dates </a:t>
            </a:r>
            <a:r>
              <a:rPr lang="es-ES" sz="2800" dirty="0" err="1">
                <a:latin typeface="Open Sans" panose="020B0606030504020204" pitchFamily="34" charset="0"/>
                <a:ea typeface="Open Sans" panose="020B0606030504020204" pitchFamily="34" charset="0"/>
                <a:cs typeface="Open Sans" panose="020B0606030504020204" pitchFamily="34" charset="0"/>
              </a:rPr>
              <a:t>of</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the</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Information</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Sessions</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on</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Labour</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Market</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externally</a:t>
            </a:r>
            <a:r>
              <a:rPr lang="es-ES" sz="2800" dirty="0">
                <a:latin typeface="Open Sans" panose="020B0606030504020204" pitchFamily="34" charset="0"/>
                <a:ea typeface="Open Sans" panose="020B0606030504020204" pitchFamily="34" charset="0"/>
                <a:cs typeface="Open Sans" panose="020B0606030504020204" pitchFamily="34" charset="0"/>
              </a:rPr>
              <a:t> and </a:t>
            </a:r>
            <a:r>
              <a:rPr lang="es-ES" sz="2800" dirty="0" err="1">
                <a:latin typeface="Open Sans" panose="020B0606030504020204" pitchFamily="34" charset="0"/>
                <a:ea typeface="Open Sans" panose="020B0606030504020204" pitchFamily="34" charset="0"/>
                <a:cs typeface="Open Sans" panose="020B0606030504020204" pitchFamily="34" charset="0"/>
              </a:rPr>
              <a:t>internally</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Add</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contact</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channels</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phone</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e-mail, etc.)</a:t>
            </a:r>
          </a:p>
          <a:p>
            <a:pPr hangingPunct="1">
              <a:lnSpc>
                <a:spcPct val="150000"/>
              </a:lnSpc>
            </a:pPr>
            <a:endPar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endParaRPr>
          </a:p>
          <a:p>
            <a:pPr hangingPunct="1">
              <a:lnSpc>
                <a:spcPct val="150000"/>
              </a:lnSpc>
            </a:pP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Information</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and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Reception</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a:t>
            </a:r>
          </a:p>
          <a:p>
            <a:pPr marL="457200" indent="-457200" hangingPunct="1">
              <a:lnSpc>
                <a:spcPct val="150000"/>
              </a:lnSpc>
              <a:buClr>
                <a:srgbClr val="C00000"/>
              </a:buClr>
              <a:buFont typeface="Wingdings" panose="05000000000000000000" pitchFamily="2" charset="2"/>
              <a:buChar char="§"/>
            </a:pP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Services</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offered</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by</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the</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project</a:t>
            </a:r>
            <a:endPar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endParaRPr>
          </a:p>
          <a:p>
            <a:pPr marL="457200" indent="-457200" hangingPunct="1">
              <a:lnSpc>
                <a:spcPct val="150000"/>
              </a:lnSpc>
              <a:buClr>
                <a:srgbClr val="C00000"/>
              </a:buClr>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Dates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of</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next</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Information</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Sessions</a:t>
            </a:r>
            <a:endPar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endParaRPr>
          </a:p>
          <a:p>
            <a:pPr marL="457200" indent="-457200" hangingPunct="1">
              <a:lnSpc>
                <a:spcPct val="150000"/>
              </a:lnSpc>
              <a:buClr>
                <a:srgbClr val="C00000"/>
              </a:buClr>
              <a:buFont typeface="Wingdings" panose="05000000000000000000" pitchFamily="2" charset="2"/>
              <a:buChar char="§"/>
            </a:pP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Registration</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in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Information</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8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Session</a:t>
            </a: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p>
          <a:p>
            <a:pPr hangingPunct="1">
              <a:lnSpc>
                <a:spcPct val="150000"/>
              </a:lnSpc>
              <a:buClr>
                <a:srgbClr val="C00000"/>
              </a:buClr>
            </a:pPr>
            <a:r>
              <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0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Kobo</a:t>
            </a:r>
            <a:r>
              <a:rPr lang="es-ES" sz="20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0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Registration</a:t>
            </a:r>
            <a:r>
              <a:rPr lang="es-ES" sz="20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a:t>
            </a:r>
            <a:r>
              <a:rPr lang="es-ES" sz="2000" dirty="0" err="1">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form</a:t>
            </a:r>
            <a:endPar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endParaRPr>
          </a:p>
          <a:p>
            <a:pPr hangingPunct="1">
              <a:lnSpc>
                <a:spcPct val="150000"/>
              </a:lnSpc>
            </a:pPr>
            <a:endPar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endParaRPr>
          </a:p>
          <a:p>
            <a:pPr hangingPunct="1">
              <a:lnSpc>
                <a:spcPct val="150000"/>
              </a:lnSpc>
            </a:pPr>
            <a:endParaRPr lang="es-ES" sz="2800"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endParaRPr>
          </a:p>
          <a:p>
            <a:pPr hangingPunct="1">
              <a:lnSpc>
                <a:spcPct val="150000"/>
              </a:lnSpc>
            </a:pPr>
            <a:endParaRPr lang="en-US" sz="2800" dirty="0">
              <a:latin typeface="Open Sans" panose="020B0606030504020204" pitchFamily="34" charset="0"/>
              <a:ea typeface="Open Sans" panose="020B0606030504020204" pitchFamily="34" charset="0"/>
              <a:cs typeface="Open Sans" panose="020B0606030504020204" pitchFamily="34" charset="0"/>
            </a:endParaRPr>
          </a:p>
        </p:txBody>
      </p:sp>
      <p:pic>
        <p:nvPicPr>
          <p:cNvPr id="3" name="Imagen 2">
            <a:extLst>
              <a:ext uri="{FF2B5EF4-FFF2-40B4-BE49-F238E27FC236}">
                <a16:creationId xmlns:a16="http://schemas.microsoft.com/office/drawing/2014/main" id="{A86A6791-4675-4F84-8E0A-CCD807DFFB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5094" y="2146213"/>
            <a:ext cx="5406870" cy="5994573"/>
          </a:xfrm>
          <a:prstGeom prst="rect">
            <a:avLst/>
          </a:prstGeom>
        </p:spPr>
      </p:pic>
      <p:sp>
        <p:nvSpPr>
          <p:cNvPr id="4" name="Rectángulo 3">
            <a:extLst>
              <a:ext uri="{FF2B5EF4-FFF2-40B4-BE49-F238E27FC236}">
                <a16:creationId xmlns:a16="http://schemas.microsoft.com/office/drawing/2014/main" id="{F5F2A2FD-222B-4773-8112-2EE7E1941B8C}"/>
              </a:ext>
            </a:extLst>
          </p:cNvPr>
          <p:cNvSpPr/>
          <p:nvPr/>
        </p:nvSpPr>
        <p:spPr>
          <a:xfrm>
            <a:off x="3375114" y="8193063"/>
            <a:ext cx="13141236" cy="1964512"/>
          </a:xfrm>
          <a:prstGeom prst="rect">
            <a:avLst/>
          </a:prstGeom>
        </p:spPr>
        <p:txBody>
          <a:bodyPr wrap="square">
            <a:spAutoFit/>
          </a:bodyPr>
          <a:lstStyle/>
          <a:p>
            <a:pPr>
              <a:lnSpc>
                <a:spcPct val="150000"/>
              </a:lnSpc>
            </a:pPr>
            <a:r>
              <a:rPr lang="en-US" sz="2800" dirty="0">
                <a:ea typeface="Open Sans" panose="020B0606030504020204" pitchFamily="34" charset="0"/>
                <a:cs typeface="Open Sans" panose="020B0606030504020204" pitchFamily="34" charset="0"/>
              </a:rPr>
              <a:t>The project is aimed to help participants enter the </a:t>
            </a:r>
            <a:r>
              <a:rPr lang="en-US" sz="2800" dirty="0" err="1">
                <a:ea typeface="Open Sans" panose="020B0606030504020204" pitchFamily="34" charset="0"/>
                <a:cs typeface="Open Sans" panose="020B0606030504020204" pitchFamily="34" charset="0"/>
              </a:rPr>
              <a:t>labour</a:t>
            </a:r>
            <a:r>
              <a:rPr lang="en-US" sz="2800" dirty="0">
                <a:ea typeface="Open Sans" panose="020B0606030504020204" pitchFamily="34" charset="0"/>
                <a:cs typeface="Open Sans" panose="020B0606030504020204" pitchFamily="34" charset="0"/>
              </a:rPr>
              <a:t> market </a:t>
            </a:r>
            <a:r>
              <a:rPr lang="en-US" sz="2800" b="1" dirty="0">
                <a:solidFill>
                  <a:srgbClr val="C00000"/>
                </a:solidFill>
                <a:ea typeface="Open Sans" panose="020B0606030504020204" pitchFamily="34" charset="0"/>
                <a:cs typeface="Open Sans" panose="020B0606030504020204" pitchFamily="34" charset="0"/>
              </a:rPr>
              <a:t>by </a:t>
            </a:r>
            <a:r>
              <a:rPr lang="en-US" sz="2800" b="1" dirty="0" err="1">
                <a:solidFill>
                  <a:srgbClr val="C00000"/>
                </a:solidFill>
                <a:ea typeface="Open Sans" panose="020B0606030504020204" pitchFamily="34" charset="0"/>
                <a:cs typeface="Open Sans" panose="020B0606030504020204" pitchFamily="34" charset="0"/>
              </a:rPr>
              <a:t>theirselves</a:t>
            </a:r>
            <a:r>
              <a:rPr lang="en-US" sz="2800" dirty="0">
                <a:ea typeface="Open Sans" panose="020B0606030504020204" pitchFamily="34" charset="0"/>
                <a:cs typeface="Open Sans" panose="020B0606030504020204" pitchFamily="34" charset="0"/>
              </a:rPr>
              <a:t>. </a:t>
            </a:r>
          </a:p>
          <a:p>
            <a:pPr algn="ctr">
              <a:lnSpc>
                <a:spcPct val="150000"/>
              </a:lnSpc>
            </a:pPr>
            <a:r>
              <a:rPr lang="en-US" sz="2800" dirty="0">
                <a:ea typeface="Open Sans" panose="020B0606030504020204" pitchFamily="34" charset="0"/>
                <a:cs typeface="Open Sans" panose="020B0606030504020204" pitchFamily="34" charset="0"/>
              </a:rPr>
              <a:t>Their participation does not imply </a:t>
            </a:r>
            <a:r>
              <a:rPr lang="en-US" sz="2800" dirty="0">
                <a:solidFill>
                  <a:srgbClr val="C00000"/>
                </a:solidFill>
                <a:ea typeface="Open Sans" panose="020B0606030504020204" pitchFamily="34" charset="0"/>
                <a:cs typeface="Open Sans" panose="020B0606030504020204" pitchFamily="34" charset="0"/>
              </a:rPr>
              <a:t>any commitment to URCS </a:t>
            </a:r>
            <a:r>
              <a:rPr lang="en-US" sz="2800" dirty="0">
                <a:ea typeface="Open Sans" panose="020B0606030504020204" pitchFamily="34" charset="0"/>
                <a:cs typeface="Open Sans" panose="020B0606030504020204" pitchFamily="34" charset="0"/>
              </a:rPr>
              <a:t>to guarantee that the person will find a job after completing the pathway</a:t>
            </a:r>
            <a:endParaRPr lang="es-ES" sz="2800" dirty="0"/>
          </a:p>
        </p:txBody>
      </p:sp>
    </p:spTree>
    <p:extLst>
      <p:ext uri="{BB962C8B-B14F-4D97-AF65-F5344CB8AC3E}">
        <p14:creationId xmlns:p14="http://schemas.microsoft.com/office/powerpoint/2010/main" val="35891797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Information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295094" y="2662079"/>
            <a:ext cx="10348109" cy="57134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800" dirty="0">
                <a:latin typeface="Open Sans" panose="020B0606030504020204" pitchFamily="34" charset="0"/>
                <a:ea typeface="Open Sans" panose="020B0606030504020204" pitchFamily="34" charset="0"/>
                <a:cs typeface="Open Sans" panose="020B0606030504020204" pitchFamily="34" charset="0"/>
              </a:rPr>
              <a:t>Labor </a:t>
            </a:r>
            <a:r>
              <a:rPr lang="es-ES" sz="2800" dirty="0" err="1">
                <a:latin typeface="Open Sans" panose="020B0606030504020204" pitchFamily="34" charset="0"/>
                <a:ea typeface="Open Sans" panose="020B0606030504020204" pitchFamily="34" charset="0"/>
                <a:cs typeface="Open Sans" panose="020B0606030504020204" pitchFamily="34" charset="0"/>
              </a:rPr>
              <a:t>market</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information</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makes</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clear</a:t>
            </a:r>
            <a:r>
              <a:rPr lang="es-ES" sz="2800" dirty="0">
                <a:latin typeface="Open Sans" panose="020B0606030504020204" pitchFamily="34" charset="0"/>
                <a:ea typeface="Open Sans" panose="020B0606030504020204" pitchFamily="34" charset="0"/>
                <a:cs typeface="Open Sans" panose="020B0606030504020204" pitchFamily="34" charset="0"/>
              </a:rPr>
              <a:t>:</a:t>
            </a:r>
          </a:p>
          <a:p>
            <a:pPr hangingPunct="1">
              <a:lnSpc>
                <a:spcPct val="150000"/>
              </a:lnSpc>
            </a:pPr>
            <a:endParaRPr lang="es-ES" sz="2250" dirty="0">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Clr>
                <a:srgbClr val="C00000"/>
              </a:buClr>
              <a:buFont typeface="Wingdings" panose="05000000000000000000" pitchFamily="2" charset="2"/>
              <a:buChar char="§"/>
            </a:pPr>
            <a:r>
              <a:rPr lang="es-ES" sz="2800" dirty="0" err="1">
                <a:latin typeface="Open Sans" panose="020B0606030504020204" pitchFamily="34" charset="0"/>
                <a:ea typeface="Open Sans" panose="020B0606030504020204" pitchFamily="34" charset="0"/>
                <a:cs typeface="Open Sans" panose="020B0606030504020204" pitchFamily="34" charset="0"/>
              </a:rPr>
              <a:t>where</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work</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opportunities</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a:latin typeface="Open Sans" panose="020B0606030504020204" pitchFamily="34" charset="0"/>
                <a:ea typeface="Open Sans" panose="020B0606030504020204" pitchFamily="34" charset="0"/>
                <a:cs typeface="Open Sans" panose="020B0606030504020204" pitchFamily="34" charset="0"/>
              </a:rPr>
              <a:t>are </a:t>
            </a:r>
            <a:r>
              <a:rPr lang="es-ES" sz="2800" dirty="0" err="1">
                <a:latin typeface="Open Sans" panose="020B0606030504020204" pitchFamily="34" charset="0"/>
                <a:ea typeface="Open Sans" panose="020B0606030504020204" pitchFamily="34" charset="0"/>
                <a:cs typeface="Open Sans" panose="020B0606030504020204" pitchFamily="34" charset="0"/>
              </a:rPr>
              <a:t>increasing</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or</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decreasing</a:t>
            </a:r>
            <a:r>
              <a:rPr lang="es-ES" sz="2800" dirty="0">
                <a:latin typeface="Open Sans" panose="020B0606030504020204" pitchFamily="34" charset="0"/>
                <a:ea typeface="Open Sans" panose="020B0606030504020204" pitchFamily="34" charset="0"/>
                <a:cs typeface="Open Sans" panose="020B0606030504020204" pitchFamily="34" charset="0"/>
              </a:rPr>
              <a:t>, </a:t>
            </a:r>
          </a:p>
          <a:p>
            <a:pPr marL="342900" indent="-342900" hangingPunct="1">
              <a:lnSpc>
                <a:spcPct val="150000"/>
              </a:lnSpc>
              <a:buClr>
                <a:srgbClr val="C00000"/>
              </a:buClr>
              <a:buFont typeface="Wingdings" panose="05000000000000000000" pitchFamily="2" charset="2"/>
              <a:buChar char="§"/>
            </a:pPr>
            <a:r>
              <a:rPr lang="es-ES" sz="2800" dirty="0" err="1">
                <a:latin typeface="Open Sans" panose="020B0606030504020204" pitchFamily="34" charset="0"/>
                <a:ea typeface="Open Sans" panose="020B0606030504020204" pitchFamily="34" charset="0"/>
                <a:cs typeface="Open Sans" panose="020B0606030504020204" pitchFamily="34" charset="0"/>
              </a:rPr>
              <a:t>What</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occupations</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exist</a:t>
            </a:r>
            <a:endParaRPr lang="es-E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Clr>
                <a:srgbClr val="C00000"/>
              </a:buClr>
              <a:buFont typeface="Wingdings" panose="05000000000000000000" pitchFamily="2" charset="2"/>
              <a:buChar char="§"/>
            </a:pPr>
            <a:r>
              <a:rPr lang="es-ES" sz="2800" dirty="0" err="1">
                <a:latin typeface="Open Sans" panose="020B0606030504020204" pitchFamily="34" charset="0"/>
                <a:ea typeface="Open Sans" panose="020B0606030504020204" pitchFamily="34" charset="0"/>
                <a:cs typeface="Open Sans" panose="020B0606030504020204" pitchFamily="34" charset="0"/>
              </a:rPr>
              <a:t>What</a:t>
            </a:r>
            <a:r>
              <a:rPr lang="es-ES" sz="2800" dirty="0">
                <a:latin typeface="Open Sans" panose="020B0606030504020204" pitchFamily="34" charset="0"/>
                <a:ea typeface="Open Sans" panose="020B0606030504020204" pitchFamily="34" charset="0"/>
                <a:cs typeface="Open Sans" panose="020B0606030504020204" pitchFamily="34" charset="0"/>
              </a:rPr>
              <a:t> a </a:t>
            </a:r>
            <a:r>
              <a:rPr lang="es-ES" sz="2800" dirty="0" err="1">
                <a:latin typeface="Open Sans" panose="020B0606030504020204" pitchFamily="34" charset="0"/>
                <a:ea typeface="Open Sans" panose="020B0606030504020204" pitchFamily="34" charset="0"/>
                <a:cs typeface="Open Sans" panose="020B0606030504020204" pitchFamily="34" charset="0"/>
              </a:rPr>
              <a:t>person</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needs</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to</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study</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to</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become</a:t>
            </a:r>
            <a:r>
              <a:rPr lang="es-ES" sz="2800" dirty="0">
                <a:latin typeface="Open Sans" panose="020B0606030504020204" pitchFamily="34" charset="0"/>
                <a:ea typeface="Open Sans" panose="020B0606030504020204" pitchFamily="34" charset="0"/>
                <a:cs typeface="Open Sans" panose="020B0606030504020204" pitchFamily="34" charset="0"/>
              </a:rPr>
              <a:t> a </a:t>
            </a:r>
            <a:r>
              <a:rPr lang="es-ES" sz="2800" dirty="0" err="1">
                <a:latin typeface="Open Sans" panose="020B0606030504020204" pitchFamily="34" charset="0"/>
                <a:ea typeface="Open Sans" panose="020B0606030504020204" pitchFamily="34" charset="0"/>
                <a:cs typeface="Open Sans" panose="020B0606030504020204" pitchFamily="34" charset="0"/>
              </a:rPr>
              <a:t>professional</a:t>
            </a:r>
            <a:r>
              <a:rPr lang="es-ES" sz="2800" dirty="0">
                <a:latin typeface="Open Sans" panose="020B0606030504020204" pitchFamily="34" charset="0"/>
                <a:ea typeface="Open Sans" panose="020B0606030504020204" pitchFamily="34" charset="0"/>
                <a:cs typeface="Open Sans" panose="020B0606030504020204" pitchFamily="34" charset="0"/>
              </a:rPr>
              <a:t> in </a:t>
            </a:r>
            <a:r>
              <a:rPr lang="es-ES" sz="2800" dirty="0" err="1">
                <a:latin typeface="Open Sans" panose="020B0606030504020204" pitchFamily="34" charset="0"/>
                <a:ea typeface="Open Sans" panose="020B0606030504020204" pitchFamily="34" charset="0"/>
                <a:cs typeface="Open Sans" panose="020B0606030504020204" pitchFamily="34" charset="0"/>
              </a:rPr>
              <a:t>that</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occupation</a:t>
            </a:r>
            <a:endParaRPr lang="es-E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Clr>
                <a:srgbClr val="C00000"/>
              </a:buClr>
              <a:buFont typeface="Wingdings" panose="05000000000000000000" pitchFamily="2" charset="2"/>
              <a:buChar char="§"/>
            </a:pPr>
            <a:r>
              <a:rPr lang="es-ES" sz="2800" dirty="0" err="1">
                <a:latin typeface="Open Sans" panose="020B0606030504020204" pitchFamily="34" charset="0"/>
                <a:ea typeface="Open Sans" panose="020B0606030504020204" pitchFamily="34" charset="0"/>
                <a:cs typeface="Open Sans" panose="020B0606030504020204" pitchFamily="34" charset="0"/>
              </a:rPr>
              <a:t>What</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is</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required</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to</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take</a:t>
            </a:r>
            <a:r>
              <a:rPr lang="es-ES" sz="2800" dirty="0">
                <a:latin typeface="Open Sans" panose="020B0606030504020204" pitchFamily="34" charset="0"/>
                <a:ea typeface="Open Sans" panose="020B0606030504020204" pitchFamily="34" charset="0"/>
                <a:cs typeface="Open Sans" panose="020B0606030504020204" pitchFamily="34" charset="0"/>
              </a:rPr>
              <a:t> up </a:t>
            </a:r>
            <a:r>
              <a:rPr lang="es-ES" sz="2800" dirty="0" err="1">
                <a:latin typeface="Open Sans" panose="020B0606030504020204" pitchFamily="34" charset="0"/>
                <a:ea typeface="Open Sans" panose="020B0606030504020204" pitchFamily="34" charset="0"/>
                <a:cs typeface="Open Sans" panose="020B0606030504020204" pitchFamily="34" charset="0"/>
              </a:rPr>
              <a:t>an</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occupation</a:t>
            </a:r>
            <a:endParaRPr lang="es-E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hangingPunct="1">
              <a:lnSpc>
                <a:spcPct val="150000"/>
              </a:lnSpc>
              <a:buClr>
                <a:srgbClr val="C00000"/>
              </a:buClr>
              <a:buFont typeface="Wingdings" panose="05000000000000000000" pitchFamily="2" charset="2"/>
              <a:buChar char="§"/>
            </a:pPr>
            <a:r>
              <a:rPr lang="es-ES" sz="2800" dirty="0" err="1">
                <a:latin typeface="Open Sans" panose="020B0606030504020204" pitchFamily="34" charset="0"/>
                <a:ea typeface="Open Sans" panose="020B0606030504020204" pitchFamily="34" charset="0"/>
                <a:cs typeface="Open Sans" panose="020B0606030504020204" pitchFamily="34" charset="0"/>
              </a:rPr>
              <a:t>How</a:t>
            </a:r>
            <a:r>
              <a:rPr lang="es-ES" sz="2800" dirty="0">
                <a:latin typeface="Open Sans" panose="020B0606030504020204" pitchFamily="34" charset="0"/>
                <a:ea typeface="Open Sans" panose="020B0606030504020204" pitchFamily="34" charset="0"/>
                <a:cs typeface="Open Sans" panose="020B0606030504020204" pitchFamily="34" charset="0"/>
              </a:rPr>
              <a:t> a </a:t>
            </a:r>
            <a:r>
              <a:rPr lang="es-ES" sz="2800" dirty="0" err="1">
                <a:latin typeface="Open Sans" panose="020B0606030504020204" pitchFamily="34" charset="0"/>
                <a:ea typeface="Open Sans" panose="020B0606030504020204" pitchFamily="34" charset="0"/>
                <a:cs typeface="Open Sans" panose="020B0606030504020204" pitchFamily="34" charset="0"/>
              </a:rPr>
              <a:t>person</a:t>
            </a:r>
            <a:r>
              <a:rPr lang="es-ES" sz="2800" dirty="0">
                <a:latin typeface="Open Sans" panose="020B0606030504020204" pitchFamily="34" charset="0"/>
                <a:ea typeface="Open Sans" panose="020B0606030504020204" pitchFamily="34" charset="0"/>
                <a:cs typeface="Open Sans" panose="020B0606030504020204" pitchFamily="34" charset="0"/>
              </a:rPr>
              <a:t> can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find</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job</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change</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job</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latin typeface="Open Sans" panose="020B0606030504020204" pitchFamily="34" charset="0"/>
                <a:ea typeface="Open Sans" panose="020B0606030504020204" pitchFamily="34" charset="0"/>
                <a:cs typeface="Open Sans" panose="020B0606030504020204" pitchFamily="34" charset="0"/>
              </a:rPr>
              <a:t>or</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progress</a:t>
            </a:r>
            <a:r>
              <a:rPr lang="es-ES" sz="2800" dirty="0">
                <a:latin typeface="Open Sans" panose="020B0606030504020204" pitchFamily="34" charset="0"/>
                <a:ea typeface="Open Sans" panose="020B0606030504020204" pitchFamily="34" charset="0"/>
                <a:cs typeface="Open Sans" panose="020B0606030504020204" pitchFamily="34" charset="0"/>
              </a:rPr>
              <a:t> in a </a:t>
            </a:r>
            <a:r>
              <a:rPr lang="es-ES" sz="2800" dirty="0" err="1">
                <a:latin typeface="Open Sans" panose="020B0606030504020204" pitchFamily="34" charset="0"/>
                <a:ea typeface="Open Sans" panose="020B0606030504020204" pitchFamily="34" charset="0"/>
                <a:cs typeface="Open Sans" panose="020B0606030504020204" pitchFamily="34" charset="0"/>
              </a:rPr>
              <a:t>career</a:t>
            </a:r>
            <a:r>
              <a:rPr lang="es-ES" sz="2800" dirty="0">
                <a:latin typeface="Open Sans" panose="020B0606030504020204" pitchFamily="34" charset="0"/>
                <a:ea typeface="Open Sans" panose="020B0606030504020204" pitchFamily="34" charset="0"/>
                <a:cs typeface="Open Sans" panose="020B0606030504020204" pitchFamily="34" charset="0"/>
              </a:rPr>
              <a:t>.</a:t>
            </a: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Rectángulo 1">
            <a:extLst>
              <a:ext uri="{FF2B5EF4-FFF2-40B4-BE49-F238E27FC236}">
                <a16:creationId xmlns:a16="http://schemas.microsoft.com/office/drawing/2014/main" id="{CC2D53C7-DE22-477A-857B-C5ED04185F32}"/>
              </a:ext>
            </a:extLst>
          </p:cNvPr>
          <p:cNvSpPr/>
          <p:nvPr/>
        </p:nvSpPr>
        <p:spPr>
          <a:xfrm>
            <a:off x="13124260" y="4235559"/>
            <a:ext cx="4547051" cy="3901453"/>
          </a:xfrm>
          <a:prstGeom prst="rect">
            <a:avLst/>
          </a:prstGeom>
        </p:spPr>
        <p:txBody>
          <a:bodyPr wrap="square">
            <a:spAutoFit/>
          </a:bodyPr>
          <a:lstStyle/>
          <a:p>
            <a:pPr>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Labour counsellors act as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an interface </a:t>
            </a:r>
            <a:r>
              <a:rPr lang="en-US" sz="2800" dirty="0">
                <a:latin typeface="Open Sans" panose="020B0606030504020204" pitchFamily="34" charset="0"/>
                <a:ea typeface="Open Sans" panose="020B0606030504020204" pitchFamily="34" charset="0"/>
                <a:cs typeface="Open Sans" panose="020B0606030504020204" pitchFamily="34" charset="0"/>
              </a:rPr>
              <a:t>between </a:t>
            </a:r>
            <a:r>
              <a:rPr lang="en-US" sz="2800" dirty="0" err="1">
                <a:latin typeface="Open Sans" panose="020B0606030504020204" pitchFamily="34" charset="0"/>
                <a:ea typeface="Open Sans" panose="020B0606030504020204" pitchFamily="34" charset="0"/>
                <a:cs typeface="Open Sans" panose="020B0606030504020204" pitchFamily="34" charset="0"/>
              </a:rPr>
              <a:t>labour</a:t>
            </a:r>
            <a:r>
              <a:rPr lang="en-US" sz="2800" dirty="0">
                <a:latin typeface="Open Sans" panose="020B0606030504020204" pitchFamily="34" charset="0"/>
                <a:ea typeface="Open Sans" panose="020B0606030504020204" pitchFamily="34" charset="0"/>
                <a:cs typeface="Open Sans" panose="020B0606030504020204" pitchFamily="34" charset="0"/>
              </a:rPr>
              <a:t> market information sources and persons who want to access the </a:t>
            </a:r>
            <a:r>
              <a:rPr lang="en-US" sz="2800" dirty="0" err="1">
                <a:latin typeface="Open Sans" panose="020B0606030504020204" pitchFamily="34" charset="0"/>
                <a:ea typeface="Open Sans" panose="020B0606030504020204" pitchFamily="34" charset="0"/>
                <a:cs typeface="Open Sans" panose="020B0606030504020204" pitchFamily="34" charset="0"/>
              </a:rPr>
              <a:t>labour</a:t>
            </a:r>
            <a:r>
              <a:rPr lang="en-US" sz="2800" dirty="0">
                <a:latin typeface="Open Sans" panose="020B0606030504020204" pitchFamily="34" charset="0"/>
                <a:ea typeface="Open Sans" panose="020B0606030504020204" pitchFamily="34" charset="0"/>
                <a:cs typeface="Open Sans" panose="020B0606030504020204" pitchFamily="34" charset="0"/>
              </a:rPr>
              <a:t> market.</a:t>
            </a:r>
            <a:endParaRPr lang="es-ES" sz="28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2974578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Information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2" name="Rectángulo 1">
            <a:extLst>
              <a:ext uri="{FF2B5EF4-FFF2-40B4-BE49-F238E27FC236}">
                <a16:creationId xmlns:a16="http://schemas.microsoft.com/office/drawing/2014/main" id="{CC2D53C7-DE22-477A-857B-C5ED04185F32}"/>
              </a:ext>
            </a:extLst>
          </p:cNvPr>
          <p:cNvSpPr/>
          <p:nvPr/>
        </p:nvSpPr>
        <p:spPr>
          <a:xfrm>
            <a:off x="12192000" y="6919912"/>
            <a:ext cx="5525031" cy="2608791"/>
          </a:xfrm>
          <a:prstGeom prst="rect">
            <a:avLst/>
          </a:prstGeom>
        </p:spPr>
        <p:txBody>
          <a:bodyPr wrap="square">
            <a:spAutoFit/>
          </a:bodyPr>
          <a:lstStyle/>
          <a:p>
            <a:pPr algn="ctr">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One single </a:t>
            </a:r>
            <a:r>
              <a:rPr lang="en-US" sz="2800" u="sng" dirty="0">
                <a:solidFill>
                  <a:srgbClr val="C00000"/>
                </a:solidFill>
                <a:latin typeface="Open Sans" panose="020B0606030504020204" pitchFamily="34" charset="0"/>
                <a:ea typeface="Open Sans" panose="020B0606030504020204" pitchFamily="34" charset="0"/>
                <a:cs typeface="Open Sans" panose="020B0606030504020204" pitchFamily="34" charset="0"/>
              </a:rPr>
              <a:t>central</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Resource List  </a:t>
            </a:r>
            <a:r>
              <a:rPr lang="en-US" sz="2800" dirty="0">
                <a:latin typeface="Open Sans" panose="020B0606030504020204" pitchFamily="34" charset="0"/>
                <a:ea typeface="Open Sans" panose="020B0606030504020204" pitchFamily="34" charset="0"/>
                <a:cs typeface="Open Sans" panose="020B0606030504020204" pitchFamily="34" charset="0"/>
              </a:rPr>
              <a:t>managed by the Livelihoods focal point at the URCS Information Centre</a:t>
            </a:r>
            <a:endParaRPr lang="es-ES" sz="2800" dirty="0">
              <a:latin typeface="Open Sans" panose="020B0606030504020204" pitchFamily="34" charset="0"/>
              <a:ea typeface="Open Sans" panose="020B0606030504020204" pitchFamily="34" charset="0"/>
              <a:cs typeface="Open Sans" panose="020B0606030504020204" pitchFamily="34" charset="0"/>
            </a:endParaRPr>
          </a:p>
        </p:txBody>
      </p:sp>
      <p:pic>
        <p:nvPicPr>
          <p:cNvPr id="3" name="Imagen 2">
            <a:extLst>
              <a:ext uri="{FF2B5EF4-FFF2-40B4-BE49-F238E27FC236}">
                <a16:creationId xmlns:a16="http://schemas.microsoft.com/office/drawing/2014/main" id="{D43BC172-4947-4869-9614-A032616493D5}"/>
              </a:ext>
            </a:extLst>
          </p:cNvPr>
          <p:cNvPicPr>
            <a:picLocks noChangeAspect="1"/>
          </p:cNvPicPr>
          <p:nvPr/>
        </p:nvPicPr>
        <p:blipFill>
          <a:blip r:embed="rId5"/>
          <a:stretch>
            <a:fillRect/>
          </a:stretch>
        </p:blipFill>
        <p:spPr>
          <a:xfrm rot="20677093">
            <a:off x="921241" y="3570294"/>
            <a:ext cx="12684780" cy="4354074"/>
          </a:xfrm>
          <a:prstGeom prst="rect">
            <a:avLst/>
          </a:prstGeom>
        </p:spPr>
      </p:pic>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62D62E69-9C43-459D-9C67-2F33B0FCA87F}"/>
              </a:ext>
            </a:extLst>
          </p:cNvPr>
          <p:cNvSpPr txBox="1">
            <a:spLocks/>
          </p:cNvSpPr>
          <p:nvPr/>
        </p:nvSpPr>
        <p:spPr>
          <a:xfrm rot="20703909">
            <a:off x="4678079" y="2786514"/>
            <a:ext cx="2900012"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RESOURCE LIST</a:t>
            </a:r>
          </a:p>
        </p:txBody>
      </p:sp>
    </p:spTree>
    <p:extLst>
      <p:ext uri="{BB962C8B-B14F-4D97-AF65-F5344CB8AC3E}">
        <p14:creationId xmlns:p14="http://schemas.microsoft.com/office/powerpoint/2010/main" val="32347870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178ae11-6556-4388-b5ea-a543032bf8a5">
      <Terms xmlns="http://schemas.microsoft.com/office/infopath/2007/PartnerControls"/>
    </lcf76f155ced4ddcb4097134ff3c332f>
    <TaxCatchAll xmlns="916d48aa-a5c4-4a96-bdad-c66163c3b40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1C9922A1D45791428E8A3BD053942B8A" ma:contentTypeVersion="11" ma:contentTypeDescription="Crear nuevo documento." ma:contentTypeScope="" ma:versionID="6a409e43a95dc2fe298dc1bc89d4d77b">
  <xsd:schema xmlns:xsd="http://www.w3.org/2001/XMLSchema" xmlns:xs="http://www.w3.org/2001/XMLSchema" xmlns:p="http://schemas.microsoft.com/office/2006/metadata/properties" xmlns:ns2="3178ae11-6556-4388-b5ea-a543032bf8a5" xmlns:ns3="916d48aa-a5c4-4a96-bdad-c66163c3b400" targetNamespace="http://schemas.microsoft.com/office/2006/metadata/properties" ma:root="true" ma:fieldsID="e8c6f8f4c2db2e838128846b4235947f" ns2:_="" ns3:_="">
    <xsd:import namespace="3178ae11-6556-4388-b5ea-a543032bf8a5"/>
    <xsd:import namespace="916d48aa-a5c4-4a96-bdad-c66163c3b40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78ae11-6556-4388-b5ea-a543032bf8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d8a44517-479e-4e44-b64a-2708cac2e75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16d48aa-a5c4-4a96-bdad-c66163c3b400" elementFormDefault="qualified">
    <xsd:import namespace="http://schemas.microsoft.com/office/2006/documentManagement/types"/>
    <xsd:import namespace="http://schemas.microsoft.com/office/infopath/2007/PartnerControls"/>
    <xsd:element name="TaxCatchAll" ma:index="18" nillable="true" ma:displayName="Columna global de taxonomía" ma:hidden="true" ma:list="{f5c09c7c-44ac-42ac-a0c8-aeeb5c6519f9}" ma:internalName="TaxCatchAll" ma:showField="CatchAllData" ma:web="916d48aa-a5c4-4a96-bdad-c66163c3b4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38130A-E632-434F-B0C4-316BA4410D27}">
  <ds:schemaRefs>
    <ds:schemaRef ds:uri="http://schemas.microsoft.com/office/2006/metadata/properties"/>
    <ds:schemaRef ds:uri="916d48aa-a5c4-4a96-bdad-c66163c3b400"/>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3178ae11-6556-4388-b5ea-a543032bf8a5"/>
    <ds:schemaRef ds:uri="http://www.w3.org/XML/1998/namespace"/>
    <ds:schemaRef ds:uri="http://purl.org/dc/dcmitype/"/>
  </ds:schemaRefs>
</ds:datastoreItem>
</file>

<file path=customXml/itemProps2.xml><?xml version="1.0" encoding="utf-8"?>
<ds:datastoreItem xmlns:ds="http://schemas.openxmlformats.org/officeDocument/2006/customXml" ds:itemID="{5063D533-E8B0-4854-9BBC-167E84F62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78ae11-6556-4388-b5ea-a543032bf8a5"/>
    <ds:schemaRef ds:uri="916d48aa-a5c4-4a96-bdad-c66163c3b4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BF1ED4-783D-43BC-BCDA-3D6AF457D2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2993</TotalTime>
  <Words>6659</Words>
  <Application>Microsoft Office PowerPoint</Application>
  <PresentationFormat>Personalizado</PresentationFormat>
  <Paragraphs>584</Paragraphs>
  <Slides>29</Slides>
  <Notes>29</Notes>
  <HiddenSlides>0</HiddenSlides>
  <MMClips>0</MMClips>
  <ScaleCrop>false</ScaleCrop>
  <HeadingPairs>
    <vt:vector size="8" baseType="variant">
      <vt:variant>
        <vt:lpstr>Fuentes usadas</vt:lpstr>
      </vt:variant>
      <vt:variant>
        <vt:i4>14</vt:i4>
      </vt:variant>
      <vt:variant>
        <vt:lpstr>Tema</vt:lpstr>
      </vt:variant>
      <vt:variant>
        <vt:i4>2</vt:i4>
      </vt:variant>
      <vt:variant>
        <vt:lpstr>Servidores OLE incrustados</vt:lpstr>
      </vt:variant>
      <vt:variant>
        <vt:i4>1</vt:i4>
      </vt:variant>
      <vt:variant>
        <vt:lpstr>Títulos de diapositiva</vt:lpstr>
      </vt:variant>
      <vt:variant>
        <vt:i4>29</vt:i4>
      </vt:variant>
    </vt:vector>
  </HeadingPairs>
  <TitlesOfParts>
    <vt:vector size="46" baseType="lpstr">
      <vt:lpstr>Arial</vt:lpstr>
      <vt:lpstr>Calibri</vt:lpstr>
      <vt:lpstr>Calibri Light</vt:lpstr>
      <vt:lpstr>Graphik XXXCond Regular</vt:lpstr>
      <vt:lpstr>Montserrat Bold</vt:lpstr>
      <vt:lpstr>Montserrat Light</vt:lpstr>
      <vt:lpstr>Montserrat Medium</vt:lpstr>
      <vt:lpstr>Montserrat Regular</vt:lpstr>
      <vt:lpstr>Montserrat SemiBold</vt:lpstr>
      <vt:lpstr>Open Sans</vt:lpstr>
      <vt:lpstr>Open Sans Bold</vt:lpstr>
      <vt:lpstr>Open Sans Light</vt:lpstr>
      <vt:lpstr>OpenSans</vt:lpstr>
      <vt:lpstr>Wingdings</vt:lpstr>
      <vt:lpstr>Office Theme</vt:lpstr>
      <vt:lpstr>1_Office Theme</vt:lpstr>
      <vt:lpstr>Acrobat Document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delegadocre</dc:creator>
  <cp:lastModifiedBy>00  CID-EU Sandra Gutierrez Hernandez</cp:lastModifiedBy>
  <cp:revision>246</cp:revision>
  <dcterms:modified xsi:type="dcterms:W3CDTF">2023-10-31T16:11:20Z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11836000</vt:r8>
  </property>
  <property fmtid="{D5CDD505-2E9C-101B-9397-08002B2CF9AE}" pid="3" name="ContentTypeId">
    <vt:lpwstr>0x0101001C9922A1D45791428E8A3BD053942B8A</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ies>
</file>