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9" r:id="rId5"/>
  </p:sldMasterIdLst>
  <p:notesMasterIdLst>
    <p:notesMasterId r:id="rId24"/>
  </p:notesMasterIdLst>
  <p:sldIdLst>
    <p:sldId id="259" r:id="rId6"/>
    <p:sldId id="945621769" r:id="rId7"/>
    <p:sldId id="945621756" r:id="rId8"/>
    <p:sldId id="945621757" r:id="rId9"/>
    <p:sldId id="945621760" r:id="rId10"/>
    <p:sldId id="945621775" r:id="rId11"/>
    <p:sldId id="945621776" r:id="rId12"/>
    <p:sldId id="945621777" r:id="rId13"/>
    <p:sldId id="945621774" r:id="rId14"/>
    <p:sldId id="945621761" r:id="rId15"/>
    <p:sldId id="945621762" r:id="rId16"/>
    <p:sldId id="945621766" r:id="rId17"/>
    <p:sldId id="945621767" r:id="rId18"/>
    <p:sldId id="945621768" r:id="rId19"/>
    <p:sldId id="945621763" r:id="rId20"/>
    <p:sldId id="945621765" r:id="rId21"/>
    <p:sldId id="945621764" r:id="rId22"/>
    <p:sldId id="945621778" r:id="rId23"/>
  </p:sldIdLst>
  <p:sldSz cx="18288000" cy="10287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687616"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1375234"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2062851"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2750469"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3438085"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4125702"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481332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5500937"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CACBCD"/>
          </a:solidFill>
        </a:fill>
      </a:tcStyle>
    </a:wholeTbl>
    <a:band2H>
      <a:tcTxStyle/>
      <a:tcStyle>
        <a:tcBdr/>
        <a:fill>
          <a:solidFill>
            <a:srgbClr val="E6E7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FBCCCD"/>
          </a:solidFill>
        </a:fill>
      </a:tcStyle>
    </a:wholeTbl>
    <a:band2H>
      <a:tcTxStyle/>
      <a:tcStyle>
        <a:tcBdr/>
        <a:fill>
          <a:solidFill>
            <a:srgbClr val="FDE7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FFCFCF"/>
          </a:solidFill>
        </a:fill>
      </a:tcStyle>
    </a:wholeTbl>
    <a:band2H>
      <a:tcTxStyle/>
      <a:tcStyle>
        <a:tcBdr/>
        <a:fill>
          <a:solidFill>
            <a:srgbClr val="FFE8E8"/>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3F3F3F"/>
          </a:solidFill>
        </a:fill>
      </a:tcStyle>
    </a:band2H>
    <a:firstCol>
      <a:tcTxStyle b="on" i="off">
        <a:fontRef idx="minor">
          <a:srgbClr val="3F3F3F"/>
        </a:fontRef>
        <a:srgbClr val="3F3F3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3F3F3F"/>
          </a:solidFill>
        </a:fill>
      </a:tcStyle>
    </a:lastRow>
    <a:firstRow>
      <a:tcTxStyle b="on" i="off">
        <a:fontRef idx="minor">
          <a:srgbClr val="3F3F3F"/>
        </a:fontRef>
        <a:srgbClr val="3F3F3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firstCol>
    <a:la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38100" cap="flat">
              <a:solidFill>
                <a:srgbClr val="3F3F3F"/>
              </a:solidFill>
              <a:prstDash val="solid"/>
              <a:round/>
            </a:ln>
          </a:top>
          <a:bottom>
            <a:ln w="127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lastRow>
    <a:firstRow>
      <a:tcTxStyle b="on" i="off">
        <a:fontRef idx="minor">
          <a:srgbClr val="3F3F3F"/>
        </a:fontRef>
        <a:srgbClr val="3F3F3F"/>
      </a:tcTxStyle>
      <a:tcStyle>
        <a:tcBdr>
          <a:left>
            <a:ln w="12700" cap="flat">
              <a:solidFill>
                <a:srgbClr val="3F3F3F"/>
              </a:solidFill>
              <a:prstDash val="solid"/>
              <a:round/>
            </a:ln>
          </a:left>
          <a:right>
            <a:ln w="12700" cap="flat">
              <a:solidFill>
                <a:srgbClr val="3F3F3F"/>
              </a:solidFill>
              <a:prstDash val="solid"/>
              <a:round/>
            </a:ln>
          </a:right>
          <a:top>
            <a:ln w="12700" cap="flat">
              <a:solidFill>
                <a:srgbClr val="3F3F3F"/>
              </a:solidFill>
              <a:prstDash val="solid"/>
              <a:round/>
            </a:ln>
          </a:top>
          <a:bottom>
            <a:ln w="38100" cap="flat">
              <a:solidFill>
                <a:srgbClr val="3F3F3F"/>
              </a:solidFill>
              <a:prstDash val="solid"/>
              <a:round/>
            </a:ln>
          </a:bottom>
          <a:insideH>
            <a:ln w="12700" cap="flat">
              <a:solidFill>
                <a:srgbClr val="3F3F3F"/>
              </a:solidFill>
              <a:prstDash val="solid"/>
              <a:round/>
            </a:ln>
          </a:insideH>
          <a:insideV>
            <a:ln w="12700" cap="flat">
              <a:solidFill>
                <a:srgbClr val="3F3F3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2">
              <a:lumOff val="9019"/>
            </a:schemeClr>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545" autoAdjust="0"/>
  </p:normalViewPr>
  <p:slideViewPr>
    <p:cSldViewPr snapToGrid="0">
      <p:cViewPr varScale="1">
        <p:scale>
          <a:sx n="40" d="100"/>
          <a:sy n="40" d="100"/>
        </p:scale>
        <p:origin x="1450" y="34"/>
      </p:cViewPr>
      <p:guideLst/>
    </p:cSldViewPr>
  </p:slideViewPr>
  <p:notesTextViewPr>
    <p:cViewPr>
      <p:scale>
        <a:sx n="1" d="1"/>
        <a:sy n="1" d="1"/>
      </p:scale>
      <p:origin x="0" y="0"/>
    </p:cViewPr>
  </p:notesTextViewPr>
  <p:notesViewPr>
    <p:cSldViewPr snapToGrid="0">
      <p:cViewPr>
        <p:scale>
          <a:sx n="120" d="100"/>
          <a:sy n="120" d="100"/>
        </p:scale>
        <p:origin x="1891" y="-149"/>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511" name="Shape 51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600"/>
      </a:spcBef>
      <a:defRPr>
        <a:latin typeface="+mn-lt"/>
        <a:ea typeface="+mn-ea"/>
        <a:cs typeface="+mn-cs"/>
        <a:sym typeface="Calibri"/>
      </a:defRPr>
    </a:lvl1pPr>
    <a:lvl2pPr indent="228600" latinLnBrk="0">
      <a:spcBef>
        <a:spcPts val="600"/>
      </a:spcBef>
      <a:defRPr>
        <a:latin typeface="+mn-lt"/>
        <a:ea typeface="+mn-ea"/>
        <a:cs typeface="+mn-cs"/>
        <a:sym typeface="Calibri"/>
      </a:defRPr>
    </a:lvl2pPr>
    <a:lvl3pPr indent="457200" latinLnBrk="0">
      <a:spcBef>
        <a:spcPts val="600"/>
      </a:spcBef>
      <a:defRPr>
        <a:latin typeface="+mn-lt"/>
        <a:ea typeface="+mn-ea"/>
        <a:cs typeface="+mn-cs"/>
        <a:sym typeface="Calibri"/>
      </a:defRPr>
    </a:lvl3pPr>
    <a:lvl4pPr indent="685800" latinLnBrk="0">
      <a:spcBef>
        <a:spcPts val="600"/>
      </a:spcBef>
      <a:defRPr>
        <a:latin typeface="+mn-lt"/>
        <a:ea typeface="+mn-ea"/>
        <a:cs typeface="+mn-cs"/>
        <a:sym typeface="Calibri"/>
      </a:defRPr>
    </a:lvl4pPr>
    <a:lvl5pPr indent="914400" latinLnBrk="0">
      <a:spcBef>
        <a:spcPts val="600"/>
      </a:spcBef>
      <a:defRPr>
        <a:latin typeface="+mn-lt"/>
        <a:ea typeface="+mn-ea"/>
        <a:cs typeface="+mn-cs"/>
        <a:sym typeface="Calibri"/>
      </a:defRPr>
    </a:lvl5pPr>
    <a:lvl6pPr indent="1143000" latinLnBrk="0">
      <a:spcBef>
        <a:spcPts val="600"/>
      </a:spcBef>
      <a:defRPr>
        <a:latin typeface="+mn-lt"/>
        <a:ea typeface="+mn-ea"/>
        <a:cs typeface="+mn-cs"/>
        <a:sym typeface="Calibri"/>
      </a:defRPr>
    </a:lvl6pPr>
    <a:lvl7pPr indent="1371600" latinLnBrk="0">
      <a:spcBef>
        <a:spcPts val="600"/>
      </a:spcBef>
      <a:defRPr>
        <a:latin typeface="+mn-lt"/>
        <a:ea typeface="+mn-ea"/>
        <a:cs typeface="+mn-cs"/>
        <a:sym typeface="Calibri"/>
      </a:defRPr>
    </a:lvl7pPr>
    <a:lvl8pPr indent="1600200" latinLnBrk="0">
      <a:spcBef>
        <a:spcPts val="600"/>
      </a:spcBef>
      <a:defRPr>
        <a:latin typeface="+mn-lt"/>
        <a:ea typeface="+mn-ea"/>
        <a:cs typeface="+mn-cs"/>
        <a:sym typeface="Calibri"/>
      </a:defRPr>
    </a:lvl8pPr>
    <a:lvl9pPr indent="1828800" latinLnBrk="0">
      <a:spcBef>
        <a:spcPts val="600"/>
      </a:spcBef>
      <a:defRPr>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29555775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795338" y="8064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fontAlgn="base"/>
            <a:endParaRPr lang="en-US" sz="900" i="1" dirty="0">
              <a:solidFill>
                <a:schemeClr val="accent1">
                  <a:lumMod val="75000"/>
                  <a:lumOff val="25000"/>
                </a:schemeClr>
              </a:solidFill>
              <a:latin typeface="+mn-lt"/>
            </a:endParaRPr>
          </a:p>
          <a:p>
            <a:pPr fontAlgn="base"/>
            <a:endParaRPr lang="en-US" sz="900" i="1" dirty="0">
              <a:solidFill>
                <a:schemeClr val="accent1">
                  <a:lumMod val="75000"/>
                  <a:lumOff val="25000"/>
                </a:schemeClr>
              </a:solidFill>
              <a:latin typeface="+mn-lt"/>
            </a:endParaRPr>
          </a:p>
          <a:p>
            <a:pPr fontAlgn="base"/>
            <a:r>
              <a:rPr lang="en-US" sz="900" i="1" dirty="0">
                <a:solidFill>
                  <a:schemeClr val="accent1">
                    <a:lumMod val="75000"/>
                    <a:lumOff val="25000"/>
                  </a:schemeClr>
                </a:solidFill>
                <a:latin typeface="+mn-lt"/>
              </a:rPr>
              <a:t>Why is an Employment intervention with vulnerable groups needed?</a:t>
            </a:r>
          </a:p>
          <a:p>
            <a:pPr fontAlgn="base"/>
            <a:endParaRPr lang="es-ES" sz="900" i="1" dirty="0">
              <a:solidFill>
                <a:schemeClr val="accent1">
                  <a:lumMod val="75000"/>
                  <a:lumOff val="25000"/>
                </a:schemeClr>
              </a:solidFill>
              <a:latin typeface="+mn-lt"/>
            </a:endParaRPr>
          </a:p>
          <a:p>
            <a:pPr fontAlgn="base"/>
            <a:r>
              <a:rPr lang="en-US" sz="900" dirty="0">
                <a:latin typeface="+mn-lt"/>
              </a:rPr>
              <a:t>When speaking of inclusion and exclusion, work situation is a central issue, since our social model is based on employment not only as a basic source of income, but also as an integration and self-realization mechanism. </a:t>
            </a:r>
          </a:p>
          <a:p>
            <a:pPr fontAlgn="base"/>
            <a:endParaRPr lang="es-ES" sz="900" dirty="0">
              <a:latin typeface="+mn-lt"/>
            </a:endParaRPr>
          </a:p>
          <a:p>
            <a:pPr fontAlgn="base"/>
            <a:r>
              <a:rPr lang="en-US" sz="900" dirty="0">
                <a:latin typeface="+mn-lt"/>
              </a:rPr>
              <a:t>Employment is more than just a Universal Right </a:t>
            </a:r>
            <a:r>
              <a:rPr lang="en-US" sz="900" dirty="0">
                <a:solidFill>
                  <a:schemeClr val="accent1">
                    <a:lumMod val="75000"/>
                    <a:lumOff val="25000"/>
                  </a:schemeClr>
                </a:solidFill>
                <a:latin typeface="+mn-lt"/>
              </a:rPr>
              <a:t>–</a:t>
            </a:r>
            <a:r>
              <a:rPr lang="en-US" sz="900" i="1" dirty="0">
                <a:solidFill>
                  <a:schemeClr val="accent1">
                    <a:lumMod val="75000"/>
                    <a:lumOff val="25000"/>
                  </a:schemeClr>
                </a:solidFill>
                <a:latin typeface="+mn-lt"/>
              </a:rPr>
              <a:t>look for answers among participants before introducing the slide:</a:t>
            </a:r>
          </a:p>
          <a:p>
            <a:pPr fontAlgn="base"/>
            <a:endParaRPr lang="es-ES" sz="900" dirty="0">
              <a:solidFill>
                <a:schemeClr val="accent1">
                  <a:lumMod val="75000"/>
                  <a:lumOff val="25000"/>
                </a:schemeClr>
              </a:solidFill>
              <a:latin typeface="+mn-lt"/>
            </a:endParaRPr>
          </a:p>
          <a:p>
            <a:pPr marL="171450" indent="-171450" fontAlgn="base">
              <a:buFont typeface="Arial" panose="020B0604020202020204" pitchFamily="34" charset="0"/>
              <a:buChar char="•"/>
            </a:pPr>
            <a:r>
              <a:rPr lang="en-US" sz="900" dirty="0">
                <a:latin typeface="+mn-lt"/>
              </a:rPr>
              <a:t>An inssurance to gain access to a </a:t>
            </a:r>
            <a:r>
              <a:rPr lang="en-US" sz="900" b="1" dirty="0">
                <a:latin typeface="+mn-lt"/>
              </a:rPr>
              <a:t>salary </a:t>
            </a:r>
            <a:r>
              <a:rPr lang="en-US" sz="900" dirty="0">
                <a:latin typeface="+mn-lt"/>
              </a:rPr>
              <a:t>and </a:t>
            </a:r>
            <a:r>
              <a:rPr lang="en-US" sz="900" b="1" dirty="0">
                <a:latin typeface="+mn-lt"/>
              </a:rPr>
              <a:t>welfare benefits</a:t>
            </a:r>
            <a:endParaRPr lang="es-ES" sz="900" dirty="0">
              <a:latin typeface="+mn-lt"/>
            </a:endParaRPr>
          </a:p>
          <a:p>
            <a:pPr marL="171450" indent="-171450" fontAlgn="base">
              <a:buFont typeface="Arial" panose="020B0604020202020204" pitchFamily="34" charset="0"/>
              <a:buChar char="•"/>
            </a:pPr>
            <a:r>
              <a:rPr lang="en-US" sz="900" dirty="0">
                <a:latin typeface="+mn-lt"/>
              </a:rPr>
              <a:t>A way to contribute to </a:t>
            </a:r>
            <a:r>
              <a:rPr lang="en-US" sz="900" b="1" dirty="0">
                <a:latin typeface="+mn-lt"/>
              </a:rPr>
              <a:t>social and economic development</a:t>
            </a:r>
            <a:r>
              <a:rPr lang="en-US" sz="900" dirty="0">
                <a:latin typeface="+mn-lt"/>
              </a:rPr>
              <a:t>. </a:t>
            </a:r>
            <a:endParaRPr lang="es-ES" sz="900" dirty="0">
              <a:latin typeface="+mn-lt"/>
            </a:endParaRPr>
          </a:p>
          <a:p>
            <a:pPr marL="171450" indent="-171450" fontAlgn="base">
              <a:buFont typeface="Arial" panose="020B0604020202020204" pitchFamily="34" charset="0"/>
              <a:buChar char="•"/>
            </a:pPr>
            <a:r>
              <a:rPr lang="en-US" sz="900" dirty="0">
                <a:latin typeface="+mn-lt"/>
              </a:rPr>
              <a:t>A type of </a:t>
            </a:r>
            <a:r>
              <a:rPr lang="en-US" sz="900" b="1" dirty="0">
                <a:latin typeface="+mn-lt"/>
              </a:rPr>
              <a:t>social identity and appreciation</a:t>
            </a:r>
            <a:endParaRPr lang="es-ES" sz="900" dirty="0">
              <a:latin typeface="+mn-lt"/>
            </a:endParaRPr>
          </a:p>
          <a:p>
            <a:pPr marL="171450" indent="-171450">
              <a:buFont typeface="Arial" panose="020B0604020202020204" pitchFamily="34" charset="0"/>
              <a:buChar char="•"/>
            </a:pPr>
            <a:r>
              <a:rPr lang="en-US" sz="900" dirty="0">
                <a:latin typeface="+mn-lt"/>
              </a:rPr>
              <a:t>The beginning of a </a:t>
            </a:r>
            <a:r>
              <a:rPr lang="en-US" sz="900" b="1" dirty="0">
                <a:latin typeface="+mn-lt"/>
              </a:rPr>
              <a:t>social and personal relationship network</a:t>
            </a:r>
            <a:r>
              <a:rPr lang="en-US" sz="900" dirty="0">
                <a:latin typeface="+mn-lt"/>
              </a:rPr>
              <a:t> that determines social participation</a:t>
            </a:r>
            <a:endParaRPr lang="es-ES" sz="900" dirty="0">
              <a:latin typeface="+mn-lt"/>
            </a:endParaRPr>
          </a:p>
        </p:txBody>
      </p:sp>
    </p:spTree>
    <p:extLst>
      <p:ext uri="{BB962C8B-B14F-4D97-AF65-F5344CB8AC3E}">
        <p14:creationId xmlns:p14="http://schemas.microsoft.com/office/powerpoint/2010/main" val="3670341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n-US" sz="900" dirty="0">
              <a:latin typeface="+mn-lt"/>
            </a:endParaRPr>
          </a:p>
          <a:p>
            <a:endParaRPr lang="en-US" sz="900" dirty="0">
              <a:latin typeface="+mn-lt"/>
            </a:endParaRPr>
          </a:p>
          <a:p>
            <a:r>
              <a:rPr lang="en-US" sz="900" dirty="0">
                <a:latin typeface="+mn-lt"/>
              </a:rPr>
              <a:t>Through an employment intervention we achieve many different positive effects beyond contributing to the universality of such a right. </a:t>
            </a:r>
          </a:p>
          <a:p>
            <a:endParaRPr lang="en-US" sz="900" dirty="0">
              <a:latin typeface="+mn-lt"/>
            </a:endParaRPr>
          </a:p>
          <a:p>
            <a:r>
              <a:rPr lang="en-US" sz="900" dirty="0">
                <a:latin typeface="+mn-lt"/>
              </a:rPr>
              <a:t>Through an employment intervention we…</a:t>
            </a:r>
          </a:p>
          <a:p>
            <a:endParaRPr lang="en-US" sz="900" dirty="0">
              <a:latin typeface="+mn-lt"/>
            </a:endParaRPr>
          </a:p>
          <a:p>
            <a:pPr marL="171450" marR="0" lvl="0" indent="-171450" defTabSz="91440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900" dirty="0">
                <a:latin typeface="+mn-lt"/>
              </a:rPr>
              <a:t>Contribute to make this right universal</a:t>
            </a:r>
          </a:p>
          <a:p>
            <a:pPr marL="171450" indent="-171450">
              <a:buFont typeface="Arial" panose="020B0604020202020204" pitchFamily="34" charset="0"/>
              <a:buChar char="•"/>
            </a:pPr>
            <a:r>
              <a:rPr lang="en-US" sz="900" dirty="0">
                <a:latin typeface="+mn-lt"/>
              </a:rPr>
              <a:t>Contribute to equal opportunities</a:t>
            </a:r>
          </a:p>
          <a:p>
            <a:pPr marL="171450" indent="-171450">
              <a:buFont typeface="Arial" panose="020B0604020202020204" pitchFamily="34" charset="0"/>
              <a:buChar char="•"/>
            </a:pPr>
            <a:r>
              <a:rPr lang="en-US" sz="900" dirty="0">
                <a:latin typeface="+mn-lt"/>
              </a:rPr>
              <a:t>Promote the full exercise of social participation</a:t>
            </a:r>
          </a:p>
          <a:p>
            <a:pPr marL="171450" indent="-171450">
              <a:buFont typeface="Arial" panose="020B0604020202020204" pitchFamily="34" charset="0"/>
              <a:buChar char="•"/>
            </a:pPr>
            <a:r>
              <a:rPr lang="en-US" sz="900" dirty="0">
                <a:latin typeface="+mn-lt"/>
              </a:rPr>
              <a:t>Contribute to the development of society</a:t>
            </a:r>
          </a:p>
          <a:p>
            <a:pPr marL="171450" indent="-171450">
              <a:buFont typeface="Arial" panose="020B0604020202020204" pitchFamily="34" charset="0"/>
              <a:buChar char="•"/>
            </a:pPr>
            <a:r>
              <a:rPr lang="en-US" sz="900" dirty="0">
                <a:latin typeface="+mn-lt"/>
              </a:rPr>
              <a:t>Assist in improving the person’s living conditions</a:t>
            </a:r>
          </a:p>
          <a:p>
            <a:pPr marL="171450" indent="-171450">
              <a:buFont typeface="Arial" panose="020B0604020202020204" pitchFamily="34" charset="0"/>
              <a:buChar char="•"/>
            </a:pPr>
            <a:r>
              <a:rPr lang="en-US" sz="900" dirty="0">
                <a:latin typeface="+mn-lt"/>
              </a:rPr>
              <a:t>Foster the personal independence of persons in situations of vulnerability</a:t>
            </a:r>
          </a:p>
          <a:p>
            <a:pPr marL="171450" indent="-171450">
              <a:buFont typeface="Arial" panose="020B0604020202020204" pitchFamily="34" charset="0"/>
              <a:buChar char="•"/>
            </a:pPr>
            <a:r>
              <a:rPr lang="en-US" sz="900" dirty="0">
                <a:latin typeface="+mn-lt"/>
              </a:rPr>
              <a:t>Contribute to social inclusion</a:t>
            </a:r>
          </a:p>
          <a:p>
            <a:endParaRPr lang="en-US" sz="1100" dirty="0"/>
          </a:p>
          <a:p>
            <a:endParaRPr lang="en-US" sz="1100" dirty="0"/>
          </a:p>
          <a:p>
            <a:endParaRPr lang="es-ES" sz="1100" dirty="0"/>
          </a:p>
        </p:txBody>
      </p:sp>
    </p:spTree>
    <p:extLst>
      <p:ext uri="{BB962C8B-B14F-4D97-AF65-F5344CB8AC3E}">
        <p14:creationId xmlns:p14="http://schemas.microsoft.com/office/powerpoint/2010/main" val="21466754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n-US" sz="900" i="1" dirty="0">
              <a:solidFill>
                <a:schemeClr val="accent1">
                  <a:lumMod val="75000"/>
                  <a:lumOff val="25000"/>
                </a:schemeClr>
              </a:solidFill>
              <a:latin typeface="+mn-lt"/>
            </a:endParaRPr>
          </a:p>
          <a:p>
            <a:endParaRPr lang="en-US" sz="900" i="1" dirty="0">
              <a:solidFill>
                <a:schemeClr val="accent1">
                  <a:lumMod val="75000"/>
                  <a:lumOff val="25000"/>
                </a:schemeClr>
              </a:solidFill>
              <a:latin typeface="+mn-lt"/>
            </a:endParaRPr>
          </a:p>
          <a:p>
            <a:r>
              <a:rPr lang="en-US" sz="900" i="1" dirty="0">
                <a:solidFill>
                  <a:schemeClr val="accent1">
                    <a:lumMod val="75000"/>
                    <a:lumOff val="25000"/>
                  </a:schemeClr>
                </a:solidFill>
                <a:latin typeface="+mn-lt"/>
              </a:rPr>
              <a:t>Before showing the slide, ask the audience: “What added value can National Societies offer when working on employment interventions?”</a:t>
            </a:r>
          </a:p>
          <a:p>
            <a:endParaRPr lang="en-US" sz="900" i="1" dirty="0">
              <a:solidFill>
                <a:schemeClr val="accent1">
                  <a:lumMod val="75000"/>
                  <a:lumOff val="25000"/>
                </a:schemeClr>
              </a:solidFill>
              <a:latin typeface="+mn-lt"/>
            </a:endParaRPr>
          </a:p>
          <a:p>
            <a:r>
              <a:rPr lang="en-US" sz="900" dirty="0">
                <a:solidFill>
                  <a:schemeClr val="tx1"/>
                </a:solidFill>
                <a:latin typeface="+mn-lt"/>
              </a:rPr>
              <a:t>National Societies of the Red Cross and Red Crescent Movement support the public authorities in their own countries as independent auxiliaries to the government in the humanitarian field.  </a:t>
            </a:r>
          </a:p>
          <a:p>
            <a:r>
              <a:rPr lang="en-US" sz="900" dirty="0">
                <a:solidFill>
                  <a:schemeClr val="tx1"/>
                </a:solidFill>
                <a:latin typeface="+mn-lt"/>
              </a:rPr>
              <a:t>Their understanding of the context, their experience, and their access to communities and local facilities allow National Societies to help people in vulnerable situation, responding to their different needs. Their volunteer and personnel network are based in the community, and they play a key role ensuring the day-to-day of disaster programs (assistance, prevention and preparation). This local and based-on-the community presence grants the Red Cross and Red Crescent Movement a great advantage when they address complex challenges such as the social exclusion of vulnerable people.  These networks offer people that are far away from getting a job an interaction that it’s a pathway for integration on itself.  </a:t>
            </a:r>
          </a:p>
          <a:p>
            <a:endParaRPr lang="en-US" sz="900" dirty="0">
              <a:solidFill>
                <a:schemeClr val="tx1"/>
              </a:solidFill>
              <a:latin typeface="+mn-lt"/>
            </a:endParaRPr>
          </a:p>
          <a:p>
            <a:r>
              <a:rPr lang="en-US" sz="900" dirty="0">
                <a:solidFill>
                  <a:schemeClr val="tx1"/>
                </a:solidFill>
                <a:latin typeface="+mn-lt"/>
              </a:rPr>
              <a:t>Also, National Societies act as mediators between business companies in need of workers and people enrolled in the program, ensuring them the appropriate endorsement to overcome the selective processes.</a:t>
            </a:r>
            <a:endParaRPr lang="es-ES" sz="900" dirty="0">
              <a:solidFill>
                <a:schemeClr val="tx1"/>
              </a:solidFill>
              <a:latin typeface="+mn-lt"/>
            </a:endParaRPr>
          </a:p>
        </p:txBody>
      </p:sp>
    </p:spTree>
    <p:extLst>
      <p:ext uri="{BB962C8B-B14F-4D97-AF65-F5344CB8AC3E}">
        <p14:creationId xmlns:p14="http://schemas.microsoft.com/office/powerpoint/2010/main" val="30280180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marL="0" marR="0" lvl="0" indent="0" algn="just" defTabSz="914400" eaLnBrk="1" fontAlgn="auto" latinLnBrk="0" hangingPunct="1">
              <a:lnSpc>
                <a:spcPct val="100000"/>
              </a:lnSpc>
              <a:spcBef>
                <a:spcPts val="600"/>
              </a:spcBef>
              <a:spcAft>
                <a:spcPts val="0"/>
              </a:spcAft>
              <a:buClrTx/>
              <a:buSzTx/>
              <a:buFontTx/>
              <a:buNone/>
              <a:tabLst/>
              <a:defRPr/>
            </a:pPr>
            <a:endParaRPr lang="es-ES" sz="1800" b="1" i="1"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marR="0" lvl="0" indent="0" algn="just" defTabSz="914400" eaLnBrk="1" fontAlgn="auto" latinLnBrk="0" hangingPunct="1">
              <a:lnSpc>
                <a:spcPct val="100000"/>
              </a:lnSpc>
              <a:spcBef>
                <a:spcPts val="600"/>
              </a:spcBef>
              <a:spcAft>
                <a:spcPts val="0"/>
              </a:spcAft>
              <a:buClrTx/>
              <a:buSzTx/>
              <a:buFontTx/>
              <a:buNone/>
              <a:tabLst/>
              <a:defRPr/>
            </a:pPr>
            <a:r>
              <a:rPr lang="es-ES" sz="1100" b="1" i="1" kern="1200" dirty="0">
                <a:solidFill>
                  <a:schemeClr val="tx1"/>
                </a:solidFill>
                <a:latin typeface="+mn-lt"/>
                <a:ea typeface="Open Sans" panose="020B0606030504020204" pitchFamily="34" charset="0"/>
                <a:cs typeface="Open Sans" panose="020B0606030504020204" pitchFamily="34" charset="0"/>
              </a:rPr>
              <a:t>SOLUTION:</a:t>
            </a:r>
            <a:r>
              <a:rPr lang="es-ES" sz="1100" i="1" kern="1200" dirty="0">
                <a:solidFill>
                  <a:schemeClr val="tx1"/>
                </a:solidFill>
                <a:latin typeface="+mn-lt"/>
                <a:ea typeface="Open Sans" panose="020B0606030504020204" pitchFamily="34" charset="0"/>
                <a:cs typeface="Open Sans" panose="020B0606030504020204" pitchFamily="34" charset="0"/>
              </a:rPr>
              <a:t> It contributes to the social INTEGRATION of the most vulnerable persons, favoring their INSERTION into the labor market under conditions of EQUALITY as FULLY-FLEDGED citizens.</a:t>
            </a:r>
          </a:p>
          <a:p>
            <a:endParaRPr lang="es-ES" dirty="0"/>
          </a:p>
        </p:txBody>
      </p:sp>
    </p:spTree>
    <p:extLst>
      <p:ext uri="{BB962C8B-B14F-4D97-AF65-F5344CB8AC3E}">
        <p14:creationId xmlns:p14="http://schemas.microsoft.com/office/powerpoint/2010/main" val="829017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s-ES" dirty="0"/>
          </a:p>
        </p:txBody>
      </p:sp>
    </p:spTree>
    <p:extLst>
      <p:ext uri="{BB962C8B-B14F-4D97-AF65-F5344CB8AC3E}">
        <p14:creationId xmlns:p14="http://schemas.microsoft.com/office/powerpoint/2010/main" val="2161155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n-US" sz="900" dirty="0">
              <a:latin typeface="+mn-lt"/>
            </a:endParaRPr>
          </a:p>
          <a:p>
            <a:endParaRPr lang="en-US" sz="900" dirty="0">
              <a:latin typeface="+mn-lt"/>
            </a:endParaRPr>
          </a:p>
          <a:p>
            <a:r>
              <a:rPr lang="en-US" sz="900" dirty="0">
                <a:latin typeface="+mn-lt"/>
              </a:rPr>
              <a:t>In every community there are groups of people that cannot profit from the general benefits and rights that are accessible to the clear majority of the population. </a:t>
            </a:r>
          </a:p>
          <a:p>
            <a:r>
              <a:rPr lang="en-US" sz="900" dirty="0">
                <a:latin typeface="+mn-lt"/>
              </a:rPr>
              <a:t>These groups of people, more and more diverse every day, run into barriers and hurdles when finding and keeping a job due to different reasons: their background, gender, age… </a:t>
            </a:r>
          </a:p>
          <a:p>
            <a:r>
              <a:rPr lang="en-US" sz="900" dirty="0">
                <a:latin typeface="+mn-lt"/>
              </a:rPr>
              <a:t>If accessing the labor market is not easy for most part of the citizens, people with social difficulties or social vulnerability find this trail even more complex: their start line is placed even further back. </a:t>
            </a:r>
            <a:endParaRPr lang="es-ES" sz="900" dirty="0">
              <a:latin typeface="+mn-lt"/>
            </a:endParaRPr>
          </a:p>
        </p:txBody>
      </p:sp>
    </p:spTree>
    <p:extLst>
      <p:ext uri="{BB962C8B-B14F-4D97-AF65-F5344CB8AC3E}">
        <p14:creationId xmlns:p14="http://schemas.microsoft.com/office/powerpoint/2010/main" val="14057511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n-US" sz="900" dirty="0">
              <a:latin typeface="+mn-lt"/>
            </a:endParaRPr>
          </a:p>
          <a:p>
            <a:endParaRPr lang="en-US" sz="900" dirty="0">
              <a:latin typeface="+mn-lt"/>
            </a:endParaRPr>
          </a:p>
          <a:p>
            <a:endParaRPr lang="en-US" sz="900" dirty="0">
              <a:latin typeface="+mn-lt"/>
            </a:endParaRPr>
          </a:p>
          <a:p>
            <a:r>
              <a:rPr lang="en-US" sz="900" dirty="0">
                <a:latin typeface="+mn-lt"/>
              </a:rPr>
              <a:t>Usually, these disadvantaged groups include women, people over the age of 45, persons with disabilities, youth, refugees and migrants, people of determined sexual orientation, members of ethnic or religious minorities, etc. But vulnerability is always linked to each context. In some context, like nowadays in Ukraine, we may find other disadvantaged groups like men.</a:t>
            </a:r>
          </a:p>
          <a:p>
            <a:endParaRPr lang="en-US" sz="900" dirty="0">
              <a:latin typeface="+mn-lt"/>
            </a:endParaRPr>
          </a:p>
          <a:p>
            <a:r>
              <a:rPr lang="en-US" sz="900" dirty="0">
                <a:latin typeface="+mn-lt"/>
              </a:rPr>
              <a:t>But a vulnerable person is not born vulnerable. A person becomes vulnerable as a result of a number of personal, family, community, social/cultural or political factors that not always are under his/her control. Then, every person is exposed to the risk to become vulnerable.</a:t>
            </a:r>
            <a:endParaRPr lang="es-ES" sz="900" dirty="0">
              <a:latin typeface="+mn-lt"/>
            </a:endParaRPr>
          </a:p>
        </p:txBody>
      </p:sp>
    </p:spTree>
    <p:extLst>
      <p:ext uri="{BB962C8B-B14F-4D97-AF65-F5344CB8AC3E}">
        <p14:creationId xmlns:p14="http://schemas.microsoft.com/office/powerpoint/2010/main" val="42404645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fontAlgn="base"/>
            <a:endParaRPr lang="en-US" sz="900" dirty="0">
              <a:latin typeface="+mn-lt"/>
            </a:endParaRPr>
          </a:p>
          <a:p>
            <a:pPr fontAlgn="base"/>
            <a:endParaRPr lang="en-US" sz="900" dirty="0">
              <a:latin typeface="+mn-lt"/>
            </a:endParaRPr>
          </a:p>
          <a:p>
            <a:pPr fontAlgn="base"/>
            <a:r>
              <a:rPr lang="en-US" sz="900" dirty="0">
                <a:latin typeface="+mn-lt"/>
              </a:rPr>
              <a:t>Given the decisive role that employment has as a core strategy in the reduction of poverty and social exclusion, and as a path for social integration and participation, Employment interventions aim to offer responses to address and boost the URCS auxiliary role in a more integrative way, since labor insertion enhances the social integration of socially vulnerable persons and groups. Complementarity among the different types of social intervention with varied groups of vulnerable people and the Employment interventions enables working comprehensively with the person, responding to the different and variable situations that can lead to social exclusion.</a:t>
            </a:r>
          </a:p>
          <a:p>
            <a:pPr fontAlgn="base"/>
            <a:endParaRPr lang="es-ES" sz="900" dirty="0">
              <a:latin typeface="+mn-lt"/>
            </a:endParaRPr>
          </a:p>
          <a:p>
            <a:pPr fontAlgn="base"/>
            <a:r>
              <a:rPr lang="en-US" sz="900" dirty="0">
                <a:latin typeface="+mn-lt"/>
              </a:rPr>
              <a:t>The URCS’ Employment interventions have the task of contributing to the social integration of people with difficulties, fostering their inclusion in the labor market with equal opportunities as fully-fledged citizens. While this course offers tools to improve, overall, the employability of vulnerable persons, and therefore their livelihoods, whether through paid employment, self-employment or other economic activities, the course focuses primarily on improving the access to paid employment. </a:t>
            </a:r>
          </a:p>
          <a:p>
            <a:pPr fontAlgn="base"/>
            <a:endParaRPr lang="es-ES" sz="900" dirty="0">
              <a:latin typeface="+mn-lt"/>
            </a:endParaRPr>
          </a:p>
          <a:p>
            <a:r>
              <a:rPr lang="en-US" sz="900" dirty="0">
                <a:latin typeface="+mn-lt"/>
              </a:rPr>
              <a:t>When developing Employment interventions, it is essential that they are lined up with the mission and vision of the National Society, as with their strategy and action plan.</a:t>
            </a:r>
            <a:endParaRPr lang="es-ES" sz="900" dirty="0">
              <a:latin typeface="+mn-lt"/>
            </a:endParaRPr>
          </a:p>
        </p:txBody>
      </p:sp>
    </p:spTree>
    <p:extLst>
      <p:ext uri="{BB962C8B-B14F-4D97-AF65-F5344CB8AC3E}">
        <p14:creationId xmlns:p14="http://schemas.microsoft.com/office/powerpoint/2010/main" val="23715816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marL="0" marR="0" lvl="0" indent="0" algn="just" defTabSz="914400" eaLnBrk="1" fontAlgn="auto" latinLnBrk="0" hangingPunct="1">
              <a:lnSpc>
                <a:spcPct val="100000"/>
              </a:lnSpc>
              <a:spcBef>
                <a:spcPts val="600"/>
              </a:spcBef>
              <a:spcAft>
                <a:spcPts val="0"/>
              </a:spcAft>
              <a:buClrTx/>
              <a:buSzTx/>
              <a:buFontTx/>
              <a:buNone/>
              <a:tabLst/>
              <a:defRPr/>
            </a:pPr>
            <a:endParaRPr lang="es-ES" sz="1800" b="1" i="1"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buSzPct val="150000"/>
              <a:buNone/>
              <a:defRPr/>
            </a:pPr>
            <a:r>
              <a:rPr lang="es-ES" sz="1100" b="1" dirty="0" err="1">
                <a:latin typeface="Open Sans" panose="020B0606030504020204" pitchFamily="34" charset="0"/>
                <a:ea typeface="Open Sans" panose="020B0606030504020204" pitchFamily="34" charset="0"/>
                <a:cs typeface="Open Sans" panose="020B0606030504020204" pitchFamily="34" charset="0"/>
              </a:rPr>
              <a:t>Activity</a:t>
            </a:r>
            <a:r>
              <a:rPr lang="es-ES" sz="1100" b="1" dirty="0">
                <a:latin typeface="Open Sans" panose="020B0606030504020204" pitchFamily="34" charset="0"/>
                <a:ea typeface="Open Sans" panose="020B0606030504020204" pitchFamily="34" charset="0"/>
                <a:cs typeface="Open Sans" panose="020B0606030504020204" pitchFamily="34" charset="0"/>
              </a:rPr>
              <a:t> 1.3 </a:t>
            </a:r>
          </a:p>
          <a:p>
            <a:pPr marL="0" indent="0">
              <a:buSzPct val="150000"/>
              <a:buNone/>
              <a:defRPr/>
            </a:pPr>
            <a:endParaRPr lang="es-ES" sz="1100" dirty="0">
              <a:latin typeface="Open Sans" panose="020B0606030504020204" pitchFamily="34" charset="0"/>
              <a:ea typeface="Open Sans" panose="020B0606030504020204" pitchFamily="34" charset="0"/>
              <a:cs typeface="Open Sans" panose="020B0606030504020204" pitchFamily="34" charset="0"/>
            </a:endParaRPr>
          </a:p>
          <a:p>
            <a:pPr marL="0" indent="0">
              <a:buSzPct val="150000"/>
              <a:buNone/>
              <a:defRPr/>
            </a:pPr>
            <a:r>
              <a:rPr lang="es-ES" sz="1100" dirty="0" err="1">
                <a:latin typeface="Open Sans" panose="020B0606030504020204" pitchFamily="34" charset="0"/>
                <a:ea typeface="Open Sans" panose="020B0606030504020204" pitchFamily="34" charset="0"/>
                <a:cs typeface="Open Sans" panose="020B0606030504020204" pitchFamily="34" charset="0"/>
              </a:rPr>
              <a:t>Think</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about</a:t>
            </a:r>
            <a:r>
              <a:rPr lang="es-ES" sz="1100" dirty="0">
                <a:latin typeface="Open Sans" panose="020B0606030504020204" pitchFamily="34" charset="0"/>
                <a:ea typeface="Open Sans" panose="020B0606030504020204" pitchFamily="34" charset="0"/>
                <a:cs typeface="Open Sans" panose="020B0606030504020204" pitchFamily="34" charset="0"/>
              </a:rPr>
              <a:t> a </a:t>
            </a:r>
            <a:r>
              <a:rPr lang="es-ES" sz="1100" dirty="0" err="1">
                <a:latin typeface="Open Sans" panose="020B0606030504020204" pitchFamily="34" charset="0"/>
                <a:ea typeface="Open Sans" panose="020B0606030504020204" pitchFamily="34" charset="0"/>
                <a:cs typeface="Open Sans" panose="020B0606030504020204" pitchFamily="34" charset="0"/>
              </a:rPr>
              <a:t>person</a:t>
            </a:r>
            <a:r>
              <a:rPr lang="es-ES" sz="1100" dirty="0">
                <a:latin typeface="Open Sans" panose="020B0606030504020204" pitchFamily="34" charset="0"/>
                <a:ea typeface="Open Sans" panose="020B0606030504020204" pitchFamily="34" charset="0"/>
                <a:cs typeface="Open Sans" panose="020B0606030504020204" pitchFamily="34" charset="0"/>
              </a:rPr>
              <a:t> (a </a:t>
            </a:r>
            <a:r>
              <a:rPr lang="es-ES" sz="1100" dirty="0" err="1">
                <a:latin typeface="Open Sans" panose="020B0606030504020204" pitchFamily="34" charset="0"/>
                <a:ea typeface="Open Sans" panose="020B0606030504020204" pitchFamily="34" charset="0"/>
                <a:cs typeface="Open Sans" panose="020B0606030504020204" pitchFamily="34" charset="0"/>
              </a:rPr>
              <a:t>relative</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someone</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you</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know</a:t>
            </a:r>
            <a:r>
              <a:rPr lang="es-ES" sz="1100" dirty="0">
                <a:latin typeface="Open Sans" panose="020B0606030504020204" pitchFamily="34" charset="0"/>
                <a:ea typeface="Open Sans" panose="020B0606030504020204" pitchFamily="34" charset="0"/>
                <a:cs typeface="Open Sans" panose="020B0606030504020204" pitchFamily="34" charset="0"/>
              </a:rPr>
              <a:t>, a URCS </a:t>
            </a:r>
            <a:r>
              <a:rPr lang="es-ES" sz="1100" dirty="0" err="1">
                <a:latin typeface="Open Sans" panose="020B0606030504020204" pitchFamily="34" charset="0"/>
                <a:ea typeface="Open Sans" panose="020B0606030504020204" pitchFamily="34" charset="0"/>
                <a:cs typeface="Open Sans" panose="020B0606030504020204" pitchFamily="34" charset="0"/>
              </a:rPr>
              <a:t>beneficiary</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who</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is</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not</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employed</a:t>
            </a:r>
            <a:r>
              <a:rPr lang="es-ES" sz="1100" dirty="0">
                <a:latin typeface="Open Sans" panose="020B0606030504020204" pitchFamily="34" charset="0"/>
                <a:ea typeface="Open Sans" panose="020B0606030504020204" pitchFamily="34" charset="0"/>
                <a:cs typeface="Open Sans" panose="020B0606030504020204" pitchFamily="34" charset="0"/>
              </a:rPr>
              <a:t> and </a:t>
            </a:r>
            <a:r>
              <a:rPr lang="es-ES" sz="1100" dirty="0" err="1">
                <a:latin typeface="Open Sans" panose="020B0606030504020204" pitchFamily="34" charset="0"/>
                <a:ea typeface="Open Sans" panose="020B0606030504020204" pitchFamily="34" charset="0"/>
                <a:cs typeface="Open Sans" panose="020B0606030504020204" pitchFamily="34" charset="0"/>
              </a:rPr>
              <a:t>is</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looking</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for</a:t>
            </a:r>
            <a:r>
              <a:rPr lang="es-ES" sz="1100" dirty="0">
                <a:latin typeface="Open Sans" panose="020B0606030504020204" pitchFamily="34" charset="0"/>
                <a:ea typeface="Open Sans" panose="020B0606030504020204" pitchFamily="34" charset="0"/>
                <a:cs typeface="Open Sans" panose="020B0606030504020204" pitchFamily="34" charset="0"/>
              </a:rPr>
              <a:t> a </a:t>
            </a:r>
            <a:r>
              <a:rPr lang="es-ES" sz="1100" dirty="0" err="1">
                <a:latin typeface="Open Sans" panose="020B0606030504020204" pitchFamily="34" charset="0"/>
                <a:ea typeface="Open Sans" panose="020B0606030504020204" pitchFamily="34" charset="0"/>
                <a:cs typeface="Open Sans" panose="020B0606030504020204" pitchFamily="34" charset="0"/>
              </a:rPr>
              <a:t>job</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or</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someone</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who</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wants</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to</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find</a:t>
            </a:r>
            <a:r>
              <a:rPr lang="es-ES" sz="1100" dirty="0">
                <a:latin typeface="Open Sans" panose="020B0606030504020204" pitchFamily="34" charset="0"/>
                <a:ea typeface="Open Sans" panose="020B0606030504020204" pitchFamily="34" charset="0"/>
                <a:cs typeface="Open Sans" panose="020B0606030504020204" pitchFamily="34" charset="0"/>
              </a:rPr>
              <a:t> a new </a:t>
            </a:r>
            <a:r>
              <a:rPr lang="es-ES" sz="1100" dirty="0" err="1">
                <a:latin typeface="Open Sans" panose="020B0606030504020204" pitchFamily="34" charset="0"/>
                <a:ea typeface="Open Sans" panose="020B0606030504020204" pitchFamily="34" charset="0"/>
                <a:cs typeface="Open Sans" panose="020B0606030504020204" pitchFamily="34" charset="0"/>
              </a:rPr>
              <a:t>job</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with</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better</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work</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conditions</a:t>
            </a:r>
            <a:r>
              <a:rPr lang="es-ES" sz="1100" dirty="0">
                <a:latin typeface="Open Sans" panose="020B0606030504020204" pitchFamily="34" charset="0"/>
                <a:ea typeface="Open Sans" panose="020B0606030504020204" pitchFamily="34" charset="0"/>
                <a:cs typeface="Open Sans" panose="020B0606030504020204" pitchFamily="34" charset="0"/>
              </a:rPr>
              <a:t>.</a:t>
            </a:r>
          </a:p>
          <a:p>
            <a:pPr marL="0" indent="0">
              <a:buSzPct val="150000"/>
              <a:buNone/>
              <a:defRPr/>
            </a:pPr>
            <a:endParaRPr lang="es-ES" sz="1100" dirty="0">
              <a:latin typeface="Open Sans" panose="020B0606030504020204" pitchFamily="34" charset="0"/>
              <a:ea typeface="Open Sans" panose="020B0606030504020204" pitchFamily="34" charset="0"/>
              <a:cs typeface="Open Sans" panose="020B0606030504020204" pitchFamily="34" charset="0"/>
            </a:endParaRPr>
          </a:p>
          <a:p>
            <a:pPr marL="0" indent="0">
              <a:buSzPct val="150000"/>
              <a:buNone/>
              <a:defRPr/>
            </a:pPr>
            <a:r>
              <a:rPr lang="es-ES" sz="1100" dirty="0">
                <a:latin typeface="Open Sans" panose="020B0606030504020204" pitchFamily="34" charset="0"/>
                <a:ea typeface="Open Sans" panose="020B0606030504020204" pitchFamily="34" charset="0"/>
                <a:cs typeface="Open Sans" panose="020B0606030504020204" pitchFamily="34" charset="0"/>
              </a:rPr>
              <a:t>Prepare a </a:t>
            </a:r>
            <a:r>
              <a:rPr lang="es-ES" sz="1100" dirty="0" err="1">
                <a:latin typeface="Open Sans" panose="020B0606030504020204" pitchFamily="34" charset="0"/>
                <a:ea typeface="Open Sans" panose="020B0606030504020204" pitchFamily="34" charset="0"/>
                <a:cs typeface="Open Sans" panose="020B0606030504020204" pitchFamily="34" charset="0"/>
              </a:rPr>
              <a:t>brief</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description</a:t>
            </a:r>
            <a:r>
              <a:rPr lang="es-ES" sz="1100" dirty="0">
                <a:latin typeface="Open Sans" panose="020B0606030504020204" pitchFamily="34" charset="0"/>
                <a:ea typeface="Open Sans" panose="020B0606030504020204" pitchFamily="34" charset="0"/>
                <a:cs typeface="Open Sans" panose="020B0606030504020204" pitchFamily="34" charset="0"/>
              </a:rPr>
              <a:t> (no more </a:t>
            </a:r>
            <a:r>
              <a:rPr lang="es-ES" sz="1100" dirty="0" err="1">
                <a:latin typeface="Open Sans" panose="020B0606030504020204" pitchFamily="34" charset="0"/>
                <a:ea typeface="Open Sans" panose="020B0606030504020204" pitchFamily="34" charset="0"/>
                <a:cs typeface="Open Sans" panose="020B0606030504020204" pitchFamily="34" charset="0"/>
              </a:rPr>
              <a:t>than</a:t>
            </a:r>
            <a:r>
              <a:rPr lang="es-ES" sz="1100" dirty="0">
                <a:latin typeface="Open Sans" panose="020B0606030504020204" pitchFamily="34" charset="0"/>
                <a:ea typeface="Open Sans" panose="020B0606030504020204" pitchFamily="34" charset="0"/>
                <a:cs typeface="Open Sans" panose="020B0606030504020204" pitchFamily="34" charset="0"/>
              </a:rPr>
              <a:t> 10 </a:t>
            </a:r>
            <a:r>
              <a:rPr lang="es-ES" sz="1100" dirty="0" err="1">
                <a:latin typeface="Open Sans" panose="020B0606030504020204" pitchFamily="34" charset="0"/>
                <a:ea typeface="Open Sans" panose="020B0606030504020204" pitchFamily="34" charset="0"/>
                <a:cs typeface="Open Sans" panose="020B0606030504020204" pitchFamily="34" charset="0"/>
              </a:rPr>
              <a:t>lines</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of</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him</a:t>
            </a:r>
            <a:r>
              <a:rPr lang="es-ES" sz="1100" dirty="0">
                <a:latin typeface="Open Sans" panose="020B0606030504020204" pitchFamily="34" charset="0"/>
                <a:ea typeface="Open Sans" panose="020B0606030504020204" pitchFamily="34" charset="0"/>
                <a:cs typeface="Open Sans" panose="020B0606030504020204" pitchFamily="34" charset="0"/>
              </a:rPr>
              <a:t>/</a:t>
            </a:r>
            <a:r>
              <a:rPr lang="es-ES" sz="1100" dirty="0" err="1">
                <a:latin typeface="Open Sans" panose="020B0606030504020204" pitchFamily="34" charset="0"/>
                <a:ea typeface="Open Sans" panose="020B0606030504020204" pitchFamily="34" charset="0"/>
                <a:cs typeface="Open Sans" panose="020B0606030504020204" pitchFamily="34" charset="0"/>
              </a:rPr>
              <a:t>her</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age</a:t>
            </a:r>
            <a:r>
              <a:rPr lang="es-ES" sz="1100" dirty="0">
                <a:latin typeface="Open Sans" panose="020B0606030504020204" pitchFamily="34" charset="0"/>
                <a:ea typeface="Open Sans" panose="020B0606030504020204" pitchFamily="34" charset="0"/>
                <a:cs typeface="Open Sans" panose="020B0606030504020204" pitchFamily="34" charset="0"/>
              </a:rPr>
              <a:t>, sex, </a:t>
            </a:r>
            <a:r>
              <a:rPr lang="es-ES" sz="1100" dirty="0" err="1">
                <a:latin typeface="Open Sans" panose="020B0606030504020204" pitchFamily="34" charset="0"/>
                <a:ea typeface="Open Sans" panose="020B0606030504020204" pitchFamily="34" charset="0"/>
                <a:cs typeface="Open Sans" panose="020B0606030504020204" pitchFamily="34" charset="0"/>
              </a:rPr>
              <a:t>where</a:t>
            </a:r>
            <a:r>
              <a:rPr lang="es-ES" sz="1100" dirty="0">
                <a:latin typeface="Open Sans" panose="020B0606030504020204" pitchFamily="34" charset="0"/>
                <a:ea typeface="Open Sans" panose="020B0606030504020204" pitchFamily="34" charset="0"/>
                <a:cs typeface="Open Sans" panose="020B0606030504020204" pitchFamily="34" charset="0"/>
              </a:rPr>
              <a:t> he/</a:t>
            </a:r>
            <a:r>
              <a:rPr lang="es-ES" sz="1100" dirty="0" err="1">
                <a:latin typeface="Open Sans" panose="020B0606030504020204" pitchFamily="34" charset="0"/>
                <a:ea typeface="Open Sans" panose="020B0606030504020204" pitchFamily="34" charset="0"/>
                <a:cs typeface="Open Sans" panose="020B0606030504020204" pitchFamily="34" charset="0"/>
              </a:rPr>
              <a:t>she</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is</a:t>
            </a:r>
            <a:r>
              <a:rPr lang="es-ES" sz="1100" dirty="0">
                <a:latin typeface="Open Sans" panose="020B0606030504020204" pitchFamily="34" charset="0"/>
                <a:ea typeface="Open Sans" panose="020B0606030504020204" pitchFamily="34" charset="0"/>
                <a:cs typeface="Open Sans" panose="020B0606030504020204" pitchFamily="34" charset="0"/>
              </a:rPr>
              <a:t> living </a:t>
            </a:r>
            <a:r>
              <a:rPr lang="es-ES" sz="1100" dirty="0" err="1">
                <a:latin typeface="Open Sans" panose="020B0606030504020204" pitchFamily="34" charset="0"/>
                <a:ea typeface="Open Sans" panose="020B0606030504020204" pitchFamily="34" charset="0"/>
                <a:cs typeface="Open Sans" panose="020B0606030504020204" pitchFamily="34" charset="0"/>
              </a:rPr>
              <a:t>now</a:t>
            </a:r>
            <a:r>
              <a:rPr lang="es-ES" sz="1100" dirty="0">
                <a:latin typeface="Open Sans" panose="020B0606030504020204" pitchFamily="34" charset="0"/>
                <a:ea typeface="Open Sans" panose="020B0606030504020204" pitchFamily="34" charset="0"/>
                <a:cs typeface="Open Sans" panose="020B0606030504020204" pitchFamily="34" charset="0"/>
              </a:rPr>
              <a:t> and </a:t>
            </a:r>
            <a:r>
              <a:rPr lang="es-ES" sz="1100" dirty="0" err="1">
                <a:latin typeface="Open Sans" panose="020B0606030504020204" pitchFamily="34" charset="0"/>
                <a:ea typeface="Open Sans" panose="020B0606030504020204" pitchFamily="34" charset="0"/>
                <a:cs typeface="Open Sans" panose="020B0606030504020204" pitchFamily="34" charset="0"/>
              </a:rPr>
              <a:t>from</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where</a:t>
            </a:r>
            <a:r>
              <a:rPr lang="es-ES" sz="1100" dirty="0">
                <a:latin typeface="Open Sans" panose="020B0606030504020204" pitchFamily="34" charset="0"/>
                <a:ea typeface="Open Sans" panose="020B0606030504020204" pitchFamily="34" charset="0"/>
                <a:cs typeface="Open Sans" panose="020B0606030504020204" pitchFamily="34" charset="0"/>
              </a:rPr>
              <a:t> he comes, </a:t>
            </a:r>
            <a:r>
              <a:rPr lang="es-ES" sz="1100" dirty="0" err="1">
                <a:latin typeface="Open Sans" panose="020B0606030504020204" pitchFamily="34" charset="0"/>
                <a:ea typeface="Open Sans" panose="020B0606030504020204" pitchFamily="34" charset="0"/>
                <a:cs typeface="Open Sans" panose="020B0606030504020204" pitchFamily="34" charset="0"/>
              </a:rPr>
              <a:t>household</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composition</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family</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responsibilities</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previous</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work</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experience</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education</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challenges</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if</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any</a:t>
            </a:r>
            <a:r>
              <a:rPr lang="es-ES" sz="1100" dirty="0">
                <a:latin typeface="Open Sans" panose="020B0606030504020204" pitchFamily="34" charset="0"/>
                <a:ea typeface="Open Sans" panose="020B0606030504020204" pitchFamily="34" charset="0"/>
                <a:cs typeface="Open Sans" panose="020B0606030504020204" pitchFamily="34" charset="0"/>
              </a:rPr>
              <a:t>.</a:t>
            </a:r>
          </a:p>
          <a:p>
            <a:pPr marL="0" indent="0">
              <a:buSzPct val="150000"/>
              <a:buNone/>
              <a:defRPr/>
            </a:pPr>
            <a:endParaRPr lang="es-ES" sz="1100" dirty="0">
              <a:latin typeface="Open Sans" panose="020B0606030504020204" pitchFamily="34" charset="0"/>
              <a:ea typeface="Open Sans" panose="020B0606030504020204" pitchFamily="34" charset="0"/>
              <a:cs typeface="Open Sans" panose="020B0606030504020204" pitchFamily="34" charset="0"/>
            </a:endParaRPr>
          </a:p>
          <a:p>
            <a:pPr marL="0" indent="0">
              <a:buSzPct val="150000"/>
              <a:buNone/>
              <a:defRPr/>
            </a:pPr>
            <a:r>
              <a:rPr lang="es-ES" sz="1100" dirty="0" err="1">
                <a:latin typeface="Open Sans" panose="020B0606030504020204" pitchFamily="34" charset="0"/>
                <a:ea typeface="Open Sans" panose="020B0606030504020204" pitchFamily="34" charset="0"/>
                <a:cs typeface="Open Sans" panose="020B0606030504020204" pitchFamily="34" charset="0"/>
              </a:rPr>
              <a:t>Send</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the</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description</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to</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Spanish</a:t>
            </a:r>
            <a:r>
              <a:rPr lang="es-ES" sz="1100" dirty="0">
                <a:latin typeface="Open Sans" panose="020B0606030504020204" pitchFamily="34" charset="0"/>
                <a:ea typeface="Open Sans" panose="020B0606030504020204" pitchFamily="34" charset="0"/>
                <a:cs typeface="Open Sans" panose="020B0606030504020204" pitchFamily="34" charset="0"/>
              </a:rPr>
              <a:t> Red Cross. </a:t>
            </a:r>
            <a:r>
              <a:rPr lang="es-ES" sz="1100" dirty="0" err="1">
                <a:latin typeface="Open Sans" panose="020B0606030504020204" pitchFamily="34" charset="0"/>
                <a:ea typeface="Open Sans" panose="020B0606030504020204" pitchFamily="34" charset="0"/>
                <a:cs typeface="Open Sans" panose="020B0606030504020204" pitchFamily="34" charset="0"/>
              </a:rPr>
              <a:t>These</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life</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stories</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will</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serve</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the</a:t>
            </a:r>
            <a:r>
              <a:rPr lang="es-ES" sz="1100" dirty="0">
                <a:latin typeface="Open Sans" panose="020B0606030504020204" pitchFamily="34" charset="0"/>
                <a:ea typeface="Open Sans" panose="020B0606030504020204" pitchFamily="34" charset="0"/>
                <a:cs typeface="Open Sans" panose="020B0606030504020204" pitchFamily="34" charset="0"/>
              </a:rPr>
              <a:t> training </a:t>
            </a:r>
            <a:r>
              <a:rPr lang="es-ES" sz="1100" dirty="0" err="1">
                <a:latin typeface="Open Sans" panose="020B0606030504020204" pitchFamily="34" charset="0"/>
                <a:ea typeface="Open Sans" panose="020B0606030504020204" pitchFamily="34" charset="0"/>
                <a:cs typeface="Open Sans" panose="020B0606030504020204" pitchFamily="34" charset="0"/>
              </a:rPr>
              <a:t>team</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to</a:t>
            </a:r>
            <a:r>
              <a:rPr lang="es-ES" sz="1100" dirty="0">
                <a:latin typeface="Open Sans" panose="020B0606030504020204" pitchFamily="34" charset="0"/>
                <a:ea typeface="Open Sans" panose="020B0606030504020204" pitchFamily="34" charset="0"/>
                <a:cs typeface="Open Sans" panose="020B0606030504020204" pitchFamily="34" charset="0"/>
              </a:rPr>
              <a:t> prepare case </a:t>
            </a:r>
            <a:r>
              <a:rPr lang="es-ES" sz="1100" dirty="0" err="1">
                <a:latin typeface="Open Sans" panose="020B0606030504020204" pitchFamily="34" charset="0"/>
                <a:ea typeface="Open Sans" panose="020B0606030504020204" pitchFamily="34" charset="0"/>
                <a:cs typeface="Open Sans" panose="020B0606030504020204" pitchFamily="34" charset="0"/>
              </a:rPr>
              <a:t>studies</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for</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next</a:t>
            </a:r>
            <a:r>
              <a:rPr lang="es-ES" sz="1100" dirty="0">
                <a:latin typeface="Open Sans" panose="020B0606030504020204" pitchFamily="34" charset="0"/>
                <a:ea typeface="Open Sans" panose="020B0606030504020204" pitchFamily="34" charset="0"/>
                <a:cs typeface="Open Sans" panose="020B0606030504020204" pitchFamily="34" charset="0"/>
              </a:rPr>
              <a:t> </a:t>
            </a:r>
            <a:r>
              <a:rPr lang="es-ES" sz="1100" dirty="0" err="1">
                <a:latin typeface="Open Sans" panose="020B0606030504020204" pitchFamily="34" charset="0"/>
                <a:ea typeface="Open Sans" panose="020B0606030504020204" pitchFamily="34" charset="0"/>
                <a:cs typeface="Open Sans" panose="020B0606030504020204" pitchFamily="34" charset="0"/>
              </a:rPr>
              <a:t>sessions</a:t>
            </a:r>
            <a:r>
              <a:rPr lang="es-ES" sz="1100" dirty="0">
                <a:latin typeface="Open Sans" panose="020B0606030504020204" pitchFamily="34" charset="0"/>
                <a:ea typeface="Open Sans" panose="020B0606030504020204" pitchFamily="34" charset="0"/>
                <a:cs typeface="Open Sans" panose="020B0606030504020204" pitchFamily="34" charset="0"/>
              </a:rPr>
              <a:t>.</a:t>
            </a:r>
          </a:p>
          <a:p>
            <a:endParaRPr lang="es-ES" dirty="0"/>
          </a:p>
        </p:txBody>
      </p:sp>
    </p:spTree>
    <p:extLst>
      <p:ext uri="{BB962C8B-B14F-4D97-AF65-F5344CB8AC3E}">
        <p14:creationId xmlns:p14="http://schemas.microsoft.com/office/powerpoint/2010/main" val="106446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a:p>
        </p:txBody>
      </p:sp>
    </p:spTree>
    <p:extLst>
      <p:ext uri="{BB962C8B-B14F-4D97-AF65-F5344CB8AC3E}">
        <p14:creationId xmlns:p14="http://schemas.microsoft.com/office/powerpoint/2010/main" val="981831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571183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s-ES" dirty="0"/>
          </a:p>
        </p:txBody>
      </p:sp>
    </p:spTree>
    <p:extLst>
      <p:ext uri="{BB962C8B-B14F-4D97-AF65-F5344CB8AC3E}">
        <p14:creationId xmlns:p14="http://schemas.microsoft.com/office/powerpoint/2010/main" val="39776906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fontAlgn="base"/>
            <a:endParaRPr lang="es-ES" sz="900" b="1" baseline="0" dirty="0">
              <a:latin typeface="Calibri" panose="020F0502020204030204" pitchFamily="34" charset="0"/>
              <a:ea typeface="Open Sans" panose="020B0606030504020204" pitchFamily="34" charset="0"/>
              <a:cs typeface="Open Sans" panose="020B0606030504020204" pitchFamily="34" charset="0"/>
            </a:endParaRPr>
          </a:p>
          <a:p>
            <a:pPr fontAlgn="base"/>
            <a:r>
              <a:rPr lang="es-ES" sz="900" b="1" baseline="0" dirty="0">
                <a:latin typeface="Calibri" panose="020F0502020204030204" pitchFamily="34" charset="0"/>
                <a:ea typeface="Open Sans" panose="020B0606030504020204" pitchFamily="34" charset="0"/>
                <a:cs typeface="Open Sans" panose="020B0606030504020204" pitchFamily="34" charset="0"/>
              </a:rPr>
              <a:t>Livelihoods </a:t>
            </a:r>
            <a:r>
              <a:rPr lang="es-ES" sz="900" baseline="0" dirty="0">
                <a:latin typeface="Calibri" panose="020F0502020204030204" pitchFamily="34" charset="0"/>
                <a:ea typeface="Open Sans" panose="020B0606030504020204" pitchFamily="34" charset="0"/>
                <a:cs typeface="Open Sans" panose="020B0606030504020204" pitchFamily="34" charset="0"/>
              </a:rPr>
              <a:t>comprise the capabilities, assets and activities required for generating income and securing a means of living.</a:t>
            </a:r>
          </a:p>
          <a:p>
            <a:pPr fontAlgn="base"/>
            <a:endParaRPr lang="es-ES" sz="900" b="1" baseline="0" dirty="0">
              <a:latin typeface="Calibri" panose="020F0502020204030204" pitchFamily="34" charset="0"/>
              <a:ea typeface="Open Sans" panose="020B0606030504020204" pitchFamily="34" charset="0"/>
              <a:cs typeface="Open Sans" panose="020B0606030504020204" pitchFamily="34" charset="0"/>
            </a:endParaRPr>
          </a:p>
          <a:p>
            <a:pPr fontAlgn="base"/>
            <a:r>
              <a:rPr lang="es-ES" sz="900" b="1" baseline="0" dirty="0">
                <a:latin typeface="Calibri" panose="020F0502020204030204" pitchFamily="34" charset="0"/>
                <a:ea typeface="Open Sans" panose="020B0606030504020204" pitchFamily="34" charset="0"/>
                <a:cs typeface="Open Sans" panose="020B0606030504020204" pitchFamily="34" charset="0"/>
              </a:rPr>
              <a:t>Sustainable livelihoods </a:t>
            </a:r>
            <a:r>
              <a:rPr lang="es-ES" sz="900" baseline="0" dirty="0">
                <a:latin typeface="Calibri" panose="020F0502020204030204" pitchFamily="34" charset="0"/>
                <a:ea typeface="Open Sans" panose="020B0606030504020204" pitchFamily="34" charset="0"/>
                <a:cs typeface="Open Sans" panose="020B0606030504020204" pitchFamily="34" charset="0"/>
              </a:rPr>
              <a:t>refer to people’s capacity to generate and maintain their means of living, and enhance their own well-being as well as that of future generations.</a:t>
            </a:r>
          </a:p>
          <a:p>
            <a:pPr fontAlgn="base"/>
            <a:endParaRPr lang="es-ES" sz="900" b="1" baseline="0" dirty="0">
              <a:latin typeface="Calibri" panose="020F0502020204030204" pitchFamily="34" charset="0"/>
              <a:ea typeface="Open Sans" panose="020B0606030504020204" pitchFamily="34" charset="0"/>
              <a:cs typeface="Open Sans" panose="020B0606030504020204" pitchFamily="34" charset="0"/>
            </a:endParaRPr>
          </a:p>
          <a:p>
            <a:pPr fontAlgn="base"/>
            <a:r>
              <a:rPr lang="es-ES" sz="900" baseline="0" dirty="0">
                <a:latin typeface="Calibri" panose="020F0502020204030204" pitchFamily="34" charset="0"/>
                <a:ea typeface="Open Sans" panose="020B0606030504020204" pitchFamily="34" charset="0"/>
                <a:cs typeface="Open Sans" panose="020B0606030504020204" pitchFamily="34" charset="0"/>
              </a:rPr>
              <a:t>Households have sustainable livelihoods when they can cope with and recover from shocks and economic stress, and can maintain their capabilities and assets without undermining their natural environment.</a:t>
            </a:r>
          </a:p>
          <a:p>
            <a:pPr fontAlgn="base"/>
            <a:endParaRPr lang="es-ES" sz="900" baseline="0" dirty="0">
              <a:latin typeface="Calibri" panose="020F0502020204030204" pitchFamily="34" charset="0"/>
              <a:ea typeface="Open Sans" panose="020B0606030504020204" pitchFamily="34" charset="0"/>
              <a:cs typeface="Open Sans" panose="020B0606030504020204" pitchFamily="34" charset="0"/>
            </a:endParaRPr>
          </a:p>
          <a:p>
            <a:pPr marL="0" marR="0" lvl="0" indent="0" defTabSz="914400" eaLnBrk="1" fontAlgn="base" latinLnBrk="0" hangingPunct="1">
              <a:lnSpc>
                <a:spcPct val="100000"/>
              </a:lnSpc>
              <a:spcBef>
                <a:spcPts val="600"/>
              </a:spcBef>
              <a:spcAft>
                <a:spcPts val="0"/>
              </a:spcAft>
              <a:buClrTx/>
              <a:buSzTx/>
              <a:buFontTx/>
              <a:buNone/>
              <a:tabLst/>
              <a:defRPr/>
            </a:pPr>
            <a:r>
              <a:rPr lang="en-US" sz="900" baseline="0" dirty="0">
                <a:latin typeface="Calibri" panose="020F0502020204030204" pitchFamily="34" charset="0"/>
              </a:rPr>
              <a:t>These definitions help to </a:t>
            </a:r>
            <a:r>
              <a:rPr lang="en-US" sz="900" b="0" baseline="0" dirty="0">
                <a:latin typeface="Calibri" panose="020F0502020204030204" pitchFamily="34" charset="0"/>
              </a:rPr>
              <a:t>differentiate groups of people</a:t>
            </a:r>
            <a:r>
              <a:rPr lang="en-US" sz="900" b="1" baseline="0" dirty="0">
                <a:latin typeface="Calibri" panose="020F0502020204030204" pitchFamily="34" charset="0"/>
              </a:rPr>
              <a:t> </a:t>
            </a:r>
            <a:r>
              <a:rPr lang="en-US" sz="900" baseline="0" dirty="0">
                <a:latin typeface="Calibri" panose="020F0502020204030204" pitchFamily="34" charset="0"/>
              </a:rPr>
              <a:t>by their main activities and their use of resources to make a living: for example, factory workers, livestock herders, fisher folk, skilled craftsmen, daily waged workers, </a:t>
            </a:r>
            <a:r>
              <a:rPr lang="en-US" sz="900" baseline="0" dirty="0">
                <a:latin typeface="Calibri" panose="020F0502020204030204" pitchFamily="34" charset="0"/>
                <a:ea typeface="Open Sans" panose="020B0606030504020204" pitchFamily="34" charset="0"/>
                <a:cs typeface="Open Sans" panose="020B0606030504020204" pitchFamily="34" charset="0"/>
              </a:rPr>
              <a:t>employees with a labour contract</a:t>
            </a:r>
            <a:r>
              <a:rPr lang="en-US" sz="900" baseline="0" dirty="0">
                <a:latin typeface="Calibri" panose="020F0502020204030204" pitchFamily="34" charset="0"/>
              </a:rPr>
              <a:t> and street food vendors. Each separate </a:t>
            </a:r>
            <a:r>
              <a:rPr lang="en-US" sz="900" b="1" baseline="0" dirty="0">
                <a:latin typeface="Calibri" panose="020F0502020204030204" pitchFamily="34" charset="0"/>
              </a:rPr>
              <a:t>livelihoods group </a:t>
            </a:r>
            <a:r>
              <a:rPr lang="en-US" sz="900" baseline="0" dirty="0">
                <a:latin typeface="Calibri" panose="020F0502020204030204" pitchFamily="34" charset="0"/>
              </a:rPr>
              <a:t>involves different tools of the trade, and what may be essential to one group may be useless to another in terms of making a living.</a:t>
            </a:r>
          </a:p>
          <a:p>
            <a:pPr marL="0" marR="0" lvl="0" indent="0" defTabSz="914400" eaLnBrk="1" fontAlgn="base" latinLnBrk="0" hangingPunct="1">
              <a:lnSpc>
                <a:spcPct val="100000"/>
              </a:lnSpc>
              <a:spcBef>
                <a:spcPts val="600"/>
              </a:spcBef>
              <a:spcAft>
                <a:spcPts val="0"/>
              </a:spcAft>
              <a:buClrTx/>
              <a:buSzTx/>
              <a:buFontTx/>
              <a:buNone/>
              <a:tabLst/>
              <a:defRPr/>
            </a:pPr>
            <a:endParaRPr lang="en-US" sz="900" baseline="0" dirty="0">
              <a:latin typeface="Calibri" panose="020F0502020204030204" pitchFamily="34" charset="0"/>
              <a:ea typeface="Open Sans" panose="020B0606030504020204" pitchFamily="34" charset="0"/>
              <a:cs typeface="Open Sans" panose="020B0606030504020204" pitchFamily="34" charset="0"/>
            </a:endParaRPr>
          </a:p>
          <a:p>
            <a:pPr marL="0" marR="0" lvl="0" indent="0" defTabSz="914400" eaLnBrk="1" fontAlgn="base" latinLnBrk="0" hangingPunct="1">
              <a:lnSpc>
                <a:spcPct val="100000"/>
              </a:lnSpc>
              <a:spcBef>
                <a:spcPts val="600"/>
              </a:spcBef>
              <a:spcAft>
                <a:spcPts val="0"/>
              </a:spcAft>
              <a:buClrTx/>
              <a:buSzTx/>
              <a:buFontTx/>
              <a:buNone/>
              <a:tabLst/>
              <a:defRPr/>
            </a:pPr>
            <a:r>
              <a:rPr lang="en-US" sz="900" baseline="0" dirty="0">
                <a:latin typeface="Calibri" panose="020F0502020204030204" pitchFamily="34" charset="0"/>
              </a:rPr>
              <a:t>The above definitions also help in understanding that people with the same livelihoods are not all the same, even if they live near each other. Farming is one example where the success of a farmer’s lifestyle depends on their capabilities and their assets, as well as on the farming activity itself. Farmers have different levels of farming skills, access to variable quality and quantity of farming land, ability to access good-quality farming inputs in the market, formal and informal support networks in times of need as well as different household expenses which their farming activities must help to cover.</a:t>
            </a:r>
          </a:p>
          <a:p>
            <a:pPr marL="0" marR="0" lvl="0" indent="0" defTabSz="914400" eaLnBrk="1" fontAlgn="base" latinLnBrk="0" hangingPunct="1">
              <a:lnSpc>
                <a:spcPct val="100000"/>
              </a:lnSpc>
              <a:spcBef>
                <a:spcPts val="600"/>
              </a:spcBef>
              <a:spcAft>
                <a:spcPts val="0"/>
              </a:spcAft>
              <a:buClrTx/>
              <a:buSzTx/>
              <a:buFontTx/>
              <a:buNone/>
              <a:tabLst/>
              <a:defRPr/>
            </a:pPr>
            <a:endParaRPr lang="en-US" sz="900" baseline="0" dirty="0">
              <a:latin typeface="Calibri" panose="020F0502020204030204" pitchFamily="34" charset="0"/>
              <a:ea typeface="Open Sans" panose="020B0606030504020204" pitchFamily="34" charset="0"/>
              <a:cs typeface="Open Sans" panose="020B0606030504020204" pitchFamily="34" charset="0"/>
            </a:endParaRPr>
          </a:p>
          <a:p>
            <a:pPr marL="0" marR="0" lvl="0" indent="0" defTabSz="914400" eaLnBrk="1" fontAlgn="base" latinLnBrk="0" hangingPunct="1">
              <a:lnSpc>
                <a:spcPct val="100000"/>
              </a:lnSpc>
              <a:spcBef>
                <a:spcPts val="600"/>
              </a:spcBef>
              <a:spcAft>
                <a:spcPts val="0"/>
              </a:spcAft>
              <a:buClrTx/>
              <a:buSzTx/>
              <a:buFontTx/>
              <a:buNone/>
              <a:tabLst/>
              <a:defRPr/>
            </a:pPr>
            <a:r>
              <a:rPr lang="en-US" sz="900" baseline="0" dirty="0">
                <a:latin typeface="Calibri" panose="020F0502020204030204" pitchFamily="34" charset="0"/>
              </a:rPr>
              <a:t>Understanding people’s livelihoods is an excellent starting point for recognizing how households and communities can maximize their capacities and manage their vulnerabilities in normal times and after a disaster or conflict. It also helps identify how different household and community members contribute to the livelihoods activities, including boys, girls, men, women and the elderly.</a:t>
            </a:r>
            <a:endParaRPr lang="es-ES" sz="900" baseline="0" dirty="0">
              <a:latin typeface="Calibri" panose="020F0502020204030204" pitchFamily="34" charset="0"/>
              <a:ea typeface="Open Sans" panose="020B0606030504020204" pitchFamily="34" charset="0"/>
              <a:cs typeface="Open Sans" panose="020B0606030504020204" pitchFamily="34" charset="0"/>
            </a:endParaRPr>
          </a:p>
          <a:p>
            <a:endParaRPr lang="es-ES" sz="1100" dirty="0"/>
          </a:p>
        </p:txBody>
      </p:sp>
    </p:spTree>
    <p:extLst>
      <p:ext uri="{BB962C8B-B14F-4D97-AF65-F5344CB8AC3E}">
        <p14:creationId xmlns:p14="http://schemas.microsoft.com/office/powerpoint/2010/main" val="1337066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fontAlgn="base"/>
            <a:endParaRPr lang="es-ES" sz="900" b="1" dirty="0">
              <a:latin typeface="+mn-lt"/>
              <a:ea typeface="Open Sans" panose="020B0606030504020204" pitchFamily="34" charset="0"/>
              <a:cs typeface="Open Sans" panose="020B0606030504020204" pitchFamily="34" charset="0"/>
            </a:endParaRPr>
          </a:p>
          <a:p>
            <a:pPr fontAlgn="base"/>
            <a:r>
              <a:rPr lang="es-ES" sz="900" b="1" dirty="0">
                <a:latin typeface="+mn-lt"/>
                <a:ea typeface="Open Sans" panose="020B0606030504020204" pitchFamily="34" charset="0"/>
                <a:cs typeface="Open Sans" panose="020B0606030504020204" pitchFamily="34" charset="0"/>
              </a:rPr>
              <a:t>Sustainable livelihoods</a:t>
            </a:r>
            <a:r>
              <a:rPr lang="en-US" sz="900" dirty="0">
                <a:latin typeface="+mn-lt"/>
              </a:rPr>
              <a:t> is a concept widely used by humanitarian agencies and is useful in identifying the specific vulnerabilities of different livelihoods groups. The sustainable livelihoods approach helps to determine the root causes of vulnerability, often based on economic, social and political factors. </a:t>
            </a:r>
          </a:p>
          <a:p>
            <a:pPr fontAlgn="base"/>
            <a:endParaRPr lang="en-US" sz="900" dirty="0">
              <a:latin typeface="+mn-lt"/>
            </a:endParaRPr>
          </a:p>
          <a:p>
            <a:pPr fontAlgn="base"/>
            <a:r>
              <a:rPr lang="en-US" sz="900" dirty="0">
                <a:latin typeface="+mn-lt"/>
              </a:rPr>
              <a:t>In emergency situations, it is possible to provide livelihoods support in a way that promotes sustainability, even if the support provided is short term.</a:t>
            </a:r>
          </a:p>
          <a:p>
            <a:pPr fontAlgn="base"/>
            <a:endParaRPr lang="en-US" sz="900" dirty="0">
              <a:latin typeface="+mn-lt"/>
            </a:endParaRPr>
          </a:p>
          <a:p>
            <a:pPr fontAlgn="base"/>
            <a:r>
              <a:rPr lang="en-US" sz="900" dirty="0">
                <a:latin typeface="+mn-lt"/>
              </a:rPr>
              <a:t>In line with the sustainable livelihoods framework, livelihoods programmes are often based on a set of central principles.</a:t>
            </a:r>
          </a:p>
          <a:p>
            <a:pPr fontAlgn="base"/>
            <a:endParaRPr lang="en-US" sz="900" dirty="0">
              <a:latin typeface="+mn-lt"/>
            </a:endParaRPr>
          </a:p>
          <a:p>
            <a:pPr marL="171450" indent="-171450" fontAlgn="base">
              <a:buFont typeface="Arial" panose="020B0604020202020204" pitchFamily="34" charset="0"/>
              <a:buChar char="•"/>
            </a:pPr>
            <a:r>
              <a:rPr lang="en-US" sz="900" dirty="0">
                <a:latin typeface="+mn-lt"/>
              </a:rPr>
              <a:t>Participatory approach</a:t>
            </a:r>
          </a:p>
          <a:p>
            <a:pPr marL="171450" indent="-171450" fontAlgn="base">
              <a:buFont typeface="Arial" panose="020B0604020202020204" pitchFamily="34" charset="0"/>
              <a:buChar char="•"/>
            </a:pPr>
            <a:r>
              <a:rPr lang="en-US" sz="900" dirty="0">
                <a:latin typeface="+mn-lt"/>
              </a:rPr>
              <a:t>Integrated approach</a:t>
            </a:r>
          </a:p>
          <a:p>
            <a:pPr marL="171450" indent="-171450" fontAlgn="base">
              <a:buFont typeface="Arial" panose="020B0604020202020204" pitchFamily="34" charset="0"/>
              <a:buChar char="•"/>
            </a:pPr>
            <a:r>
              <a:rPr lang="en-US" sz="900" dirty="0">
                <a:latin typeface="+mn-lt"/>
              </a:rPr>
              <a:t>Quality assessments</a:t>
            </a:r>
          </a:p>
          <a:p>
            <a:pPr marL="171450" indent="-171450" fontAlgn="base">
              <a:buFont typeface="Arial" panose="020B0604020202020204" pitchFamily="34" charset="0"/>
              <a:buChar char="•"/>
            </a:pPr>
            <a:r>
              <a:rPr lang="en-US" sz="900" dirty="0">
                <a:latin typeface="+mn-lt"/>
              </a:rPr>
              <a:t>Form good partnerships</a:t>
            </a:r>
          </a:p>
          <a:p>
            <a:pPr marL="171450" indent="-171450" fontAlgn="base">
              <a:buFont typeface="Arial" panose="020B0604020202020204" pitchFamily="34" charset="0"/>
              <a:buChar char="•"/>
            </a:pPr>
            <a:r>
              <a:rPr lang="en-US" sz="900" dirty="0">
                <a:latin typeface="+mn-lt"/>
              </a:rPr>
              <a:t>Respect the local context</a:t>
            </a:r>
          </a:p>
          <a:p>
            <a:pPr marL="171450" indent="-171450" fontAlgn="base">
              <a:buFont typeface="Arial" panose="020B0604020202020204" pitchFamily="34" charset="0"/>
              <a:buChar char="•"/>
            </a:pPr>
            <a:r>
              <a:rPr lang="en-US" sz="900" dirty="0">
                <a:latin typeface="+mn-lt"/>
              </a:rPr>
              <a:t>Take gender into account</a:t>
            </a:r>
          </a:p>
          <a:p>
            <a:pPr fontAlgn="base"/>
            <a:endParaRPr lang="en-US" sz="900" dirty="0">
              <a:latin typeface="+mn-lt"/>
            </a:endParaRPr>
          </a:p>
          <a:p>
            <a:pPr fontAlgn="base"/>
            <a:r>
              <a:rPr lang="en-US" sz="900" dirty="0">
                <a:latin typeface="+mn-lt"/>
              </a:rPr>
              <a:t>The most common way of characterizing livelihoods is to identify and classify the assets and resources associated with livelihoods activities into five groups. (HUMAN, SOCIAL, PHYSICAL, FINANCIAL, NATURAL)</a:t>
            </a:r>
          </a:p>
          <a:p>
            <a:pPr fontAlgn="base"/>
            <a:endParaRPr lang="en-US" sz="900" dirty="0">
              <a:latin typeface="+mn-lt"/>
            </a:endParaRPr>
          </a:p>
          <a:p>
            <a:pPr fontAlgn="base"/>
            <a:r>
              <a:rPr lang="en-US" sz="900" dirty="0">
                <a:latin typeface="+mn-lt"/>
              </a:rPr>
              <a:t>Each livelihood has its own specific combination of the five asset and resource groups, and a special mechanism for dealing with hard times. For example, factory workers rely mainly on human assets in the form of skills and qualifications to gain employment and may be part of a workers’ union which is a social asset, whereas camel herders rely mainly on natural resources in the form of pasture and water to raise their animals as well as physical assets in the form of markets in which to sell their livestock. Disasters or conflict can damage these assets and, depending on the type of damage, certain livelihoods groups will be more or less affected. </a:t>
            </a:r>
            <a:endParaRPr lang="es-ES" sz="900" dirty="0">
              <a:latin typeface="+mn-lt"/>
            </a:endParaRPr>
          </a:p>
        </p:txBody>
      </p:sp>
    </p:spTree>
    <p:extLst>
      <p:ext uri="{BB962C8B-B14F-4D97-AF65-F5344CB8AC3E}">
        <p14:creationId xmlns:p14="http://schemas.microsoft.com/office/powerpoint/2010/main" val="28084662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fontAlgn="base"/>
            <a:endParaRPr lang="en-US" sz="900" b="1" dirty="0">
              <a:latin typeface="+mn-lt"/>
            </a:endParaRPr>
          </a:p>
          <a:p>
            <a:pPr fontAlgn="base"/>
            <a:r>
              <a:rPr lang="en-US" sz="900" b="1" dirty="0">
                <a:latin typeface="+mn-lt"/>
              </a:rPr>
              <a:t>Examples of key programming aims and activities under each asset group.</a:t>
            </a:r>
          </a:p>
          <a:p>
            <a:pPr fontAlgn="base"/>
            <a:endParaRPr lang="en-US" sz="900" dirty="0">
              <a:latin typeface="+mn-lt"/>
            </a:endParaRPr>
          </a:p>
          <a:p>
            <a:pPr fontAlgn="base"/>
            <a:r>
              <a:rPr lang="en-US" sz="900" dirty="0">
                <a:latin typeface="+mn-lt"/>
              </a:rPr>
              <a:t>In the aftermath of a disaster, most humanitarian organizations prioritize lifesaving responses, relegating livelihoods interventions to the recovery phase. Evidence shows that interventions protecting and restoring livelihoods immediately after a crisis, contribute significantly to a more rapid and sustainable recovery of the affected population, reducing their dependency on humanitarian assistance. </a:t>
            </a:r>
          </a:p>
          <a:p>
            <a:pPr fontAlgn="base"/>
            <a:endParaRPr lang="en-US" sz="900" dirty="0">
              <a:latin typeface="+mn-lt"/>
            </a:endParaRPr>
          </a:p>
          <a:p>
            <a:pPr fontAlgn="base"/>
            <a:r>
              <a:rPr lang="en-US" sz="900" dirty="0">
                <a:latin typeface="+mn-lt"/>
              </a:rPr>
              <a:t>Livelihoods programming and support can be provided in a wide range of disaster and conflict contexts including sudden onset (e.g., earthquakes, floods, hurricanes), slow-onset or chronic situations (e.g., drought) as well as complex emergencies where populations suffer the effects of a natural disaster event alongside conflict. </a:t>
            </a:r>
          </a:p>
          <a:p>
            <a:pPr fontAlgn="base"/>
            <a:endParaRPr lang="en-US" sz="900" dirty="0">
              <a:latin typeface="+mn-lt"/>
            </a:endParaRPr>
          </a:p>
          <a:p>
            <a:pPr fontAlgn="base"/>
            <a:r>
              <a:rPr lang="en-US" sz="900" dirty="0">
                <a:latin typeface="+mn-lt"/>
              </a:rPr>
              <a:t>Livelihoods support can also be important to disaster-affected people at different stages of their lives following a disaster or conflict event. Following a disaster or in situations of severe chronic needs, relief programmes aim to meet immediate needs and reduce suffering and save lives and livelihoods. Here, livelihoods programmes can also include support to protect household and community assets to prevent further damage to the lives of the people involved. In recovery, programmes aim to move beyond basic relief and support people to return to normal in several important ways: </a:t>
            </a:r>
          </a:p>
          <a:p>
            <a:pPr fontAlgn="base"/>
            <a:endParaRPr lang="en-US" sz="900" dirty="0">
              <a:latin typeface="+mn-lt"/>
            </a:endParaRPr>
          </a:p>
          <a:p>
            <a:pPr marL="171450" indent="-171450" fontAlgn="base">
              <a:buFont typeface="Arial" panose="020B0604020202020204" pitchFamily="34" charset="0"/>
              <a:buChar char="•"/>
            </a:pPr>
            <a:r>
              <a:rPr lang="en-US" sz="900" dirty="0">
                <a:latin typeface="+mn-lt"/>
              </a:rPr>
              <a:t>Allowing people to take control of their lives and maintain greater dignity </a:t>
            </a:r>
          </a:p>
          <a:p>
            <a:pPr marL="171450" indent="-171450" fontAlgn="base">
              <a:buFont typeface="Arial" panose="020B0604020202020204" pitchFamily="34" charset="0"/>
              <a:buChar char="•"/>
            </a:pPr>
            <a:r>
              <a:rPr lang="en-US" sz="900" dirty="0">
                <a:latin typeface="+mn-lt"/>
              </a:rPr>
              <a:t>Enabling people to recover ‘productive assets’ that they have lost during a disaster </a:t>
            </a:r>
          </a:p>
          <a:p>
            <a:pPr marL="171450" indent="-171450" fontAlgn="base">
              <a:buFont typeface="Arial" panose="020B0604020202020204" pitchFamily="34" charset="0"/>
              <a:buChar char="•"/>
            </a:pPr>
            <a:r>
              <a:rPr lang="en-US" sz="900" dirty="0">
                <a:latin typeface="+mn-lt"/>
              </a:rPr>
              <a:t>Reducing the threat of engaging in risky behaviour (theft, prostitution, environmental degradation) while reducing vulnerability of households to future shocks </a:t>
            </a:r>
          </a:p>
          <a:p>
            <a:pPr marL="171450" indent="-171450" fontAlgn="base">
              <a:buFont typeface="Arial" panose="020B0604020202020204" pitchFamily="34" charset="0"/>
              <a:buChar char="•"/>
            </a:pPr>
            <a:r>
              <a:rPr lang="en-US" sz="900" dirty="0">
                <a:latin typeface="+mn-lt"/>
              </a:rPr>
              <a:t>Helping the local economy in an affected area to recover</a:t>
            </a:r>
          </a:p>
          <a:p>
            <a:pPr marL="171450" indent="-171450" fontAlgn="base">
              <a:buFont typeface="Arial" panose="020B0604020202020204" pitchFamily="34" charset="0"/>
              <a:buChar char="•"/>
            </a:pPr>
            <a:endParaRPr lang="en-US" sz="900" dirty="0">
              <a:latin typeface="+mn-lt"/>
            </a:endParaRPr>
          </a:p>
          <a:p>
            <a:pPr marL="0" indent="0" fontAlgn="base">
              <a:buFont typeface="Arial" panose="020B0604020202020204" pitchFamily="34" charset="0"/>
              <a:buNone/>
            </a:pPr>
            <a:r>
              <a:rPr lang="en-US" sz="900" dirty="0">
                <a:latin typeface="+mn-lt"/>
              </a:rPr>
              <a:t>As people go through the stages of recovery, developmental programmes can continue to support vulnerable households to strengthen the sustainability and resilience of their livelihoods. A wide range of activities can strengthen household and community assets, improve common production and business practices, and support the ability of individuals to meet market needs for goods, services and skilled labour. </a:t>
            </a:r>
            <a:endParaRPr lang="es-ES" sz="900" dirty="0">
              <a:latin typeface="+mn-lt"/>
            </a:endParaRPr>
          </a:p>
        </p:txBody>
      </p:sp>
    </p:spTree>
    <p:extLst>
      <p:ext uri="{BB962C8B-B14F-4D97-AF65-F5344CB8AC3E}">
        <p14:creationId xmlns:p14="http://schemas.microsoft.com/office/powerpoint/2010/main" val="10185075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pPr fontAlgn="base"/>
            <a:endParaRPr lang="en-US" sz="900" dirty="0">
              <a:latin typeface="+mn-lt"/>
            </a:endParaRPr>
          </a:p>
          <a:p>
            <a:pPr fontAlgn="base"/>
            <a:r>
              <a:rPr lang="en-US" sz="900" dirty="0">
                <a:latin typeface="+mn-lt"/>
              </a:rPr>
              <a:t>Households and communities cope with disasters and conflicts in many different ways, depending on how resilient their livelihoods are.</a:t>
            </a:r>
          </a:p>
          <a:p>
            <a:pPr fontAlgn="base"/>
            <a:endParaRPr lang="en-US" sz="900" dirty="0">
              <a:latin typeface="+mn-lt"/>
            </a:endParaRPr>
          </a:p>
          <a:p>
            <a:pPr fontAlgn="base"/>
            <a:r>
              <a:rPr lang="en-US" sz="900" dirty="0">
                <a:latin typeface="+mn-lt"/>
              </a:rPr>
              <a:t>Resilience. In humanitarian work, it refers to the capacity of people and communities to resist, cope with, and recover from, a disaster or conflict. More safety and resilience means less vulnerability</a:t>
            </a:r>
          </a:p>
          <a:p>
            <a:pPr fontAlgn="base"/>
            <a:endParaRPr lang="en-US" sz="900" b="1" dirty="0">
              <a:latin typeface="+mn-lt"/>
            </a:endParaRPr>
          </a:p>
          <a:p>
            <a:pPr fontAlgn="base"/>
            <a:r>
              <a:rPr lang="en-US" sz="900" b="1" dirty="0">
                <a:latin typeface="+mn-lt"/>
              </a:rPr>
              <a:t>Coping strategies </a:t>
            </a:r>
            <a:r>
              <a:rPr lang="en-US" sz="900" dirty="0">
                <a:latin typeface="+mn-lt"/>
              </a:rPr>
              <a:t>are mechanisms that people choose as a way of living through difficult times. They are usually set off by events affecting their livelihoods and way of living. Some coping strategies are not damaging to livelihoods and are easily reversible: for example, short-term dietary changes, migration of individuals for work, use of savings or solidarity networks. Other strategies may be damaging and tend to be harder to reverse: for example, sale of land, sale of ‘productive’ assets (such as the sale of a plough and his ox by a farmer or the sale of his car by a taxi-driver), intensive use of wood from nearby causing deforestation, taking children out of school to make them work (child labour) or prostitution. Gender differences in roles and responsibilities among household members can impact livelihood strategies. Access to productive assets, capital and the burden of household responsibilities may reduce women’s opportunity to contribute to household wellbeing through income generating activities. However, in some areas, especially in rural areas, women play a very significant role in trading, small scale production, and are estimated to highly contribute to the production of household food. Understanding gender profiles is important to obtaining a full picture of livelihood opportunities and constraints and how individuals and communities cope in difficult times. </a:t>
            </a:r>
          </a:p>
        </p:txBody>
      </p:sp>
    </p:spTree>
    <p:extLst>
      <p:ext uri="{BB962C8B-B14F-4D97-AF65-F5344CB8AC3E}">
        <p14:creationId xmlns:p14="http://schemas.microsoft.com/office/powerpoint/2010/main" val="511772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288" y="768350"/>
            <a:ext cx="6821487" cy="3838575"/>
          </a:xfrm>
        </p:spPr>
      </p:sp>
      <p:sp>
        <p:nvSpPr>
          <p:cNvPr id="5" name="Marcador de notas 4">
            <a:extLst>
              <a:ext uri="{FF2B5EF4-FFF2-40B4-BE49-F238E27FC236}">
                <a16:creationId xmlns:a16="http://schemas.microsoft.com/office/drawing/2014/main" id="{9C988733-1A48-4A39-B7A6-FD2DC1129667}"/>
              </a:ext>
            </a:extLst>
          </p:cNvPr>
          <p:cNvSpPr>
            <a:spLocks noGrp="1"/>
          </p:cNvSpPr>
          <p:nvPr>
            <p:ph type="body" sz="quarter" idx="1"/>
          </p:nvPr>
        </p:nvSpPr>
        <p:spPr/>
        <p:txBody>
          <a:bodyPr/>
          <a:lstStyle/>
          <a:p>
            <a:endParaRPr lang="en-US" sz="900" i="1" dirty="0">
              <a:solidFill>
                <a:schemeClr val="accent5">
                  <a:lumMod val="75000"/>
                  <a:lumOff val="25000"/>
                </a:schemeClr>
              </a:solidFill>
              <a:latin typeface="+mn-lt"/>
            </a:endParaRPr>
          </a:p>
          <a:p>
            <a:endParaRPr lang="en-US" sz="900" i="1" dirty="0">
              <a:solidFill>
                <a:schemeClr val="accent5">
                  <a:lumMod val="75000"/>
                  <a:lumOff val="25000"/>
                </a:schemeClr>
              </a:solidFill>
              <a:latin typeface="+mn-lt"/>
            </a:endParaRPr>
          </a:p>
          <a:p>
            <a:r>
              <a:rPr lang="en-US" sz="900" i="1" dirty="0">
                <a:solidFill>
                  <a:schemeClr val="accent5">
                    <a:lumMod val="75000"/>
                    <a:lumOff val="25000"/>
                  </a:schemeClr>
                </a:solidFill>
                <a:latin typeface="+mn-lt"/>
              </a:rPr>
              <a:t>Before showing the slide, explain:</a:t>
            </a:r>
            <a:endParaRPr lang="es-ES" sz="900" i="1" dirty="0">
              <a:solidFill>
                <a:schemeClr val="accent5">
                  <a:lumMod val="75000"/>
                  <a:lumOff val="25000"/>
                </a:schemeClr>
              </a:solidFill>
              <a:latin typeface="+mn-lt"/>
            </a:endParaRPr>
          </a:p>
          <a:p>
            <a:pPr fontAlgn="base"/>
            <a:r>
              <a:rPr lang="en-US" sz="900" dirty="0">
                <a:latin typeface="+mn-lt"/>
              </a:rPr>
              <a:t>To fight exclusion, it’s necessary to provide adapted answers to the different situations in which people live, influenced by many factors. This must be done by working jointly from several fronts, designing inclusion strategies that are supported by actions plans based not only on social intervention, but also employment. Both aim at offering a global response to the different exclusion settings.</a:t>
            </a:r>
          </a:p>
          <a:p>
            <a:pPr fontAlgn="base"/>
            <a:endParaRPr lang="es-ES" sz="900" dirty="0">
              <a:latin typeface="+mn-lt"/>
            </a:endParaRPr>
          </a:p>
          <a:p>
            <a:r>
              <a:rPr lang="en-US" sz="900" i="1" dirty="0">
                <a:solidFill>
                  <a:schemeClr val="accent5">
                    <a:lumMod val="75000"/>
                    <a:lumOff val="25000"/>
                  </a:schemeClr>
                </a:solidFill>
                <a:latin typeface="+mn-lt"/>
              </a:rPr>
              <a:t>When showing the slide, ask the participants about specific examples they might think of, and make them explain the actions they could carry out from an employment intervention.  </a:t>
            </a:r>
            <a:endParaRPr lang="es-ES" sz="900" i="1" dirty="0">
              <a:solidFill>
                <a:schemeClr val="accent5">
                  <a:lumMod val="75000"/>
                  <a:lumOff val="25000"/>
                </a:schemeClr>
              </a:solidFill>
              <a:latin typeface="+mn-lt"/>
            </a:endParaRPr>
          </a:p>
          <a:p>
            <a:pPr marL="171450" indent="-171450" fontAlgn="base">
              <a:buFont typeface="Arial" panose="020B0604020202020204" pitchFamily="34" charset="0"/>
              <a:buChar char="•"/>
            </a:pPr>
            <a:r>
              <a:rPr lang="en-US" sz="900" dirty="0">
                <a:latin typeface="+mn-lt"/>
              </a:rPr>
              <a:t>Diminish their personal hurdles and reducing those that come from the environment. </a:t>
            </a:r>
            <a:r>
              <a:rPr lang="en-US" sz="900" dirty="0">
                <a:solidFill>
                  <a:srgbClr val="C00000"/>
                </a:solidFill>
                <a:latin typeface="+mn-lt"/>
              </a:rPr>
              <a:t>Example: Self-esteem workshops and sensibilization events with private companies</a:t>
            </a:r>
          </a:p>
          <a:p>
            <a:pPr marL="171450" indent="-171450" fontAlgn="base">
              <a:buFont typeface="Arial" panose="020B0604020202020204" pitchFamily="34" charset="0"/>
              <a:buChar char="•"/>
            </a:pPr>
            <a:r>
              <a:rPr lang="en-US" sz="900" dirty="0">
                <a:latin typeface="+mn-lt"/>
              </a:rPr>
              <a:t>Support them in their search for a professional goal. </a:t>
            </a:r>
            <a:r>
              <a:rPr lang="en-US" sz="900" dirty="0">
                <a:solidFill>
                  <a:srgbClr val="C00000"/>
                </a:solidFill>
                <a:latin typeface="+mn-lt"/>
              </a:rPr>
              <a:t>Example: Active job search tools</a:t>
            </a:r>
            <a:endParaRPr lang="es-ES" sz="900" dirty="0">
              <a:solidFill>
                <a:srgbClr val="C00000"/>
              </a:solidFill>
              <a:latin typeface="+mn-lt"/>
            </a:endParaRPr>
          </a:p>
          <a:p>
            <a:pPr marL="171450" indent="-171450" fontAlgn="base">
              <a:buFont typeface="Arial" panose="020B0604020202020204" pitchFamily="34" charset="0"/>
              <a:buChar char="•"/>
            </a:pPr>
            <a:r>
              <a:rPr lang="en-US" sz="900" dirty="0">
                <a:latin typeface="+mn-lt"/>
              </a:rPr>
              <a:t>Build their skills. </a:t>
            </a:r>
            <a:r>
              <a:rPr lang="en-US" sz="900" dirty="0">
                <a:solidFill>
                  <a:srgbClr val="C00000"/>
                </a:solidFill>
                <a:latin typeface="+mn-lt"/>
              </a:rPr>
              <a:t>Example: Through digital skills training </a:t>
            </a:r>
            <a:r>
              <a:rPr lang="en-US" sz="900" dirty="0">
                <a:latin typeface="+mn-lt"/>
              </a:rPr>
              <a:t> </a:t>
            </a:r>
            <a:endParaRPr lang="es-ES" sz="900" dirty="0">
              <a:latin typeface="+mn-lt"/>
            </a:endParaRPr>
          </a:p>
          <a:p>
            <a:pPr marL="171450" indent="-171450" fontAlgn="base">
              <a:buFont typeface="Arial" panose="020B0604020202020204" pitchFamily="34" charset="0"/>
              <a:buChar char="•"/>
            </a:pPr>
            <a:r>
              <a:rPr lang="en-US" sz="900" dirty="0">
                <a:latin typeface="+mn-lt"/>
              </a:rPr>
              <a:t>Assist them in finding better conditions in the labor market. </a:t>
            </a:r>
            <a:r>
              <a:rPr lang="en-US" sz="900" dirty="0">
                <a:solidFill>
                  <a:srgbClr val="C00000"/>
                </a:solidFill>
                <a:latin typeface="+mn-lt"/>
              </a:rPr>
              <a:t>Example: Through technical training</a:t>
            </a:r>
            <a:endParaRPr lang="es-ES" sz="900" dirty="0">
              <a:solidFill>
                <a:srgbClr val="C00000"/>
              </a:solidFill>
              <a:latin typeface="+mn-lt"/>
            </a:endParaRPr>
          </a:p>
          <a:p>
            <a:pPr marL="171450" indent="-171450" fontAlgn="base">
              <a:buFont typeface="Arial" panose="020B0604020202020204" pitchFamily="34" charset="0"/>
              <a:buChar char="•"/>
            </a:pPr>
            <a:r>
              <a:rPr lang="en-US" sz="900" dirty="0">
                <a:latin typeface="+mn-lt"/>
              </a:rPr>
              <a:t>Promote their personal independence. </a:t>
            </a:r>
            <a:r>
              <a:rPr lang="en-US" sz="900" dirty="0">
                <a:solidFill>
                  <a:srgbClr val="C00000"/>
                </a:solidFill>
                <a:latin typeface="+mn-lt"/>
              </a:rPr>
              <a:t>Example: Day care service.</a:t>
            </a:r>
          </a:p>
          <a:p>
            <a:pPr marL="171450" indent="-171450" fontAlgn="base">
              <a:buFont typeface="Arial" panose="020B0604020202020204" pitchFamily="34" charset="0"/>
              <a:buChar char="•"/>
            </a:pPr>
            <a:r>
              <a:rPr lang="en-US" sz="900" dirty="0">
                <a:latin typeface="+mn-lt"/>
              </a:rPr>
              <a:t>Bestow the resources and companionship needed for their social integration through accessing, preserving and improving their employment.</a:t>
            </a:r>
            <a:r>
              <a:rPr lang="en-US" sz="900" dirty="0">
                <a:solidFill>
                  <a:srgbClr val="C00000"/>
                </a:solidFill>
                <a:latin typeface="+mn-lt"/>
              </a:rPr>
              <a:t> Example: Intermediation with private companies.</a:t>
            </a:r>
          </a:p>
          <a:p>
            <a:pPr marL="171450" indent="-171450" fontAlgn="base">
              <a:buFont typeface="Arial" panose="020B0604020202020204" pitchFamily="34" charset="0"/>
              <a:buChar char="•"/>
            </a:pPr>
            <a:endParaRPr lang="es-ES" sz="1100" dirty="0">
              <a:solidFill>
                <a:srgbClr val="C00000"/>
              </a:solidFill>
            </a:endParaRPr>
          </a:p>
          <a:p>
            <a:endParaRPr lang="es-ES" sz="1100" dirty="0"/>
          </a:p>
        </p:txBody>
      </p:sp>
    </p:spTree>
    <p:extLst>
      <p:ext uri="{BB962C8B-B14F-4D97-AF65-F5344CB8AC3E}">
        <p14:creationId xmlns:p14="http://schemas.microsoft.com/office/powerpoint/2010/main" val="14692194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portada_Texto">
    <p:bg>
      <p:bgPr>
        <a:solidFill>
          <a:srgbClr val="F2F3F2"/>
        </a:solidFill>
        <a:effectLst/>
      </p:bgPr>
    </p:bg>
    <p:spTree>
      <p:nvGrpSpPr>
        <p:cNvPr id="1" name=""/>
        <p:cNvGrpSpPr/>
        <p:nvPr/>
      </p:nvGrpSpPr>
      <p:grpSpPr>
        <a:xfrm>
          <a:off x="0" y="0"/>
          <a:ext cx="0" cy="0"/>
          <a:chOff x="0" y="0"/>
          <a:chExt cx="0" cy="0"/>
        </a:xfrm>
      </p:grpSpPr>
      <p:sp>
        <p:nvSpPr>
          <p:cNvPr id="61" name="Rectangle 11"/>
          <p:cNvSpPr/>
          <p:nvPr/>
        </p:nvSpPr>
        <p:spPr>
          <a:xfrm rot="18900000">
            <a:off x="-4975069" y="2029188"/>
            <a:ext cx="17752545" cy="3778951"/>
          </a:xfrm>
          <a:prstGeom prst="rect">
            <a:avLst/>
          </a:prstGeom>
          <a:solidFill>
            <a:srgbClr val="011E41"/>
          </a:solidFill>
          <a:ln w="12700">
            <a:miter lim="400000"/>
          </a:ln>
        </p:spPr>
        <p:txBody>
          <a:bodyPr lIns="45719" rIns="45719" anchor="ctr"/>
          <a:lstStyle/>
          <a:p>
            <a:pPr algn="ctr">
              <a:defRPr>
                <a:solidFill>
                  <a:srgbClr val="3F3F3F"/>
                </a:solidFill>
              </a:defRPr>
            </a:pPr>
            <a:endParaRPr dirty="0"/>
          </a:p>
        </p:txBody>
      </p:sp>
      <p:sp>
        <p:nvSpPr>
          <p:cNvPr id="62" name="Rectangle 10"/>
          <p:cNvSpPr/>
          <p:nvPr/>
        </p:nvSpPr>
        <p:spPr>
          <a:xfrm rot="18900000">
            <a:off x="12735455" y="7087330"/>
            <a:ext cx="8322979" cy="4113340"/>
          </a:xfrm>
          <a:prstGeom prst="rect">
            <a:avLst/>
          </a:prstGeom>
          <a:solidFill>
            <a:schemeClr val="accent2">
              <a:lumOff val="9019"/>
            </a:schemeClr>
          </a:solidFill>
          <a:ln w="12700">
            <a:miter lim="400000"/>
          </a:ln>
        </p:spPr>
        <p:txBody>
          <a:bodyPr lIns="45719" rIns="45719" anchor="ctr"/>
          <a:lstStyle/>
          <a:p>
            <a:pPr algn="ctr">
              <a:defRPr>
                <a:solidFill>
                  <a:schemeClr val="accent2">
                    <a:lumOff val="9019"/>
                  </a:schemeClr>
                </a:solidFill>
              </a:defRPr>
            </a:pPr>
            <a:endParaRPr dirty="0"/>
          </a:p>
        </p:txBody>
      </p:sp>
      <p:pic>
        <p:nvPicPr>
          <p:cNvPr id="63" name="Picture 2" descr="Picture 2"/>
          <p:cNvPicPr>
            <a:picLocks noChangeAspect="1"/>
          </p:cNvPicPr>
          <p:nvPr/>
        </p:nvPicPr>
        <p:blipFill>
          <a:blip r:embed="rId2">
            <a:extLst/>
          </a:blip>
          <a:stretch>
            <a:fillRect/>
          </a:stretch>
        </p:blipFill>
        <p:spPr>
          <a:xfrm>
            <a:off x="-2665379" y="-7435167"/>
            <a:ext cx="20236811" cy="20236811"/>
          </a:xfrm>
          <a:prstGeom prst="rect">
            <a:avLst/>
          </a:prstGeom>
          <a:ln w="12700">
            <a:miter lim="400000"/>
          </a:ln>
        </p:spPr>
      </p:pic>
      <p:sp>
        <p:nvSpPr>
          <p:cNvPr id="64" name="Rectangle 4"/>
          <p:cNvSpPr/>
          <p:nvPr/>
        </p:nvSpPr>
        <p:spPr>
          <a:xfrm rot="18900000">
            <a:off x="-2493619" y="-545547"/>
            <a:ext cx="7580101" cy="3625589"/>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65" name="TextBox 18"/>
          <p:cNvSpPr txBox="1">
            <a:spLocks noGrp="1"/>
          </p:cNvSpPr>
          <p:nvPr>
            <p:ph type="body" sz="quarter" idx="21"/>
          </p:nvPr>
        </p:nvSpPr>
        <p:spPr>
          <a:xfrm>
            <a:off x="11988674" y="9036862"/>
            <a:ext cx="5107819" cy="459741"/>
          </a:xfrm>
          <a:prstGeom prst="rect">
            <a:avLst/>
          </a:prstGeom>
        </p:spPr>
        <p:txBody>
          <a:bodyPr>
            <a:spAutoFit/>
          </a:bodyPr>
          <a:lstStyle>
            <a:lvl1pPr marL="0" indent="0" algn="r" defTabSz="914400">
              <a:lnSpc>
                <a:spcPct val="100000"/>
              </a:lnSpc>
              <a:spcBef>
                <a:spcPts val="0"/>
              </a:spcBef>
              <a:buSzTx/>
              <a:buFontTx/>
              <a:buNone/>
              <a:defRPr sz="2400" b="1">
                <a:solidFill>
                  <a:srgbClr val="011E41"/>
                </a:solidFill>
                <a:latin typeface="Montserrat SemiBold"/>
                <a:ea typeface="Montserrat SemiBold"/>
                <a:cs typeface="Montserrat SemiBold"/>
                <a:sym typeface="Montserrat SemiBold"/>
              </a:defRPr>
            </a:lvl1pPr>
          </a:lstStyle>
          <a:p>
            <a:r>
              <a:t>22 junio 2021</a:t>
            </a:r>
          </a:p>
        </p:txBody>
      </p:sp>
      <p:pic>
        <p:nvPicPr>
          <p:cNvPr id="66" name="Imagen" descr="Imagen"/>
          <p:cNvPicPr>
            <a:picLocks noChangeAspect="1"/>
          </p:cNvPicPr>
          <p:nvPr/>
        </p:nvPicPr>
        <p:blipFill>
          <a:blip r:embed="rId3">
            <a:extLst/>
          </a:blip>
          <a:stretch>
            <a:fillRect/>
          </a:stretch>
        </p:blipFill>
        <p:spPr>
          <a:xfrm>
            <a:off x="541866" y="535592"/>
            <a:ext cx="1662855" cy="1662855"/>
          </a:xfrm>
          <a:prstGeom prst="rect">
            <a:avLst/>
          </a:prstGeom>
          <a:ln w="12700">
            <a:miter lim="400000"/>
          </a:ln>
        </p:spPr>
      </p:pic>
      <p:sp>
        <p:nvSpPr>
          <p:cNvPr id="67" name="Title 3"/>
          <p:cNvSpPr txBox="1">
            <a:spLocks noGrp="1"/>
          </p:cNvSpPr>
          <p:nvPr>
            <p:ph type="body" sz="quarter" idx="22"/>
          </p:nvPr>
        </p:nvSpPr>
        <p:spPr>
          <a:xfrm>
            <a:off x="6974957" y="5856297"/>
            <a:ext cx="10167257" cy="2490076"/>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COLOCAR</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TÍTULO</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t>DOCUMENTO</a:t>
            </a:r>
          </a:p>
        </p:txBody>
      </p:sp>
      <p:sp>
        <p:nvSpPr>
          <p:cNvPr id="68"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portada_Texto">
    <p:bg>
      <p:bgPr>
        <a:solidFill>
          <a:srgbClr val="F2F3F2"/>
        </a:solidFill>
        <a:effectLst/>
      </p:bgPr>
    </p:bg>
    <p:spTree>
      <p:nvGrpSpPr>
        <p:cNvPr id="1" name=""/>
        <p:cNvGrpSpPr/>
        <p:nvPr/>
      </p:nvGrpSpPr>
      <p:grpSpPr>
        <a:xfrm>
          <a:off x="0" y="0"/>
          <a:ext cx="0" cy="0"/>
          <a:chOff x="0" y="0"/>
          <a:chExt cx="0" cy="0"/>
        </a:xfrm>
      </p:grpSpPr>
      <p:sp>
        <p:nvSpPr>
          <p:cNvPr id="61" name="Rectangle 11"/>
          <p:cNvSpPr/>
          <p:nvPr/>
        </p:nvSpPr>
        <p:spPr>
          <a:xfrm rot="18900000">
            <a:off x="-4975069" y="2029188"/>
            <a:ext cx="17752545" cy="3778951"/>
          </a:xfrm>
          <a:prstGeom prst="rect">
            <a:avLst/>
          </a:prstGeom>
          <a:solidFill>
            <a:srgbClr val="011E41"/>
          </a:solidFill>
          <a:ln w="12700">
            <a:miter lim="400000"/>
          </a:ln>
        </p:spPr>
        <p:txBody>
          <a:bodyPr lIns="45719" rIns="45719" anchor="ctr"/>
          <a:lstStyle/>
          <a:p>
            <a:pPr algn="ctr">
              <a:defRPr>
                <a:solidFill>
                  <a:srgbClr val="3F3F3F"/>
                </a:solidFill>
              </a:defRPr>
            </a:pPr>
            <a:endParaRPr dirty="0"/>
          </a:p>
        </p:txBody>
      </p:sp>
      <p:sp>
        <p:nvSpPr>
          <p:cNvPr id="62" name="Rectangle 10"/>
          <p:cNvSpPr/>
          <p:nvPr/>
        </p:nvSpPr>
        <p:spPr>
          <a:xfrm rot="18900000">
            <a:off x="12735455" y="7087330"/>
            <a:ext cx="8322979" cy="4113340"/>
          </a:xfrm>
          <a:prstGeom prst="rect">
            <a:avLst/>
          </a:prstGeom>
          <a:solidFill>
            <a:schemeClr val="accent2">
              <a:lumOff val="9019"/>
            </a:schemeClr>
          </a:solidFill>
          <a:ln w="12700">
            <a:miter lim="400000"/>
          </a:ln>
        </p:spPr>
        <p:txBody>
          <a:bodyPr lIns="45719" rIns="45719" anchor="ctr"/>
          <a:lstStyle/>
          <a:p>
            <a:pPr algn="ctr">
              <a:defRPr>
                <a:solidFill>
                  <a:schemeClr val="accent2">
                    <a:lumOff val="9019"/>
                  </a:schemeClr>
                </a:solidFill>
              </a:defRPr>
            </a:pPr>
            <a:endParaRPr dirty="0"/>
          </a:p>
        </p:txBody>
      </p:sp>
      <p:pic>
        <p:nvPicPr>
          <p:cNvPr id="63" name="Picture 2" descr="Picture 2"/>
          <p:cNvPicPr>
            <a:picLocks noChangeAspect="1"/>
          </p:cNvPicPr>
          <p:nvPr/>
        </p:nvPicPr>
        <p:blipFill>
          <a:blip r:embed="rId2"/>
          <a:stretch>
            <a:fillRect/>
          </a:stretch>
        </p:blipFill>
        <p:spPr>
          <a:xfrm>
            <a:off x="-2665379" y="-7435167"/>
            <a:ext cx="20236811" cy="20236811"/>
          </a:xfrm>
          <a:prstGeom prst="rect">
            <a:avLst/>
          </a:prstGeom>
          <a:ln w="12700">
            <a:miter lim="400000"/>
          </a:ln>
        </p:spPr>
      </p:pic>
      <p:sp>
        <p:nvSpPr>
          <p:cNvPr id="64" name="Rectangle 4"/>
          <p:cNvSpPr/>
          <p:nvPr/>
        </p:nvSpPr>
        <p:spPr>
          <a:xfrm rot="18900000">
            <a:off x="-2493619" y="-545547"/>
            <a:ext cx="7580101" cy="3625589"/>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65" name="TextBox 18"/>
          <p:cNvSpPr txBox="1">
            <a:spLocks noGrp="1"/>
          </p:cNvSpPr>
          <p:nvPr>
            <p:ph type="body" sz="quarter" idx="21"/>
          </p:nvPr>
        </p:nvSpPr>
        <p:spPr>
          <a:xfrm>
            <a:off x="11988674" y="9036862"/>
            <a:ext cx="5107819" cy="459741"/>
          </a:xfrm>
          <a:prstGeom prst="rect">
            <a:avLst/>
          </a:prstGeom>
        </p:spPr>
        <p:txBody>
          <a:bodyPr>
            <a:spAutoFit/>
          </a:bodyPr>
          <a:lstStyle>
            <a:lvl1pPr marL="0" indent="0" algn="r" defTabSz="914400">
              <a:lnSpc>
                <a:spcPct val="100000"/>
              </a:lnSpc>
              <a:spcBef>
                <a:spcPts val="0"/>
              </a:spcBef>
              <a:buSzTx/>
              <a:buFontTx/>
              <a:buNone/>
              <a:defRPr sz="2400" b="1">
                <a:solidFill>
                  <a:srgbClr val="011E41"/>
                </a:solidFill>
                <a:latin typeface="Montserrat SemiBold"/>
                <a:ea typeface="Montserrat SemiBold"/>
                <a:cs typeface="Montserrat SemiBold"/>
                <a:sym typeface="Montserrat SemiBold"/>
              </a:defRPr>
            </a:lvl1pPr>
          </a:lstStyle>
          <a:p>
            <a:r>
              <a:t>22 junio 2021</a:t>
            </a:r>
          </a:p>
        </p:txBody>
      </p:sp>
      <p:sp>
        <p:nvSpPr>
          <p:cNvPr id="67" name="Title 3"/>
          <p:cNvSpPr txBox="1">
            <a:spLocks noGrp="1"/>
          </p:cNvSpPr>
          <p:nvPr>
            <p:ph type="body" sz="quarter" idx="22"/>
          </p:nvPr>
        </p:nvSpPr>
        <p:spPr>
          <a:xfrm>
            <a:off x="6974957" y="5856297"/>
            <a:ext cx="10167257" cy="2490076"/>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COLOCAR</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TÍTULO</a:t>
            </a:r>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dirty="0"/>
              <a:t>DOCUMENTO</a:t>
            </a:r>
          </a:p>
        </p:txBody>
      </p:sp>
      <p:sp>
        <p:nvSpPr>
          <p:cNvPr id="68"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9" name="Imagen 8">
            <a:extLst>
              <a:ext uri="{FF2B5EF4-FFF2-40B4-BE49-F238E27FC236}">
                <a16:creationId xmlns:a16="http://schemas.microsoft.com/office/drawing/2014/main" id="{F10CFE16-50E5-4333-BC88-F78D51C025B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84384" y="8739963"/>
            <a:ext cx="4085432" cy="1163262"/>
          </a:xfrm>
          <a:prstGeom prst="rect">
            <a:avLst/>
          </a:prstGeom>
        </p:spPr>
      </p:pic>
    </p:spTree>
    <p:extLst>
      <p:ext uri="{BB962C8B-B14F-4D97-AF65-F5344CB8AC3E}">
        <p14:creationId xmlns:p14="http://schemas.microsoft.com/office/powerpoint/2010/main" val="10097326"/>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Indice">
    <p:spTree>
      <p:nvGrpSpPr>
        <p:cNvPr id="1" name=""/>
        <p:cNvGrpSpPr/>
        <p:nvPr/>
      </p:nvGrpSpPr>
      <p:grpSpPr>
        <a:xfrm>
          <a:off x="0" y="0"/>
          <a:ext cx="0" cy="0"/>
          <a:chOff x="0" y="0"/>
          <a:chExt cx="0" cy="0"/>
        </a:xfrm>
      </p:grpSpPr>
      <p:sp>
        <p:nvSpPr>
          <p:cNvPr id="75" name="Apartado A…"/>
          <p:cNvSpPr txBox="1">
            <a:spLocks noGrp="1"/>
          </p:cNvSpPr>
          <p:nvPr>
            <p:ph type="body" sz="quarter" idx="21"/>
          </p:nvPr>
        </p:nvSpPr>
        <p:spPr>
          <a:xfrm>
            <a:off x="5715249" y="2834889"/>
            <a:ext cx="2384325" cy="5173981"/>
          </a:xfrm>
          <a:prstGeom prst="rect">
            <a:avLst/>
          </a:prstGeom>
        </p:spPr>
        <p:txBody>
          <a:bodyPr>
            <a:spAutoFit/>
          </a:bodyPr>
          <a:lstStyle/>
          <a:p>
            <a:pPr marL="0" indent="0" defTabSz="914400">
              <a:lnSpc>
                <a:spcPct val="160000"/>
              </a:lnSpc>
              <a:spcBef>
                <a:spcPts val="0"/>
              </a:spcBef>
              <a:buSzTx/>
              <a:buFontTx/>
              <a:buNone/>
              <a:defRPr sz="2400">
                <a:latin typeface="+mj-lt"/>
                <a:ea typeface="+mj-ea"/>
                <a:cs typeface="+mj-cs"/>
                <a:sym typeface="Montserrat Light"/>
              </a:defRPr>
            </a:pPr>
            <a:r>
              <a:t>Apartado A</a:t>
            </a:r>
          </a:p>
          <a:p>
            <a:pPr marL="0" indent="0" defTabSz="914400">
              <a:lnSpc>
                <a:spcPct val="160000"/>
              </a:lnSpc>
              <a:spcBef>
                <a:spcPts val="0"/>
              </a:spcBef>
              <a:buSzTx/>
              <a:buFontTx/>
              <a:buNone/>
              <a:defRPr sz="2400">
                <a:latin typeface="+mj-lt"/>
                <a:ea typeface="+mj-ea"/>
                <a:cs typeface="+mj-cs"/>
                <a:sym typeface="Montserrat Light"/>
              </a:defRPr>
            </a:pPr>
            <a:r>
              <a:t>Apartado B</a:t>
            </a:r>
          </a:p>
          <a:p>
            <a:pPr marL="0" indent="0" defTabSz="914400">
              <a:lnSpc>
                <a:spcPct val="160000"/>
              </a:lnSpc>
              <a:spcBef>
                <a:spcPts val="0"/>
              </a:spcBef>
              <a:buSzTx/>
              <a:buFontTx/>
              <a:buNone/>
              <a:defRPr sz="2400">
                <a:latin typeface="+mj-lt"/>
                <a:ea typeface="+mj-ea"/>
                <a:cs typeface="+mj-cs"/>
                <a:sym typeface="Montserrat Light"/>
              </a:defRPr>
            </a:pPr>
            <a:r>
              <a:t>Apartado C</a:t>
            </a:r>
          </a:p>
          <a:p>
            <a:pPr marL="0" indent="0" defTabSz="914400">
              <a:lnSpc>
                <a:spcPct val="160000"/>
              </a:lnSpc>
              <a:spcBef>
                <a:spcPts val="0"/>
              </a:spcBef>
              <a:buSzTx/>
              <a:buFontTx/>
              <a:buNone/>
              <a:defRPr sz="2400">
                <a:latin typeface="+mj-lt"/>
                <a:ea typeface="+mj-ea"/>
                <a:cs typeface="+mj-cs"/>
                <a:sym typeface="Montserrat Light"/>
              </a:defRPr>
            </a:pPr>
            <a:r>
              <a:t>Apartado D</a:t>
            </a:r>
          </a:p>
          <a:p>
            <a:pPr marL="0" indent="0" defTabSz="914400">
              <a:lnSpc>
                <a:spcPct val="160000"/>
              </a:lnSpc>
              <a:spcBef>
                <a:spcPts val="0"/>
              </a:spcBef>
              <a:buSzTx/>
              <a:buFontTx/>
              <a:buNone/>
              <a:defRPr sz="2400">
                <a:latin typeface="+mj-lt"/>
                <a:ea typeface="+mj-ea"/>
                <a:cs typeface="+mj-cs"/>
                <a:sym typeface="Montserrat Light"/>
              </a:defRPr>
            </a:pPr>
            <a:r>
              <a:t>Apartado E</a:t>
            </a:r>
          </a:p>
          <a:p>
            <a:pPr marL="0" indent="0" defTabSz="914400">
              <a:lnSpc>
                <a:spcPct val="160000"/>
              </a:lnSpc>
              <a:spcBef>
                <a:spcPts val="0"/>
              </a:spcBef>
              <a:buSzTx/>
              <a:buFontTx/>
              <a:buNone/>
              <a:defRPr sz="2400">
                <a:latin typeface="+mj-lt"/>
                <a:ea typeface="+mj-ea"/>
                <a:cs typeface="+mj-cs"/>
                <a:sym typeface="Montserrat Light"/>
              </a:defRPr>
            </a:pPr>
            <a:r>
              <a:t>Apartado F</a:t>
            </a:r>
          </a:p>
          <a:p>
            <a:pPr marL="0" indent="0" defTabSz="914400">
              <a:lnSpc>
                <a:spcPct val="160000"/>
              </a:lnSpc>
              <a:spcBef>
                <a:spcPts val="0"/>
              </a:spcBef>
              <a:buSzTx/>
              <a:buFontTx/>
              <a:buNone/>
              <a:defRPr sz="2400">
                <a:latin typeface="+mj-lt"/>
                <a:ea typeface="+mj-ea"/>
                <a:cs typeface="+mj-cs"/>
                <a:sym typeface="Montserrat Light"/>
              </a:defRPr>
            </a:pPr>
            <a:r>
              <a:t>Apartado G</a:t>
            </a:r>
          </a:p>
          <a:p>
            <a:pPr marL="0" indent="0" defTabSz="914400">
              <a:lnSpc>
                <a:spcPct val="160000"/>
              </a:lnSpc>
              <a:spcBef>
                <a:spcPts val="0"/>
              </a:spcBef>
              <a:buSzTx/>
              <a:buFontTx/>
              <a:buNone/>
              <a:defRPr sz="2400">
                <a:latin typeface="+mj-lt"/>
                <a:ea typeface="+mj-ea"/>
                <a:cs typeface="+mj-cs"/>
                <a:sym typeface="Montserrat Light"/>
              </a:defRPr>
            </a:pPr>
            <a:r>
              <a:t>Apartado H</a:t>
            </a:r>
          </a:p>
          <a:p>
            <a:pPr marL="0" indent="0" defTabSz="914400">
              <a:lnSpc>
                <a:spcPct val="160000"/>
              </a:lnSpc>
              <a:spcBef>
                <a:spcPts val="0"/>
              </a:spcBef>
              <a:buSzTx/>
              <a:buFontTx/>
              <a:buNone/>
              <a:defRPr sz="2400">
                <a:latin typeface="+mj-lt"/>
                <a:ea typeface="+mj-ea"/>
                <a:cs typeface="+mj-cs"/>
                <a:sym typeface="Montserrat Light"/>
              </a:defRPr>
            </a:pPr>
            <a:r>
              <a:t>Apartado I</a:t>
            </a:r>
          </a:p>
        </p:txBody>
      </p:sp>
      <p:sp>
        <p:nvSpPr>
          <p:cNvPr id="76" name="Contenidos"/>
          <p:cNvSpPr txBox="1">
            <a:spLocks noGrp="1"/>
          </p:cNvSpPr>
          <p:nvPr>
            <p:ph type="body" sz="quarter" idx="22"/>
          </p:nvPr>
        </p:nvSpPr>
        <p:spPr>
          <a:xfrm>
            <a:off x="5715249" y="1920489"/>
            <a:ext cx="4622303" cy="574041"/>
          </a:xfrm>
          <a:prstGeom prst="rect">
            <a:avLst/>
          </a:prstGeom>
        </p:spPr>
        <p:txBody>
          <a:bodyPr>
            <a:spAutoFit/>
          </a:bodyPr>
          <a:lstStyle>
            <a:lvl1pPr marL="0" indent="0" defTabSz="914400">
              <a:lnSpc>
                <a:spcPct val="170000"/>
              </a:lnSpc>
              <a:spcBef>
                <a:spcPts val="0"/>
              </a:spcBef>
              <a:buSzTx/>
              <a:buFontTx/>
              <a:buNone/>
              <a:defRPr sz="3100">
                <a:latin typeface="Montserrat Bold"/>
                <a:ea typeface="Montserrat Bold"/>
                <a:cs typeface="Montserrat Bold"/>
                <a:sym typeface="Montserrat Bold"/>
              </a:defRPr>
            </a:lvl1pPr>
          </a:lstStyle>
          <a:p>
            <a:r>
              <a:t>Contenidos</a:t>
            </a:r>
          </a:p>
        </p:txBody>
      </p:sp>
      <p:sp>
        <p:nvSpPr>
          <p:cNvPr id="77" name="Rectangle 10"/>
          <p:cNvSpPr/>
          <p:nvPr/>
        </p:nvSpPr>
        <p:spPr>
          <a:xfrm rot="18900000">
            <a:off x="12735455" y="7087330"/>
            <a:ext cx="8322979" cy="4113340"/>
          </a:xfrm>
          <a:prstGeom prst="rect">
            <a:avLst/>
          </a:prstGeom>
          <a:solidFill>
            <a:srgbClr val="F3F2F3"/>
          </a:solidFill>
          <a:ln w="12700">
            <a:miter lim="400000"/>
          </a:ln>
        </p:spPr>
        <p:txBody>
          <a:bodyPr lIns="45719" rIns="45719" anchor="ctr"/>
          <a:lstStyle/>
          <a:p>
            <a:pPr algn="ctr">
              <a:defRPr>
                <a:solidFill>
                  <a:schemeClr val="accent2">
                    <a:lumOff val="9019"/>
                  </a:schemeClr>
                </a:solidFill>
              </a:defRPr>
            </a:pPr>
            <a:endParaRPr dirty="0"/>
          </a:p>
        </p:txBody>
      </p:sp>
      <p:sp>
        <p:nvSpPr>
          <p:cNvPr id="78" name="4…"/>
          <p:cNvSpPr txBox="1">
            <a:spLocks noGrp="1"/>
          </p:cNvSpPr>
          <p:nvPr>
            <p:ph type="body" sz="quarter" idx="23"/>
          </p:nvPr>
        </p:nvSpPr>
        <p:spPr>
          <a:xfrm>
            <a:off x="9107646" y="2834889"/>
            <a:ext cx="2384324" cy="5173981"/>
          </a:xfrm>
          <a:prstGeom prst="rect">
            <a:avLst/>
          </a:prstGeom>
        </p:spPr>
        <p:txBody>
          <a:bodyPr>
            <a:spAutoFit/>
          </a:bodyPr>
          <a:lstStyle/>
          <a:p>
            <a:pPr marL="0" indent="0" algn="r" defTabSz="914400">
              <a:lnSpc>
                <a:spcPct val="160000"/>
              </a:lnSpc>
              <a:spcBef>
                <a:spcPts val="0"/>
              </a:spcBef>
              <a:buSzTx/>
              <a:buFontTx/>
              <a:buNone/>
              <a:defRPr sz="2400">
                <a:latin typeface="+mj-lt"/>
                <a:ea typeface="+mj-ea"/>
                <a:cs typeface="+mj-cs"/>
                <a:sym typeface="Montserrat Light"/>
              </a:defRPr>
            </a:pPr>
            <a:r>
              <a:t>4</a:t>
            </a:r>
          </a:p>
          <a:p>
            <a:pPr marL="0" indent="0" algn="r" defTabSz="914400">
              <a:lnSpc>
                <a:spcPct val="160000"/>
              </a:lnSpc>
              <a:spcBef>
                <a:spcPts val="0"/>
              </a:spcBef>
              <a:buSzTx/>
              <a:buFontTx/>
              <a:buNone/>
              <a:defRPr sz="2400">
                <a:latin typeface="+mj-lt"/>
                <a:ea typeface="+mj-ea"/>
                <a:cs typeface="+mj-cs"/>
                <a:sym typeface="Montserrat Light"/>
              </a:defRPr>
            </a:pPr>
            <a:r>
              <a:t>5</a:t>
            </a:r>
          </a:p>
          <a:p>
            <a:pPr marL="0" indent="0" algn="r" defTabSz="914400">
              <a:lnSpc>
                <a:spcPct val="160000"/>
              </a:lnSpc>
              <a:spcBef>
                <a:spcPts val="0"/>
              </a:spcBef>
              <a:buSzTx/>
              <a:buFontTx/>
              <a:buNone/>
              <a:defRPr sz="2400">
                <a:latin typeface="+mj-lt"/>
                <a:ea typeface="+mj-ea"/>
                <a:cs typeface="+mj-cs"/>
                <a:sym typeface="Montserrat Light"/>
              </a:defRPr>
            </a:pPr>
            <a:r>
              <a:t>6</a:t>
            </a:r>
          </a:p>
          <a:p>
            <a:pPr marL="0" indent="0" algn="r" defTabSz="914400">
              <a:lnSpc>
                <a:spcPct val="160000"/>
              </a:lnSpc>
              <a:spcBef>
                <a:spcPts val="0"/>
              </a:spcBef>
              <a:buSzTx/>
              <a:buFontTx/>
              <a:buNone/>
              <a:defRPr sz="2400">
                <a:latin typeface="+mj-lt"/>
                <a:ea typeface="+mj-ea"/>
                <a:cs typeface="+mj-cs"/>
                <a:sym typeface="Montserrat Light"/>
              </a:defRPr>
            </a:pPr>
            <a:r>
              <a:t>7</a:t>
            </a:r>
          </a:p>
          <a:p>
            <a:pPr marL="0" indent="0" algn="r" defTabSz="914400">
              <a:lnSpc>
                <a:spcPct val="160000"/>
              </a:lnSpc>
              <a:spcBef>
                <a:spcPts val="0"/>
              </a:spcBef>
              <a:buSzTx/>
              <a:buFontTx/>
              <a:buNone/>
              <a:defRPr sz="2400">
                <a:latin typeface="+mj-lt"/>
                <a:ea typeface="+mj-ea"/>
                <a:cs typeface="+mj-cs"/>
                <a:sym typeface="Montserrat Light"/>
              </a:defRPr>
            </a:pPr>
            <a:r>
              <a:t>8</a:t>
            </a:r>
          </a:p>
          <a:p>
            <a:pPr marL="0" indent="0" algn="r" defTabSz="914400">
              <a:lnSpc>
                <a:spcPct val="160000"/>
              </a:lnSpc>
              <a:spcBef>
                <a:spcPts val="0"/>
              </a:spcBef>
              <a:buSzTx/>
              <a:buFontTx/>
              <a:buNone/>
              <a:defRPr sz="2400">
                <a:latin typeface="+mj-lt"/>
                <a:ea typeface="+mj-ea"/>
                <a:cs typeface="+mj-cs"/>
                <a:sym typeface="Montserrat Light"/>
              </a:defRPr>
            </a:pPr>
            <a:r>
              <a:t>9</a:t>
            </a:r>
          </a:p>
          <a:p>
            <a:pPr marL="0" indent="0" algn="r" defTabSz="914400">
              <a:lnSpc>
                <a:spcPct val="160000"/>
              </a:lnSpc>
              <a:spcBef>
                <a:spcPts val="0"/>
              </a:spcBef>
              <a:buSzTx/>
              <a:buFontTx/>
              <a:buNone/>
              <a:defRPr sz="2400">
                <a:latin typeface="+mj-lt"/>
                <a:ea typeface="+mj-ea"/>
                <a:cs typeface="+mj-cs"/>
                <a:sym typeface="Montserrat Light"/>
              </a:defRPr>
            </a:pPr>
            <a:r>
              <a:t>10</a:t>
            </a:r>
          </a:p>
          <a:p>
            <a:pPr marL="0" indent="0" algn="r" defTabSz="914400">
              <a:lnSpc>
                <a:spcPct val="160000"/>
              </a:lnSpc>
              <a:spcBef>
                <a:spcPts val="0"/>
              </a:spcBef>
              <a:buSzTx/>
              <a:buFontTx/>
              <a:buNone/>
              <a:defRPr sz="2400">
                <a:latin typeface="+mj-lt"/>
                <a:ea typeface="+mj-ea"/>
                <a:cs typeface="+mj-cs"/>
                <a:sym typeface="Montserrat Light"/>
              </a:defRPr>
            </a:pPr>
            <a:r>
              <a:t>11</a:t>
            </a:r>
          </a:p>
          <a:p>
            <a:pPr marL="0" indent="0" algn="r" defTabSz="914400">
              <a:lnSpc>
                <a:spcPct val="160000"/>
              </a:lnSpc>
              <a:spcBef>
                <a:spcPts val="0"/>
              </a:spcBef>
              <a:buSzTx/>
              <a:buFontTx/>
              <a:buNone/>
              <a:defRPr sz="2400">
                <a:latin typeface="+mj-lt"/>
                <a:ea typeface="+mj-ea"/>
                <a:cs typeface="+mj-cs"/>
                <a:sym typeface="Montserrat Light"/>
              </a:defRPr>
            </a:pPr>
            <a:r>
              <a:t>12</a:t>
            </a:r>
          </a:p>
        </p:txBody>
      </p:sp>
      <p:sp>
        <p:nvSpPr>
          <p:cNvPr id="79" name="Rectangle 10"/>
          <p:cNvSpPr/>
          <p:nvPr/>
        </p:nvSpPr>
        <p:spPr>
          <a:xfrm rot="18900000">
            <a:off x="12533284" y="6599246"/>
            <a:ext cx="8624729" cy="4560176"/>
          </a:xfrm>
          <a:prstGeom prst="rect">
            <a:avLst/>
          </a:prstGeom>
          <a:solidFill>
            <a:srgbClr val="F2F3F2"/>
          </a:solidFill>
          <a:ln w="12700">
            <a:miter lim="400000"/>
          </a:ln>
        </p:spPr>
        <p:txBody>
          <a:bodyPr lIns="45719" rIns="45719" anchor="ctr"/>
          <a:lstStyle/>
          <a:p>
            <a:pPr algn="ctr">
              <a:defRPr>
                <a:solidFill>
                  <a:schemeClr val="accent2">
                    <a:lumOff val="9019"/>
                  </a:schemeClr>
                </a:solidFill>
              </a:defRPr>
            </a:pPr>
            <a:endParaRPr dirty="0"/>
          </a:p>
        </p:txBody>
      </p:sp>
      <p:sp>
        <p:nvSpPr>
          <p:cNvPr id="80" name="Rectangle 4"/>
          <p:cNvSpPr/>
          <p:nvPr/>
        </p:nvSpPr>
        <p:spPr>
          <a:xfrm rot="18900000">
            <a:off x="-2552786" y="-583665"/>
            <a:ext cx="7933980" cy="4010196"/>
          </a:xfrm>
          <a:prstGeom prst="rect">
            <a:avLst/>
          </a:prstGeom>
          <a:solidFill>
            <a:srgbClr val="F2F2F2"/>
          </a:solidFill>
          <a:ln w="12700">
            <a:miter lim="400000"/>
          </a:ln>
        </p:spPr>
        <p:txBody>
          <a:bodyPr lIns="45719" rIns="45719" anchor="ctr"/>
          <a:lstStyle/>
          <a:p>
            <a:pPr algn="ctr">
              <a:defRPr>
                <a:solidFill>
                  <a:srgbClr val="3F3F3F"/>
                </a:solidFill>
              </a:defRPr>
            </a:pPr>
            <a:endParaRPr dirty="0"/>
          </a:p>
        </p:txBody>
      </p:sp>
      <p:sp>
        <p:nvSpPr>
          <p:cNvPr id="81"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164369343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ransición_Numerada">
    <p:bg>
      <p:bgPr>
        <a:solidFill>
          <a:srgbClr val="081D3F"/>
        </a:solidFill>
        <a:effectLst/>
      </p:bgPr>
    </p:bg>
    <p:spTree>
      <p:nvGrpSpPr>
        <p:cNvPr id="1" name=""/>
        <p:cNvGrpSpPr/>
        <p:nvPr/>
      </p:nvGrpSpPr>
      <p:grpSpPr>
        <a:xfrm>
          <a:off x="0" y="0"/>
          <a:ext cx="0" cy="0"/>
          <a:chOff x="0" y="0"/>
          <a:chExt cx="0" cy="0"/>
        </a:xfrm>
      </p:grpSpPr>
      <p:sp>
        <p:nvSpPr>
          <p:cNvPr id="110" name="TextBox 2"/>
          <p:cNvSpPr txBox="1">
            <a:spLocks noGrp="1"/>
          </p:cNvSpPr>
          <p:nvPr>
            <p:ph type="body" sz="quarter" idx="21"/>
          </p:nvPr>
        </p:nvSpPr>
        <p:spPr>
          <a:xfrm>
            <a:off x="1710814" y="4601795"/>
            <a:ext cx="14866374" cy="1564641"/>
          </a:xfrm>
          <a:prstGeom prst="rect">
            <a:avLst/>
          </a:prstGeom>
        </p:spPr>
        <p:txBody>
          <a:bodyPr>
            <a:spAutoFit/>
          </a:bodyPr>
          <a:lstStyle/>
          <a:p>
            <a:pPr marL="0" indent="0" algn="ctr" defTabSz="914400">
              <a:lnSpc>
                <a:spcPct val="100000"/>
              </a:lnSpc>
              <a:spcBef>
                <a:spcPts val="0"/>
              </a:spcBef>
              <a:buSzTx/>
              <a:buFontTx/>
              <a:buNone/>
              <a:defRPr sz="4800">
                <a:solidFill>
                  <a:schemeClr val="accent3"/>
                </a:solidFill>
                <a:latin typeface="Montserrat Bold"/>
                <a:ea typeface="Montserrat Bold"/>
                <a:cs typeface="Montserrat Bold"/>
                <a:sym typeface="Montserrat Bold"/>
              </a:defRPr>
            </a:pPr>
            <a:r>
              <a:t>01</a:t>
            </a:r>
          </a:p>
          <a:p>
            <a:pPr marL="0" indent="0" algn="ctr" defTabSz="914400">
              <a:lnSpc>
                <a:spcPct val="100000"/>
              </a:lnSpc>
              <a:spcBef>
                <a:spcPts val="0"/>
              </a:spcBef>
              <a:buSzTx/>
              <a:buFontTx/>
              <a:buNone/>
              <a:defRPr sz="4800">
                <a:solidFill>
                  <a:schemeClr val="accent2">
                    <a:lumOff val="9019"/>
                  </a:schemeClr>
                </a:solidFill>
                <a:latin typeface="Montserrat Bold"/>
                <a:ea typeface="Montserrat Bold"/>
                <a:cs typeface="Montserrat Bold"/>
                <a:sym typeface="Montserrat Bold"/>
              </a:defRPr>
            </a:pPr>
            <a:r>
              <a:t>TÍTULO SLIDE NUMERADO</a:t>
            </a:r>
          </a:p>
        </p:txBody>
      </p:sp>
      <p:grpSp>
        <p:nvGrpSpPr>
          <p:cNvPr id="113" name="Group 3"/>
          <p:cNvGrpSpPr/>
          <p:nvPr/>
        </p:nvGrpSpPr>
        <p:grpSpPr>
          <a:xfrm>
            <a:off x="-1030942" y="984671"/>
            <a:ext cx="20349884" cy="8319248"/>
            <a:chOff x="0" y="0"/>
            <a:chExt cx="20349883" cy="8319247"/>
          </a:xfrm>
        </p:grpSpPr>
        <p:sp>
          <p:nvSpPr>
            <p:cNvPr id="111" name="Straight Connector 4"/>
            <p:cNvSpPr/>
            <p:nvPr/>
          </p:nvSpPr>
          <p:spPr>
            <a:xfrm flipH="1">
              <a:off x="-1" y="0"/>
              <a:ext cx="7530355" cy="8319248"/>
            </a:xfrm>
            <a:prstGeom prst="line">
              <a:avLst/>
            </a:prstGeom>
            <a:noFill/>
            <a:ln w="6350" cap="flat">
              <a:solidFill>
                <a:srgbClr val="236092"/>
              </a:solidFill>
              <a:prstDash val="solid"/>
              <a:miter lim="800000"/>
            </a:ln>
            <a:effectLst/>
          </p:spPr>
          <p:txBody>
            <a:bodyPr wrap="square" lIns="45719" tIns="45719" rIns="45719" bIns="45719" numCol="1" anchor="t">
              <a:noAutofit/>
            </a:bodyPr>
            <a:lstStyle/>
            <a:p>
              <a:endParaRPr dirty="0"/>
            </a:p>
          </p:txBody>
        </p:sp>
        <p:sp>
          <p:nvSpPr>
            <p:cNvPr id="112" name="Straight Connector 5"/>
            <p:cNvSpPr/>
            <p:nvPr/>
          </p:nvSpPr>
          <p:spPr>
            <a:xfrm flipH="1">
              <a:off x="12819530" y="0"/>
              <a:ext cx="7530354" cy="8319248"/>
            </a:xfrm>
            <a:prstGeom prst="line">
              <a:avLst/>
            </a:prstGeom>
            <a:noFill/>
            <a:ln w="6350" cap="flat">
              <a:solidFill>
                <a:srgbClr val="236092"/>
              </a:solidFill>
              <a:prstDash val="solid"/>
              <a:miter lim="800000"/>
            </a:ln>
            <a:effectLst/>
          </p:spPr>
          <p:txBody>
            <a:bodyPr wrap="square" lIns="45719" tIns="45719" rIns="45719" bIns="45719" numCol="1" anchor="t">
              <a:noAutofit/>
            </a:bodyPr>
            <a:lstStyle/>
            <a:p>
              <a:endParaRPr dirty="0"/>
            </a:p>
          </p:txBody>
        </p:sp>
      </p:grpSp>
      <p:sp>
        <p:nvSpPr>
          <p:cNvPr id="11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2_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34" name="Oval 45"/>
          <p:cNvSpPr/>
          <p:nvPr/>
        </p:nvSpPr>
        <p:spPr>
          <a:xfrm>
            <a:off x="1164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8" name="TextBox 2"/>
          <p:cNvSpPr txBox="1">
            <a:spLocks noGrp="1"/>
          </p:cNvSpPr>
          <p:nvPr>
            <p:ph type="body" sz="quarter" idx="26"/>
          </p:nvPr>
        </p:nvSpPr>
        <p:spPr>
          <a:xfrm>
            <a:off x="1860105" y="2564472"/>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0" name="TextBox 2"/>
          <p:cNvSpPr txBox="1">
            <a:spLocks noGrp="1"/>
          </p:cNvSpPr>
          <p:nvPr>
            <p:ph type="body" sz="quarter" idx="28"/>
          </p:nvPr>
        </p:nvSpPr>
        <p:spPr>
          <a:xfrm>
            <a:off x="1860105" y="476900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2" name="TextBox 2"/>
          <p:cNvSpPr txBox="1">
            <a:spLocks noGrp="1"/>
          </p:cNvSpPr>
          <p:nvPr>
            <p:ph type="body" sz="quarter" idx="30"/>
          </p:nvPr>
        </p:nvSpPr>
        <p:spPr>
          <a:xfrm>
            <a:off x="1860105" y="5867803"/>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4" name="TextBox 2"/>
          <p:cNvSpPr txBox="1">
            <a:spLocks noGrp="1"/>
          </p:cNvSpPr>
          <p:nvPr>
            <p:ph type="body" sz="quarter" idx="32"/>
          </p:nvPr>
        </p:nvSpPr>
        <p:spPr>
          <a:xfrm>
            <a:off x="1860105" y="8143486"/>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grpSp>
        <p:nvGrpSpPr>
          <p:cNvPr id="33" name="Grupo 32">
            <a:extLst>
              <a:ext uri="{FF2B5EF4-FFF2-40B4-BE49-F238E27FC236}">
                <a16:creationId xmlns:a16="http://schemas.microsoft.com/office/drawing/2014/main" id="{F310F6CB-D015-4359-976C-F0FAE2DB720A}"/>
              </a:ext>
            </a:extLst>
          </p:cNvPr>
          <p:cNvGrpSpPr/>
          <p:nvPr/>
        </p:nvGrpSpPr>
        <p:grpSpPr>
          <a:xfrm>
            <a:off x="827995" y="2546465"/>
            <a:ext cx="468918" cy="424748"/>
            <a:chOff x="600502" y="3398289"/>
            <a:chExt cx="259308" cy="291636"/>
          </a:xfrm>
        </p:grpSpPr>
        <p:sp>
          <p:nvSpPr>
            <p:cNvPr id="54" name="Elipse 53">
              <a:extLst>
                <a:ext uri="{FF2B5EF4-FFF2-40B4-BE49-F238E27FC236}">
                  <a16:creationId xmlns:a16="http://schemas.microsoft.com/office/drawing/2014/main" id="{82FEF8A9-CF58-44D4-A585-9B14981D48AD}"/>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5" name="Elipse 54">
              <a:extLst>
                <a:ext uri="{FF2B5EF4-FFF2-40B4-BE49-F238E27FC236}">
                  <a16:creationId xmlns:a16="http://schemas.microsoft.com/office/drawing/2014/main" id="{D7165C20-0470-407F-8D24-19934F0B29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4" name="Grupo 33">
            <a:extLst>
              <a:ext uri="{FF2B5EF4-FFF2-40B4-BE49-F238E27FC236}">
                <a16:creationId xmlns:a16="http://schemas.microsoft.com/office/drawing/2014/main" id="{916E709E-2D83-407D-A277-1E8462C7E586}"/>
              </a:ext>
            </a:extLst>
          </p:cNvPr>
          <p:cNvGrpSpPr/>
          <p:nvPr/>
        </p:nvGrpSpPr>
        <p:grpSpPr>
          <a:xfrm>
            <a:off x="811472" y="8167333"/>
            <a:ext cx="468918" cy="424748"/>
            <a:chOff x="600502" y="3398289"/>
            <a:chExt cx="259308" cy="291636"/>
          </a:xfrm>
        </p:grpSpPr>
        <p:sp>
          <p:nvSpPr>
            <p:cNvPr id="52" name="Elipse 51">
              <a:extLst>
                <a:ext uri="{FF2B5EF4-FFF2-40B4-BE49-F238E27FC236}">
                  <a16:creationId xmlns:a16="http://schemas.microsoft.com/office/drawing/2014/main" id="{01BCD391-1886-4EC3-B4AC-0A48D9359DB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3" name="Elipse 52">
              <a:extLst>
                <a:ext uri="{FF2B5EF4-FFF2-40B4-BE49-F238E27FC236}">
                  <a16:creationId xmlns:a16="http://schemas.microsoft.com/office/drawing/2014/main" id="{0E7DA899-99AB-49D1-BEFB-FC9A60BC97BE}"/>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5" name="Grupo 34">
            <a:extLst>
              <a:ext uri="{FF2B5EF4-FFF2-40B4-BE49-F238E27FC236}">
                <a16:creationId xmlns:a16="http://schemas.microsoft.com/office/drawing/2014/main" id="{1D2322A3-236F-43F7-965D-73BFBC72AA68}"/>
              </a:ext>
            </a:extLst>
          </p:cNvPr>
          <p:cNvGrpSpPr/>
          <p:nvPr/>
        </p:nvGrpSpPr>
        <p:grpSpPr>
          <a:xfrm>
            <a:off x="811473" y="3577045"/>
            <a:ext cx="468918" cy="424748"/>
            <a:chOff x="600502" y="3398289"/>
            <a:chExt cx="259308" cy="291636"/>
          </a:xfrm>
        </p:grpSpPr>
        <p:sp>
          <p:nvSpPr>
            <p:cNvPr id="50" name="Elipse 49">
              <a:extLst>
                <a:ext uri="{FF2B5EF4-FFF2-40B4-BE49-F238E27FC236}">
                  <a16:creationId xmlns:a16="http://schemas.microsoft.com/office/drawing/2014/main" id="{BA81A0A7-DEBF-429D-BA82-C8F6371724D8}"/>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1" name="Elipse 50">
              <a:extLst>
                <a:ext uri="{FF2B5EF4-FFF2-40B4-BE49-F238E27FC236}">
                  <a16:creationId xmlns:a16="http://schemas.microsoft.com/office/drawing/2014/main" id="{8F59E6B6-5600-4F6F-93A0-D6467C5771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6" name="Grupo 35">
            <a:extLst>
              <a:ext uri="{FF2B5EF4-FFF2-40B4-BE49-F238E27FC236}">
                <a16:creationId xmlns:a16="http://schemas.microsoft.com/office/drawing/2014/main" id="{46F02A43-3C88-412F-BC69-A6D8B4F5A118}"/>
              </a:ext>
            </a:extLst>
          </p:cNvPr>
          <p:cNvGrpSpPr/>
          <p:nvPr/>
        </p:nvGrpSpPr>
        <p:grpSpPr>
          <a:xfrm>
            <a:off x="802439" y="4693231"/>
            <a:ext cx="468918" cy="424748"/>
            <a:chOff x="600502" y="3398289"/>
            <a:chExt cx="259308" cy="291636"/>
          </a:xfrm>
        </p:grpSpPr>
        <p:sp>
          <p:nvSpPr>
            <p:cNvPr id="48" name="Elipse 47">
              <a:extLst>
                <a:ext uri="{FF2B5EF4-FFF2-40B4-BE49-F238E27FC236}">
                  <a16:creationId xmlns:a16="http://schemas.microsoft.com/office/drawing/2014/main" id="{2041CD81-0334-4EED-90D8-30A8CBC63D4A}"/>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9" name="Elipse 48">
              <a:extLst>
                <a:ext uri="{FF2B5EF4-FFF2-40B4-BE49-F238E27FC236}">
                  <a16:creationId xmlns:a16="http://schemas.microsoft.com/office/drawing/2014/main" id="{B8BAE012-AF5B-4524-B906-4112F3AC46E4}"/>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7" name="Grupo 36">
            <a:extLst>
              <a:ext uri="{FF2B5EF4-FFF2-40B4-BE49-F238E27FC236}">
                <a16:creationId xmlns:a16="http://schemas.microsoft.com/office/drawing/2014/main" id="{9E5A6199-0B00-4C96-BDBC-7E7C56E105EE}"/>
              </a:ext>
            </a:extLst>
          </p:cNvPr>
          <p:cNvGrpSpPr/>
          <p:nvPr/>
        </p:nvGrpSpPr>
        <p:grpSpPr>
          <a:xfrm>
            <a:off x="825964" y="5830222"/>
            <a:ext cx="468918" cy="424748"/>
            <a:chOff x="600502" y="3398289"/>
            <a:chExt cx="259308" cy="291636"/>
          </a:xfrm>
        </p:grpSpPr>
        <p:sp>
          <p:nvSpPr>
            <p:cNvPr id="46" name="Elipse 45">
              <a:extLst>
                <a:ext uri="{FF2B5EF4-FFF2-40B4-BE49-F238E27FC236}">
                  <a16:creationId xmlns:a16="http://schemas.microsoft.com/office/drawing/2014/main" id="{9D97F561-0294-494E-A46D-D9AB8842823E}"/>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7" name="Elipse 46">
              <a:extLst>
                <a:ext uri="{FF2B5EF4-FFF2-40B4-BE49-F238E27FC236}">
                  <a16:creationId xmlns:a16="http://schemas.microsoft.com/office/drawing/2014/main" id="{D3619E24-B65A-446E-AF5F-8609B250498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8" name="Grupo 37">
            <a:extLst>
              <a:ext uri="{FF2B5EF4-FFF2-40B4-BE49-F238E27FC236}">
                <a16:creationId xmlns:a16="http://schemas.microsoft.com/office/drawing/2014/main" id="{1B32657C-5168-4788-AB0F-B0243315B17D}"/>
              </a:ext>
            </a:extLst>
          </p:cNvPr>
          <p:cNvGrpSpPr/>
          <p:nvPr/>
        </p:nvGrpSpPr>
        <p:grpSpPr>
          <a:xfrm>
            <a:off x="811473" y="7024224"/>
            <a:ext cx="468918" cy="424748"/>
            <a:chOff x="600502" y="3398289"/>
            <a:chExt cx="259308" cy="291636"/>
          </a:xfrm>
        </p:grpSpPr>
        <p:sp>
          <p:nvSpPr>
            <p:cNvPr id="44" name="Elipse 43">
              <a:extLst>
                <a:ext uri="{FF2B5EF4-FFF2-40B4-BE49-F238E27FC236}">
                  <a16:creationId xmlns:a16="http://schemas.microsoft.com/office/drawing/2014/main" id="{2199F924-2D60-4D17-84F2-AA69C1C2304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5" name="Elipse 44">
              <a:extLst>
                <a:ext uri="{FF2B5EF4-FFF2-40B4-BE49-F238E27FC236}">
                  <a16:creationId xmlns:a16="http://schemas.microsoft.com/office/drawing/2014/main" id="{87D983E7-E5D2-4748-87DD-E190835061D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cxnSp>
        <p:nvCxnSpPr>
          <p:cNvPr id="39" name="Conector recto 38">
            <a:extLst>
              <a:ext uri="{FF2B5EF4-FFF2-40B4-BE49-F238E27FC236}">
                <a16:creationId xmlns:a16="http://schemas.microsoft.com/office/drawing/2014/main" id="{1F2B17A4-3204-4F74-9DAB-28B8A3F27DE2}"/>
              </a:ext>
            </a:extLst>
          </p:cNvPr>
          <p:cNvCxnSpPr>
            <a:cxnSpLocks/>
          </p:cNvCxnSpPr>
          <p:nvPr/>
        </p:nvCxnSpPr>
        <p:spPr>
          <a:xfrm flipH="1">
            <a:off x="1043900" y="2953194"/>
            <a:ext cx="2030" cy="59282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F8BB78BE-B563-4CF6-8A6D-E20F1FBCE532}"/>
              </a:ext>
            </a:extLst>
          </p:cNvPr>
          <p:cNvCxnSpPr>
            <a:cxnSpLocks/>
            <a:endCxn id="52" idx="0"/>
          </p:cNvCxnSpPr>
          <p:nvPr/>
        </p:nvCxnSpPr>
        <p:spPr>
          <a:xfrm flipH="1">
            <a:off x="1045932" y="7399448"/>
            <a:ext cx="1251" cy="7678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FD93B6BC-1E32-4F7B-936E-7E32B12F9E03}"/>
              </a:ext>
            </a:extLst>
          </p:cNvPr>
          <p:cNvCxnSpPr>
            <a:cxnSpLocks/>
            <a:endCxn id="44" idx="0"/>
          </p:cNvCxnSpPr>
          <p:nvPr/>
        </p:nvCxnSpPr>
        <p:spPr>
          <a:xfrm>
            <a:off x="1043900" y="6247977"/>
            <a:ext cx="2033" cy="77625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822DB670-4E64-45BC-ADC0-79EDDB45F62B}"/>
              </a:ext>
            </a:extLst>
          </p:cNvPr>
          <p:cNvCxnSpPr>
            <a:cxnSpLocks/>
            <a:endCxn id="46" idx="0"/>
          </p:cNvCxnSpPr>
          <p:nvPr/>
        </p:nvCxnSpPr>
        <p:spPr>
          <a:xfrm flipH="1">
            <a:off x="1060423" y="5142237"/>
            <a:ext cx="2030" cy="6879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5D6FBB05-C54F-4DBB-A861-DA127C374129}"/>
              </a:ext>
            </a:extLst>
          </p:cNvPr>
          <p:cNvCxnSpPr>
            <a:cxnSpLocks/>
          </p:cNvCxnSpPr>
          <p:nvPr/>
        </p:nvCxnSpPr>
        <p:spPr>
          <a:xfrm flipH="1">
            <a:off x="1043900" y="4026606"/>
            <a:ext cx="2030" cy="61972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9" name="TextBox 2">
            <a:extLst>
              <a:ext uri="{FF2B5EF4-FFF2-40B4-BE49-F238E27FC236}">
                <a16:creationId xmlns:a16="http://schemas.microsoft.com/office/drawing/2014/main" id="{C2EE1B72-631F-446B-A763-C08D8799C868}"/>
              </a:ext>
            </a:extLst>
          </p:cNvPr>
          <p:cNvSpPr txBox="1">
            <a:spLocks noGrp="1"/>
          </p:cNvSpPr>
          <p:nvPr>
            <p:ph type="body" sz="quarter" idx="33"/>
          </p:nvPr>
        </p:nvSpPr>
        <p:spPr>
          <a:xfrm>
            <a:off x="1860105" y="359355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60" name="TextBox 2">
            <a:extLst>
              <a:ext uri="{FF2B5EF4-FFF2-40B4-BE49-F238E27FC236}">
                <a16:creationId xmlns:a16="http://schemas.microsoft.com/office/drawing/2014/main" id="{0963D901-194D-4A90-9AB0-596BE1842FEB}"/>
              </a:ext>
            </a:extLst>
          </p:cNvPr>
          <p:cNvSpPr txBox="1">
            <a:spLocks noGrp="1"/>
          </p:cNvSpPr>
          <p:nvPr>
            <p:ph type="body" sz="quarter" idx="34"/>
          </p:nvPr>
        </p:nvSpPr>
        <p:spPr>
          <a:xfrm>
            <a:off x="1860105" y="696659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61" name="TextBox 2">
            <a:extLst>
              <a:ext uri="{FF2B5EF4-FFF2-40B4-BE49-F238E27FC236}">
                <a16:creationId xmlns:a16="http://schemas.microsoft.com/office/drawing/2014/main" id="{03A626F2-C98E-4B0C-BE46-30F252DF0FDF}"/>
              </a:ext>
            </a:extLst>
          </p:cNvPr>
          <p:cNvSpPr txBox="1">
            <a:spLocks noGrp="1"/>
          </p:cNvSpPr>
          <p:nvPr>
            <p:ph type="body" sz="quarter" idx="35"/>
          </p:nvPr>
        </p:nvSpPr>
        <p:spPr>
          <a:xfrm>
            <a:off x="616443" y="640425"/>
            <a:ext cx="10374646" cy="1010085"/>
          </a:xfrm>
          <a:prstGeom prst="rect">
            <a:avLst/>
          </a:prstGeom>
        </p:spPr>
        <p:txBody>
          <a:bodyPr wrap="square">
            <a:spAutoFit/>
          </a:bodyPr>
          <a:lstStyle>
            <a:lvl1pPr marL="0" indent="0" defTabSz="914400">
              <a:lnSpc>
                <a:spcPct val="80000"/>
              </a:lnSpc>
              <a:spcBef>
                <a:spcPts val="0"/>
              </a:spcBef>
              <a:buSzTx/>
              <a:buFontTx/>
              <a:buNone/>
              <a:defRPr kumimoji="0" sz="7400" b="0" i="0" u="none" strike="noStrike" cap="none" spc="0" normalizeH="0" baseline="0" dirty="0" err="1">
                <a:ln>
                  <a:noFill/>
                </a:ln>
                <a:solidFill>
                  <a:srgbClr val="081D3F"/>
                </a:solidFill>
                <a:effectLst/>
                <a:uFillTx/>
                <a:latin typeface="Montserrat Bold" panose="00000800000000000000" pitchFamily="2" charset="0"/>
                <a:ea typeface="Montserrat Bold"/>
                <a:cs typeface="Montserrat Bold"/>
                <a:sym typeface="Montserrat Bold"/>
              </a:defRPr>
            </a:lvl1pPr>
          </a:lstStyle>
          <a:p>
            <a:r>
              <a:rPr dirty="0" err="1"/>
              <a:t>Título</a:t>
            </a:r>
            <a:r>
              <a:rPr dirty="0"/>
              <a:t> de </a:t>
            </a:r>
            <a:r>
              <a:rPr dirty="0" err="1"/>
              <a:t>párrafo</a:t>
            </a:r>
            <a:endParaRPr dirty="0"/>
          </a:p>
        </p:txBody>
      </p:sp>
    </p:spTree>
    <p:extLst>
      <p:ext uri="{BB962C8B-B14F-4D97-AF65-F5344CB8AC3E}">
        <p14:creationId xmlns:p14="http://schemas.microsoft.com/office/powerpoint/2010/main" val="2069632063"/>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Datos_03">
    <p:spTree>
      <p:nvGrpSpPr>
        <p:cNvPr id="1" name=""/>
        <p:cNvGrpSpPr/>
        <p:nvPr/>
      </p:nvGrpSpPr>
      <p:grpSpPr>
        <a:xfrm>
          <a:off x="0" y="0"/>
          <a:ext cx="0" cy="0"/>
          <a:chOff x="0" y="0"/>
          <a:chExt cx="0" cy="0"/>
        </a:xfrm>
      </p:grpSpPr>
      <p:sp>
        <p:nvSpPr>
          <p:cNvPr id="222" name="TextBox 11"/>
          <p:cNvSpPr txBox="1">
            <a:spLocks noGrp="1"/>
          </p:cNvSpPr>
          <p:nvPr>
            <p:ph type="body" sz="quarter" idx="21"/>
          </p:nvPr>
        </p:nvSpPr>
        <p:spPr>
          <a:xfrm>
            <a:off x="1104929" y="3012315"/>
            <a:ext cx="6059351" cy="1156991"/>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23" name="Picture Placeholder 44"/>
          <p:cNvSpPr>
            <a:spLocks noGrp="1"/>
          </p:cNvSpPr>
          <p:nvPr>
            <p:ph type="pic" idx="22"/>
          </p:nvPr>
        </p:nvSpPr>
        <p:spPr>
          <a:xfrm>
            <a:off x="9173501" y="0"/>
            <a:ext cx="9115589" cy="10288589"/>
          </a:xfrm>
          <a:prstGeom prst="rect">
            <a:avLst/>
          </a:prstGeom>
        </p:spPr>
        <p:txBody>
          <a:bodyPr lIns="91439" rIns="91439"/>
          <a:lstStyle/>
          <a:p>
            <a:endParaRPr dirty="0"/>
          </a:p>
        </p:txBody>
      </p:sp>
      <p:sp>
        <p:nvSpPr>
          <p:cNvPr id="224" name="Freeform: Shape 110"/>
          <p:cNvSpPr/>
          <p:nvPr/>
        </p:nvSpPr>
        <p:spPr>
          <a:xfrm rot="10800000">
            <a:off x="570932" y="252564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25" name="Oval 45"/>
          <p:cNvSpPr/>
          <p:nvPr/>
        </p:nvSpPr>
        <p:spPr>
          <a:xfrm>
            <a:off x="656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pic>
        <p:nvPicPr>
          <p:cNvPr id="226" name="Imagen" descr="Imagen"/>
          <p:cNvPicPr>
            <a:picLocks noChangeAspect="1"/>
          </p:cNvPicPr>
          <p:nvPr/>
        </p:nvPicPr>
        <p:blipFill>
          <a:blip r:embed="rId2"/>
          <a:stretch>
            <a:fillRect/>
          </a:stretch>
        </p:blipFill>
        <p:spPr>
          <a:xfrm>
            <a:off x="527843" y="505104"/>
            <a:ext cx="1839914" cy="691592"/>
          </a:xfrm>
          <a:prstGeom prst="rect">
            <a:avLst/>
          </a:prstGeom>
          <a:ln w="12700">
            <a:miter lim="400000"/>
          </a:ln>
        </p:spPr>
      </p:pic>
      <p:sp>
        <p:nvSpPr>
          <p:cNvPr id="227" name="TextBox 11"/>
          <p:cNvSpPr txBox="1">
            <a:spLocks noGrp="1"/>
          </p:cNvSpPr>
          <p:nvPr>
            <p:ph type="body" sz="quarter" idx="23"/>
          </p:nvPr>
        </p:nvSpPr>
        <p:spPr>
          <a:xfrm>
            <a:off x="1104929" y="5346381"/>
            <a:ext cx="6059351" cy="1156990"/>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28" name="Freeform: Shape 110"/>
          <p:cNvSpPr/>
          <p:nvPr/>
        </p:nvSpPr>
        <p:spPr>
          <a:xfrm rot="10800000">
            <a:off x="570932" y="4903699"/>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29" name="TextBox 11"/>
          <p:cNvSpPr txBox="1">
            <a:spLocks noGrp="1"/>
          </p:cNvSpPr>
          <p:nvPr>
            <p:ph type="body" sz="quarter" idx="24"/>
          </p:nvPr>
        </p:nvSpPr>
        <p:spPr>
          <a:xfrm>
            <a:off x="1096463" y="7724862"/>
            <a:ext cx="6059351" cy="1156991"/>
          </a:xfrm>
          <a:prstGeom prst="rect">
            <a:avLst/>
          </a:prstGeom>
        </p:spPr>
        <p:txBody>
          <a:bodyPr>
            <a:spAutoFit/>
          </a:bodyPr>
          <a:lstStyle/>
          <a:p>
            <a:pPr marL="0" indent="0" defTabSz="359999">
              <a:lnSpc>
                <a:spcPts val="2100"/>
              </a:lnSpc>
              <a:spcBef>
                <a:spcPts val="0"/>
              </a:spcBef>
              <a:buSzTx/>
              <a:buFontTx/>
              <a:buNone/>
              <a:defRPr sz="1400">
                <a:solidFill>
                  <a:srgbClr val="3F3F3F"/>
                </a:solidFill>
                <a:latin typeface="OpenSans"/>
                <a:ea typeface="OpenSans"/>
                <a:cs typeface="OpenSans"/>
                <a:sym typeface="OpenSans"/>
              </a:defRPr>
            </a:pPr>
            <a:r>
              <a:t>Lorem ipsum dolor sit amet, consectetur adipiscing elit, sed do eiusmod tempor incididunt ut labore et dolore consecteturLorem incididunt ut labore et dolore consectetur</a:t>
            </a:r>
            <a:r>
              <a:rPr spc="-175"/>
              <a:t> </a:t>
            </a:r>
            <a:r>
              <a:t>dolor sit amet, consectetur adipiscing elit, sed do eiusmod tempor incididunt</a:t>
            </a:r>
          </a:p>
        </p:txBody>
      </p:sp>
      <p:sp>
        <p:nvSpPr>
          <p:cNvPr id="230" name="Freeform: Shape 110"/>
          <p:cNvSpPr/>
          <p:nvPr/>
        </p:nvSpPr>
        <p:spPr>
          <a:xfrm rot="10800000">
            <a:off x="562465" y="73071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231" name="Línea"/>
          <p:cNvSpPr/>
          <p:nvPr/>
        </p:nvSpPr>
        <p:spPr>
          <a:xfrm flipV="1">
            <a:off x="729682" y="2812651"/>
            <a:ext cx="1" cy="2137342"/>
          </a:xfrm>
          <a:prstGeom prst="line">
            <a:avLst/>
          </a:prstGeom>
          <a:ln w="50800">
            <a:solidFill>
              <a:schemeClr val="accent1"/>
            </a:solidFill>
            <a:miter/>
          </a:ln>
        </p:spPr>
        <p:txBody>
          <a:bodyPr lIns="45719" rIns="45719"/>
          <a:lstStyle/>
          <a:p>
            <a:endParaRPr dirty="0"/>
          </a:p>
        </p:txBody>
      </p:sp>
      <p:sp>
        <p:nvSpPr>
          <p:cNvPr id="232" name="Línea"/>
          <p:cNvSpPr/>
          <p:nvPr/>
        </p:nvSpPr>
        <p:spPr>
          <a:xfrm flipV="1">
            <a:off x="729682" y="5210411"/>
            <a:ext cx="1" cy="2137341"/>
          </a:xfrm>
          <a:prstGeom prst="line">
            <a:avLst/>
          </a:prstGeom>
          <a:ln w="50800">
            <a:solidFill>
              <a:schemeClr val="accent1"/>
            </a:solidFill>
            <a:miter/>
          </a:ln>
        </p:spPr>
        <p:txBody>
          <a:bodyPr lIns="45719" rIns="45719"/>
          <a:lstStyle/>
          <a:p>
            <a:endParaRPr dirty="0"/>
          </a:p>
        </p:txBody>
      </p:sp>
      <p:sp>
        <p:nvSpPr>
          <p:cNvPr id="233" name="TextBox 2"/>
          <p:cNvSpPr txBox="1">
            <a:spLocks noGrp="1"/>
          </p:cNvSpPr>
          <p:nvPr>
            <p:ph type="body" sz="quarter" idx="25"/>
          </p:nvPr>
        </p:nvSpPr>
        <p:spPr>
          <a:xfrm>
            <a:off x="1098105" y="24734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4" name="TextBox 2"/>
          <p:cNvSpPr txBox="1">
            <a:spLocks noGrp="1"/>
          </p:cNvSpPr>
          <p:nvPr>
            <p:ph type="body" sz="quarter" idx="26"/>
          </p:nvPr>
        </p:nvSpPr>
        <p:spPr>
          <a:xfrm>
            <a:off x="1098105" y="4831079"/>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5" name="TextBox 2"/>
          <p:cNvSpPr txBox="1">
            <a:spLocks noGrp="1"/>
          </p:cNvSpPr>
          <p:nvPr>
            <p:ph type="body" sz="quarter" idx="27"/>
          </p:nvPr>
        </p:nvSpPr>
        <p:spPr>
          <a:xfrm>
            <a:off x="1098105" y="7207520"/>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236"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spTree>
    <p:extLst>
      <p:ext uri="{BB962C8B-B14F-4D97-AF65-F5344CB8AC3E}">
        <p14:creationId xmlns:p14="http://schemas.microsoft.com/office/powerpoint/2010/main" val="1670810341"/>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2_Texto_04">
    <p:bg>
      <p:bgPr>
        <a:solidFill>
          <a:srgbClr val="00B050"/>
        </a:solidFill>
        <a:effectLst/>
      </p:bgPr>
    </p:bg>
    <p:spTree>
      <p:nvGrpSpPr>
        <p:cNvPr id="1" name=""/>
        <p:cNvGrpSpPr/>
        <p:nvPr/>
      </p:nvGrpSpPr>
      <p:grpSpPr>
        <a:xfrm>
          <a:off x="0" y="0"/>
          <a:ext cx="0" cy="0"/>
          <a:chOff x="0" y="0"/>
          <a:chExt cx="0" cy="0"/>
        </a:xfrm>
      </p:grpSpPr>
      <p:sp>
        <p:nvSpPr>
          <p:cNvPr id="153" name="TextBox 2"/>
          <p:cNvSpPr txBox="1">
            <a:spLocks noGrp="1"/>
          </p:cNvSpPr>
          <p:nvPr>
            <p:ph type="body" sz="quarter" idx="21"/>
          </p:nvPr>
        </p:nvSpPr>
        <p:spPr>
          <a:xfrm>
            <a:off x="3384898" y="4373879"/>
            <a:ext cx="11518204" cy="1539241"/>
          </a:xfrm>
          <a:prstGeom prst="rect">
            <a:avLst/>
          </a:prstGeom>
        </p:spPr>
        <p:txBody>
          <a:bodyPr>
            <a:spAutoFit/>
          </a:bodyPr>
          <a:lstStyle>
            <a:lvl1pPr marL="0" indent="0" algn="ctr" defTabSz="914400">
              <a:lnSpc>
                <a:spcPct val="100000"/>
              </a:lnSpc>
              <a:spcBef>
                <a:spcPts val="0"/>
              </a:spcBef>
              <a:buSzTx/>
              <a:buFontTx/>
              <a:buNone/>
              <a:defRPr sz="4600">
                <a:solidFill>
                  <a:schemeClr val="accent2">
                    <a:lumOff val="9019"/>
                  </a:schemeClr>
                </a:solidFill>
                <a:latin typeface="Montserrat Bold"/>
                <a:ea typeface="Montserrat Bold"/>
                <a:cs typeface="Montserrat Bold"/>
                <a:sym typeface="Montserrat Bold"/>
              </a:defRPr>
            </a:lvl1pPr>
          </a:lstStyle>
          <a:p>
            <a:r>
              <a:t>Título de párrafo: Lorem Ipsum dolor si ament adispiscing elit est.</a:t>
            </a:r>
          </a:p>
        </p:txBody>
      </p:sp>
      <p:sp>
        <p:nvSpPr>
          <p:cNvPr id="155"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5" name="Imagen 4">
            <a:extLst>
              <a:ext uri="{FF2B5EF4-FFF2-40B4-BE49-F238E27FC236}">
                <a16:creationId xmlns:a16="http://schemas.microsoft.com/office/drawing/2014/main" id="{CB2A0A79-0518-4A99-BBB9-6FECD9E88FA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49873338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exto_05">
    <p:bg>
      <p:bgPr>
        <a:solidFill>
          <a:srgbClr val="081D3F"/>
        </a:solidFill>
        <a:effectLst/>
      </p:bgPr>
    </p:bg>
    <p:spTree>
      <p:nvGrpSpPr>
        <p:cNvPr id="1" name=""/>
        <p:cNvGrpSpPr/>
        <p:nvPr/>
      </p:nvGrpSpPr>
      <p:grpSpPr>
        <a:xfrm>
          <a:off x="0" y="0"/>
          <a:ext cx="0" cy="0"/>
          <a:chOff x="0" y="0"/>
          <a:chExt cx="0" cy="0"/>
        </a:xfrm>
      </p:grpSpPr>
      <p:sp>
        <p:nvSpPr>
          <p:cNvPr id="162" name="TextBox 2"/>
          <p:cNvSpPr txBox="1">
            <a:spLocks noGrp="1"/>
          </p:cNvSpPr>
          <p:nvPr>
            <p:ph type="body" sz="quarter" idx="21"/>
          </p:nvPr>
        </p:nvSpPr>
        <p:spPr>
          <a:xfrm>
            <a:off x="3384898" y="4373879"/>
            <a:ext cx="11518204" cy="1539241"/>
          </a:xfrm>
          <a:prstGeom prst="rect">
            <a:avLst/>
          </a:prstGeom>
        </p:spPr>
        <p:txBody>
          <a:bodyPr>
            <a:spAutoFit/>
          </a:bodyPr>
          <a:lstStyle>
            <a:lvl1pPr marL="0" indent="0" algn="ctr" defTabSz="914400">
              <a:lnSpc>
                <a:spcPct val="100000"/>
              </a:lnSpc>
              <a:spcBef>
                <a:spcPts val="0"/>
              </a:spcBef>
              <a:buSzTx/>
              <a:buFontTx/>
              <a:buNone/>
              <a:defRPr sz="4600">
                <a:solidFill>
                  <a:schemeClr val="accent2">
                    <a:lumOff val="9019"/>
                  </a:schemeClr>
                </a:solidFill>
                <a:latin typeface="Montserrat Bold"/>
                <a:ea typeface="Montserrat Bold"/>
                <a:cs typeface="Montserrat Bold"/>
                <a:sym typeface="Montserrat Bold"/>
              </a:defRPr>
            </a:lvl1pPr>
          </a:lstStyle>
          <a:p>
            <a:r>
              <a:t>Título de párrafo: Lorem Ipsum dolor si ament adispiscing elit est.</a:t>
            </a:r>
          </a:p>
        </p:txBody>
      </p:sp>
      <p:sp>
        <p:nvSpPr>
          <p:cNvPr id="16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6" name="Imagen 5">
            <a:extLst>
              <a:ext uri="{FF2B5EF4-FFF2-40B4-BE49-F238E27FC236}">
                <a16:creationId xmlns:a16="http://schemas.microsoft.com/office/drawing/2014/main" id="{B5FE0A47-F9E5-4D20-ABF8-7FD2DF653DB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814850535"/>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exto_04">
    <p:spTree>
      <p:nvGrpSpPr>
        <p:cNvPr id="1" name=""/>
        <p:cNvGrpSpPr/>
        <p:nvPr/>
      </p:nvGrpSpPr>
      <p:grpSpPr>
        <a:xfrm>
          <a:off x="0" y="0"/>
          <a:ext cx="0" cy="0"/>
          <a:chOff x="0" y="0"/>
          <a:chExt cx="0" cy="0"/>
        </a:xfrm>
      </p:grpSpPr>
      <p:sp>
        <p:nvSpPr>
          <p:cNvPr id="171" name="Lorem ipsum dolor sit amet, consectetuer adipiscing elit. Aenean commodo ligula eget dolor. Aenean massa. Cum sociis natoque penatibus et magnis dis parturient montes, nascetur ridiculus mus."/>
          <p:cNvSpPr txBox="1">
            <a:spLocks noGrp="1"/>
          </p:cNvSpPr>
          <p:nvPr>
            <p:ph type="body" sz="quarter" idx="21"/>
          </p:nvPr>
        </p:nvSpPr>
        <p:spPr>
          <a:xfrm>
            <a:off x="495830" y="6229829"/>
            <a:ext cx="4267231" cy="1785621"/>
          </a:xfrm>
          <a:prstGeom prst="rect">
            <a:avLst/>
          </a:prstGeom>
        </p:spPr>
        <p:txBody>
          <a:bodyPr>
            <a:spAutoFit/>
          </a:bodyPr>
          <a:lstStyle>
            <a:lvl1pPr marL="0" indent="0" defTabSz="457200">
              <a:lnSpc>
                <a:spcPct val="120000"/>
              </a:lnSpc>
              <a:spcBef>
                <a:spcPts val="400"/>
              </a:spcBef>
              <a:buSzTx/>
              <a:buFontTx/>
              <a:buNone/>
              <a:defRPr sz="1700">
                <a:solidFill>
                  <a:srgbClr val="081D3F"/>
                </a:solidFill>
                <a:latin typeface="Open Sans Light"/>
                <a:ea typeface="Open Sans Light"/>
                <a:cs typeface="Open Sans Light"/>
                <a:sym typeface="Open Sans Light"/>
              </a:defRPr>
            </a:lvl1pPr>
          </a:lstStyle>
          <a:p>
            <a:r>
              <a:t>Lorem ipsum dolor sit amet, consectetuer adipiscing elit. Aenean commodo ligula eget dolor. Aenean massa. Cum sociis natoque penatibus et magnis dis parturient montes, nascetur ridiculus mus.</a:t>
            </a:r>
          </a:p>
        </p:txBody>
      </p:sp>
      <p:sp>
        <p:nvSpPr>
          <p:cNvPr id="172" name="TextBox 2"/>
          <p:cNvSpPr txBox="1">
            <a:spLocks noGrp="1"/>
          </p:cNvSpPr>
          <p:nvPr>
            <p:ph type="body" sz="quarter" idx="22"/>
          </p:nvPr>
        </p:nvSpPr>
        <p:spPr>
          <a:xfrm>
            <a:off x="530838" y="4952969"/>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3"/>
                </a:solidFill>
                <a:latin typeface="Montserrat Bold"/>
                <a:ea typeface="Montserrat Bold"/>
                <a:cs typeface="Montserrat Bold"/>
                <a:sym typeface="Montserrat Bold"/>
              </a:defRPr>
            </a:lvl1pPr>
          </a:lstStyle>
          <a:p>
            <a:r>
              <a:t>Título de párrafo</a:t>
            </a:r>
          </a:p>
        </p:txBody>
      </p:sp>
      <p:sp>
        <p:nvSpPr>
          <p:cNvPr id="174" name="TextBox 2"/>
          <p:cNvSpPr txBox="1">
            <a:spLocks noGrp="1"/>
          </p:cNvSpPr>
          <p:nvPr>
            <p:ph type="body" sz="quarter" idx="23"/>
          </p:nvPr>
        </p:nvSpPr>
        <p:spPr>
          <a:xfrm>
            <a:off x="530838" y="5489799"/>
            <a:ext cx="1833924" cy="434341"/>
          </a:xfrm>
          <a:prstGeom prst="rect">
            <a:avLst/>
          </a:prstGeom>
        </p:spPr>
        <p:txBody>
          <a:bodyPr>
            <a:spAutoFit/>
          </a:bodyPr>
          <a:lstStyle>
            <a:lvl1pPr marL="0" indent="0" defTabSz="914400">
              <a:lnSpc>
                <a:spcPct val="80000"/>
              </a:lnSpc>
              <a:spcBef>
                <a:spcPts val="0"/>
              </a:spcBef>
              <a:buSzTx/>
              <a:buFontTx/>
              <a:buNone/>
              <a:defRPr sz="2200">
                <a:solidFill>
                  <a:schemeClr val="accent3"/>
                </a:solidFill>
                <a:latin typeface="Montserrat Regular"/>
                <a:ea typeface="Montserrat Regular"/>
                <a:cs typeface="Montserrat Regular"/>
                <a:sym typeface="Montserrat Regular"/>
              </a:defRPr>
            </a:lvl1pPr>
          </a:lstStyle>
          <a:p>
            <a:r>
              <a:t>Subtítulo</a:t>
            </a:r>
          </a:p>
        </p:txBody>
      </p:sp>
      <p:sp>
        <p:nvSpPr>
          <p:cNvPr id="175" name="TextBox 2"/>
          <p:cNvSpPr txBox="1">
            <a:spLocks noGrp="1"/>
          </p:cNvSpPr>
          <p:nvPr>
            <p:ph type="body" sz="quarter" idx="24"/>
          </p:nvPr>
        </p:nvSpPr>
        <p:spPr>
          <a:xfrm>
            <a:off x="530838" y="2770477"/>
            <a:ext cx="9919923" cy="1247141"/>
          </a:xfrm>
          <a:prstGeom prst="rect">
            <a:avLst/>
          </a:prstGeom>
        </p:spPr>
        <p:txBody>
          <a:bodyPr>
            <a:spAutoFit/>
          </a:bodyPr>
          <a:lstStyle>
            <a:lvl1pPr marL="0" indent="0" defTabSz="914400">
              <a:lnSpc>
                <a:spcPct val="80000"/>
              </a:lnSpc>
              <a:spcBef>
                <a:spcPts val="0"/>
              </a:spcBef>
              <a:buSzTx/>
              <a:buFontTx/>
              <a:buNone/>
              <a:defRPr sz="7400">
                <a:solidFill>
                  <a:srgbClr val="081D3F"/>
                </a:solidFill>
                <a:latin typeface="Montserrat Bold"/>
                <a:ea typeface="Montserrat Bold"/>
                <a:cs typeface="Montserrat Bold"/>
                <a:sym typeface="Montserrat Bold"/>
              </a:defRPr>
            </a:lvl1pPr>
          </a:lstStyle>
          <a:p>
            <a:r>
              <a:t>TÍTULO</a:t>
            </a:r>
          </a:p>
        </p:txBody>
      </p:sp>
      <p:sp>
        <p:nvSpPr>
          <p:cNvPr id="179" name="Lorem ipsum dolor sit amet, consectetuer adipiscing elit. Aenean commodo ligula eget dolor. Aenean massa. Cum sociis natoque penatibus et magnis dis parturient montes, nascetur ridiculus mus."/>
          <p:cNvSpPr txBox="1">
            <a:spLocks noGrp="1"/>
          </p:cNvSpPr>
          <p:nvPr>
            <p:ph type="body" sz="quarter" idx="28"/>
          </p:nvPr>
        </p:nvSpPr>
        <p:spPr>
          <a:xfrm>
            <a:off x="9712960" y="6229829"/>
            <a:ext cx="4267230" cy="1785621"/>
          </a:xfrm>
          <a:prstGeom prst="rect">
            <a:avLst/>
          </a:prstGeom>
        </p:spPr>
        <p:txBody>
          <a:bodyPr>
            <a:spAutoFit/>
          </a:bodyPr>
          <a:lstStyle>
            <a:lvl1pPr marL="0" indent="0" defTabSz="457200">
              <a:lnSpc>
                <a:spcPct val="120000"/>
              </a:lnSpc>
              <a:spcBef>
                <a:spcPts val="400"/>
              </a:spcBef>
              <a:buSzTx/>
              <a:buFontTx/>
              <a:buNone/>
              <a:defRPr sz="1700">
                <a:solidFill>
                  <a:srgbClr val="081D3F"/>
                </a:solidFill>
                <a:latin typeface="Open Sans Light"/>
                <a:ea typeface="Open Sans Light"/>
                <a:cs typeface="Open Sans Light"/>
                <a:sym typeface="Open Sans Light"/>
              </a:defRPr>
            </a:lvl1pPr>
          </a:lstStyle>
          <a:p>
            <a:r>
              <a:rPr dirty="0"/>
              <a:t>Lorem ipsum dolor sit </a:t>
            </a:r>
            <a:r>
              <a:rPr dirty="0" err="1"/>
              <a:t>amet</a:t>
            </a:r>
            <a:r>
              <a:rPr dirty="0"/>
              <a:t>, </a:t>
            </a:r>
            <a:r>
              <a:rPr dirty="0" err="1"/>
              <a:t>consectetuer</a:t>
            </a:r>
            <a:r>
              <a:rPr dirty="0"/>
              <a:t> </a:t>
            </a:r>
            <a:r>
              <a:rPr dirty="0" err="1"/>
              <a:t>adipiscing</a:t>
            </a:r>
            <a:r>
              <a:rPr dirty="0"/>
              <a:t> </a:t>
            </a:r>
            <a:r>
              <a:rPr dirty="0" err="1"/>
              <a:t>elit</a:t>
            </a:r>
            <a:r>
              <a:rPr dirty="0"/>
              <a:t>. </a:t>
            </a:r>
            <a:r>
              <a:rPr dirty="0" err="1"/>
              <a:t>Aenean</a:t>
            </a:r>
            <a:r>
              <a:rPr dirty="0"/>
              <a:t> </a:t>
            </a:r>
            <a:r>
              <a:rPr dirty="0" err="1"/>
              <a:t>commodo</a:t>
            </a:r>
            <a:r>
              <a:rPr dirty="0"/>
              <a:t> ligula </a:t>
            </a:r>
            <a:r>
              <a:rPr dirty="0" err="1"/>
              <a:t>eget</a:t>
            </a:r>
            <a:r>
              <a:rPr dirty="0"/>
              <a:t> dolor. </a:t>
            </a:r>
            <a:r>
              <a:rPr dirty="0" err="1"/>
              <a:t>Aenean</a:t>
            </a:r>
            <a:r>
              <a:rPr dirty="0"/>
              <a:t> </a:t>
            </a:r>
            <a:r>
              <a:rPr dirty="0" err="1"/>
              <a:t>massa</a:t>
            </a:r>
            <a:r>
              <a:rPr dirty="0"/>
              <a:t>. Cum sociis </a:t>
            </a:r>
            <a:r>
              <a:rPr dirty="0" err="1"/>
              <a:t>natoque</a:t>
            </a:r>
            <a:r>
              <a:rPr dirty="0"/>
              <a:t> </a:t>
            </a:r>
            <a:r>
              <a:rPr dirty="0" err="1"/>
              <a:t>penatibus</a:t>
            </a:r>
            <a:r>
              <a:rPr dirty="0"/>
              <a:t> et </a:t>
            </a:r>
            <a:r>
              <a:rPr dirty="0" err="1"/>
              <a:t>magnis</a:t>
            </a:r>
            <a:r>
              <a:rPr dirty="0"/>
              <a:t> dis parturient </a:t>
            </a:r>
            <a:r>
              <a:rPr dirty="0" err="1"/>
              <a:t>montes</a:t>
            </a:r>
            <a:r>
              <a:rPr dirty="0"/>
              <a:t>, </a:t>
            </a:r>
            <a:r>
              <a:rPr dirty="0" err="1"/>
              <a:t>nascetur</a:t>
            </a:r>
            <a:r>
              <a:rPr dirty="0"/>
              <a:t> </a:t>
            </a:r>
            <a:r>
              <a:rPr dirty="0" err="1"/>
              <a:t>ridiculus</a:t>
            </a:r>
            <a:r>
              <a:rPr dirty="0"/>
              <a:t> mus.</a:t>
            </a:r>
          </a:p>
        </p:txBody>
      </p:sp>
      <p:sp>
        <p:nvSpPr>
          <p:cNvPr id="180" name="TextBox 2"/>
          <p:cNvSpPr txBox="1">
            <a:spLocks noGrp="1"/>
          </p:cNvSpPr>
          <p:nvPr>
            <p:ph type="body" sz="quarter" idx="29"/>
          </p:nvPr>
        </p:nvSpPr>
        <p:spPr>
          <a:xfrm>
            <a:off x="9747967" y="4952969"/>
            <a:ext cx="3734494" cy="586741"/>
          </a:xfrm>
          <a:prstGeom prst="rect">
            <a:avLst/>
          </a:prstGeom>
        </p:spPr>
        <p:txBody>
          <a:bodyPr>
            <a:spAutoFit/>
          </a:bodyPr>
          <a:lstStyle>
            <a:lvl1pPr marL="0" indent="0" defTabSz="914400">
              <a:lnSpc>
                <a:spcPct val="80000"/>
              </a:lnSpc>
              <a:spcBef>
                <a:spcPts val="0"/>
              </a:spcBef>
              <a:buSzTx/>
              <a:buFontTx/>
              <a:buNone/>
              <a:defRPr sz="3200">
                <a:solidFill>
                  <a:schemeClr val="accent3"/>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181" name="TextBox 2"/>
          <p:cNvSpPr txBox="1">
            <a:spLocks noGrp="1"/>
          </p:cNvSpPr>
          <p:nvPr>
            <p:ph type="body" sz="quarter" idx="30"/>
          </p:nvPr>
        </p:nvSpPr>
        <p:spPr>
          <a:xfrm>
            <a:off x="9747967" y="5489799"/>
            <a:ext cx="1833925" cy="434341"/>
          </a:xfrm>
          <a:prstGeom prst="rect">
            <a:avLst/>
          </a:prstGeom>
        </p:spPr>
        <p:txBody>
          <a:bodyPr>
            <a:spAutoFit/>
          </a:bodyPr>
          <a:lstStyle>
            <a:lvl1pPr marL="0" indent="0" defTabSz="914400">
              <a:lnSpc>
                <a:spcPct val="80000"/>
              </a:lnSpc>
              <a:spcBef>
                <a:spcPts val="0"/>
              </a:spcBef>
              <a:buSzTx/>
              <a:buFontTx/>
              <a:buNone/>
              <a:defRPr sz="2200">
                <a:solidFill>
                  <a:schemeClr val="accent3"/>
                </a:solidFill>
                <a:latin typeface="Montserrat Regular"/>
                <a:ea typeface="Montserrat Regular"/>
                <a:cs typeface="Montserrat Regular"/>
                <a:sym typeface="Montserrat Regular"/>
              </a:defRPr>
            </a:lvl1pPr>
          </a:lstStyle>
          <a:p>
            <a:r>
              <a:t>Subtítulo</a:t>
            </a:r>
          </a:p>
        </p:txBody>
      </p:sp>
      <p:sp>
        <p:nvSpPr>
          <p:cNvPr id="182" name="Línea"/>
          <p:cNvSpPr/>
          <p:nvPr/>
        </p:nvSpPr>
        <p:spPr>
          <a:xfrm flipV="1">
            <a:off x="9212278" y="5143500"/>
            <a:ext cx="1" cy="2715923"/>
          </a:xfrm>
          <a:prstGeom prst="line">
            <a:avLst/>
          </a:prstGeom>
          <a:ln w="6350">
            <a:solidFill>
              <a:srgbClr val="808285"/>
            </a:solidFill>
            <a:miter/>
          </a:ln>
        </p:spPr>
        <p:txBody>
          <a:bodyPr lIns="45719" rIns="45719"/>
          <a:lstStyle/>
          <a:p>
            <a:endParaRPr dirty="0"/>
          </a:p>
        </p:txBody>
      </p:sp>
      <p:sp>
        <p:nvSpPr>
          <p:cNvPr id="184" name="Número de diapositiva"/>
          <p:cNvSpPr txBox="1">
            <a:spLocks noGrp="1"/>
          </p:cNvSpPr>
          <p:nvPr>
            <p:ph type="sldNum" sz="quarter" idx="2"/>
          </p:nvPr>
        </p:nvSpPr>
        <p:spPr>
          <a:prstGeom prst="rect">
            <a:avLst/>
          </a:prstGeom>
        </p:spPr>
        <p:txBody>
          <a:bodyPr/>
          <a:lstStyle/>
          <a:p>
            <a:fld id="{86CB4B4D-7CA3-9044-876B-883B54F8677D}" type="slidenum">
              <a:t>‹Nº›</a:t>
            </a:fld>
            <a:endParaRPr dirty="0"/>
          </a:p>
        </p:txBody>
      </p:sp>
      <p:pic>
        <p:nvPicPr>
          <p:cNvPr id="13" name="Imagen 12">
            <a:extLst>
              <a:ext uri="{FF2B5EF4-FFF2-40B4-BE49-F238E27FC236}">
                <a16:creationId xmlns:a16="http://schemas.microsoft.com/office/drawing/2014/main" id="{CBA0F7A9-DB9C-4C21-90C8-34AEA7D15AF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348683521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28" name="Picture Placeholder 2"/>
          <p:cNvSpPr>
            <a:spLocks noGrp="1"/>
          </p:cNvSpPr>
          <p:nvPr>
            <p:ph type="pic" sz="quarter" idx="21"/>
          </p:nvPr>
        </p:nvSpPr>
        <p:spPr>
          <a:xfrm>
            <a:off x="8055743" y="5207792"/>
            <a:ext cx="5093823" cy="5080001"/>
          </a:xfrm>
          <a:prstGeom prst="rect">
            <a:avLst/>
          </a:prstGeom>
        </p:spPr>
        <p:txBody>
          <a:bodyPr lIns="91439" rIns="91439"/>
          <a:lstStyle/>
          <a:p>
            <a:endParaRPr dirty="0"/>
          </a:p>
        </p:txBody>
      </p:sp>
      <p:sp>
        <p:nvSpPr>
          <p:cNvPr id="429" name="Picture Placeholder 2"/>
          <p:cNvSpPr>
            <a:spLocks noGrp="1"/>
          </p:cNvSpPr>
          <p:nvPr>
            <p:ph type="pic" sz="quarter" idx="22"/>
          </p:nvPr>
        </p:nvSpPr>
        <p:spPr>
          <a:xfrm>
            <a:off x="8055743" y="792"/>
            <a:ext cx="5093823" cy="5080001"/>
          </a:xfrm>
          <a:prstGeom prst="rect">
            <a:avLst/>
          </a:prstGeom>
        </p:spPr>
        <p:txBody>
          <a:bodyPr lIns="91439" rIns="91439"/>
          <a:lstStyle/>
          <a:p>
            <a:endParaRPr dirty="0"/>
          </a:p>
        </p:txBody>
      </p:sp>
      <p:sp>
        <p:nvSpPr>
          <p:cNvPr id="430" name="Picture Placeholder 2"/>
          <p:cNvSpPr>
            <a:spLocks noGrp="1"/>
          </p:cNvSpPr>
          <p:nvPr>
            <p:ph type="pic" sz="quarter" idx="23"/>
          </p:nvPr>
        </p:nvSpPr>
        <p:spPr>
          <a:xfrm>
            <a:off x="13288143" y="5207792"/>
            <a:ext cx="5093823" cy="5080001"/>
          </a:xfrm>
          <a:prstGeom prst="rect">
            <a:avLst/>
          </a:prstGeom>
        </p:spPr>
        <p:txBody>
          <a:bodyPr lIns="91439" rIns="91439"/>
          <a:lstStyle/>
          <a:p>
            <a:endParaRPr dirty="0"/>
          </a:p>
        </p:txBody>
      </p:sp>
      <p:sp>
        <p:nvSpPr>
          <p:cNvPr id="431" name="Picture Placeholder 2"/>
          <p:cNvSpPr>
            <a:spLocks noGrp="1"/>
          </p:cNvSpPr>
          <p:nvPr>
            <p:ph type="pic" sz="quarter" idx="24"/>
          </p:nvPr>
        </p:nvSpPr>
        <p:spPr>
          <a:xfrm>
            <a:off x="13288143" y="792"/>
            <a:ext cx="5093823" cy="5080001"/>
          </a:xfrm>
          <a:prstGeom prst="rect">
            <a:avLst/>
          </a:prstGeom>
        </p:spPr>
        <p:txBody>
          <a:bodyPr lIns="91439" rIns="91439"/>
          <a:lstStyle/>
          <a:p>
            <a:endParaRPr dirty="0"/>
          </a:p>
        </p:txBody>
      </p:sp>
      <p:sp>
        <p:nvSpPr>
          <p:cNvPr id="432" name="TextBox 11"/>
          <p:cNvSpPr txBox="1">
            <a:spLocks noGrp="1"/>
          </p:cNvSpPr>
          <p:nvPr>
            <p:ph type="body" sz="quarter" idx="25"/>
          </p:nvPr>
        </p:nvSpPr>
        <p:spPr>
          <a:xfrm>
            <a:off x="1358929" y="2936115"/>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33" name="Freeform: Shape 110"/>
          <p:cNvSpPr/>
          <p:nvPr/>
        </p:nvSpPr>
        <p:spPr>
          <a:xfrm rot="10800000">
            <a:off x="570932" y="252564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4" name="Oval 45"/>
          <p:cNvSpPr/>
          <p:nvPr/>
        </p:nvSpPr>
        <p:spPr>
          <a:xfrm>
            <a:off x="656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5" name="Freeform: Shape 110"/>
          <p:cNvSpPr/>
          <p:nvPr/>
        </p:nvSpPr>
        <p:spPr>
          <a:xfrm rot="10800000">
            <a:off x="570932" y="4379418"/>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6" name="Freeform: Shape 110"/>
          <p:cNvSpPr/>
          <p:nvPr/>
        </p:nvSpPr>
        <p:spPr>
          <a:xfrm rot="10800000">
            <a:off x="562465" y="62276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37" name="Línea"/>
          <p:cNvSpPr/>
          <p:nvPr/>
        </p:nvSpPr>
        <p:spPr>
          <a:xfrm flipV="1">
            <a:off x="729682" y="2812651"/>
            <a:ext cx="1" cy="1613226"/>
          </a:xfrm>
          <a:prstGeom prst="line">
            <a:avLst/>
          </a:prstGeom>
          <a:ln w="50800">
            <a:solidFill>
              <a:schemeClr val="accent1"/>
            </a:solidFill>
            <a:miter/>
          </a:ln>
        </p:spPr>
        <p:txBody>
          <a:bodyPr lIns="45719" rIns="45719"/>
          <a:lstStyle/>
          <a:p>
            <a:endParaRPr dirty="0"/>
          </a:p>
        </p:txBody>
      </p:sp>
      <p:sp>
        <p:nvSpPr>
          <p:cNvPr id="438" name="TextBox 2"/>
          <p:cNvSpPr txBox="1">
            <a:spLocks noGrp="1"/>
          </p:cNvSpPr>
          <p:nvPr>
            <p:ph type="body" sz="quarter" idx="26"/>
          </p:nvPr>
        </p:nvSpPr>
        <p:spPr>
          <a:xfrm>
            <a:off x="1352105" y="24734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39" name="TextBox 11"/>
          <p:cNvSpPr txBox="1">
            <a:spLocks noGrp="1"/>
          </p:cNvSpPr>
          <p:nvPr>
            <p:ph type="body" sz="quarter" idx="27"/>
          </p:nvPr>
        </p:nvSpPr>
        <p:spPr>
          <a:xfrm>
            <a:off x="1358929" y="4764916"/>
            <a:ext cx="4537534" cy="890290"/>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0" name="TextBox 2"/>
          <p:cNvSpPr txBox="1">
            <a:spLocks noGrp="1"/>
          </p:cNvSpPr>
          <p:nvPr>
            <p:ph type="body" sz="quarter" idx="28"/>
          </p:nvPr>
        </p:nvSpPr>
        <p:spPr>
          <a:xfrm>
            <a:off x="1352105" y="430221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1" name="TextBox 11"/>
          <p:cNvSpPr txBox="1">
            <a:spLocks noGrp="1"/>
          </p:cNvSpPr>
          <p:nvPr>
            <p:ph type="body" sz="quarter" idx="29"/>
          </p:nvPr>
        </p:nvSpPr>
        <p:spPr>
          <a:xfrm>
            <a:off x="1358929" y="6617373"/>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2" name="TextBox 2"/>
          <p:cNvSpPr txBox="1">
            <a:spLocks noGrp="1"/>
          </p:cNvSpPr>
          <p:nvPr>
            <p:ph type="body" sz="quarter" idx="30"/>
          </p:nvPr>
        </p:nvSpPr>
        <p:spPr>
          <a:xfrm>
            <a:off x="1352105" y="6154675"/>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3" name="TextBox 11"/>
          <p:cNvSpPr txBox="1">
            <a:spLocks noGrp="1"/>
          </p:cNvSpPr>
          <p:nvPr>
            <p:ph type="body" sz="quarter" idx="31"/>
          </p:nvPr>
        </p:nvSpPr>
        <p:spPr>
          <a:xfrm>
            <a:off x="1358929" y="8446173"/>
            <a:ext cx="4537534" cy="890291"/>
          </a:xfrm>
          <a:prstGeom prst="rect">
            <a:avLst/>
          </a:prstGeom>
        </p:spPr>
        <p:txBody>
          <a:bodyPr>
            <a:spAutoFit/>
          </a:bodyPr>
          <a:lstStyle>
            <a:lvl1pPr marL="0" indent="0" defTabSz="359999">
              <a:lnSpc>
                <a:spcPts val="2100"/>
              </a:lnSpc>
              <a:spcBef>
                <a:spcPts val="0"/>
              </a:spcBef>
              <a:buSzTx/>
              <a:buFontTx/>
              <a:buNone/>
              <a:defRPr sz="1400">
                <a:solidFill>
                  <a:srgbClr val="3F3F3F"/>
                </a:solidFill>
                <a:latin typeface="OpenSans"/>
                <a:ea typeface="OpenSans"/>
                <a:cs typeface="OpenSans"/>
                <a:sym typeface="OpenSans"/>
              </a:defRPr>
            </a:lvl1pPr>
          </a:lstStyle>
          <a:p>
            <a:r>
              <a:t>Lorem ipsum dolor sit amet, consectetur adipiscing elit, sed do eiusmod tempor incididunt ut labore et dolore consecteturLorem incididunt</a:t>
            </a:r>
          </a:p>
        </p:txBody>
      </p:sp>
      <p:sp>
        <p:nvSpPr>
          <p:cNvPr id="444" name="TextBox 2"/>
          <p:cNvSpPr txBox="1">
            <a:spLocks noGrp="1"/>
          </p:cNvSpPr>
          <p:nvPr>
            <p:ph type="body" sz="quarter" idx="32"/>
          </p:nvPr>
        </p:nvSpPr>
        <p:spPr>
          <a:xfrm>
            <a:off x="1352105" y="7983475"/>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5" name="Línea"/>
          <p:cNvSpPr/>
          <p:nvPr/>
        </p:nvSpPr>
        <p:spPr>
          <a:xfrm flipV="1">
            <a:off x="729682" y="4675318"/>
            <a:ext cx="1" cy="1574472"/>
          </a:xfrm>
          <a:prstGeom prst="line">
            <a:avLst/>
          </a:prstGeom>
          <a:ln w="50800">
            <a:solidFill>
              <a:schemeClr val="accent1"/>
            </a:solidFill>
            <a:miter/>
          </a:ln>
        </p:spPr>
        <p:txBody>
          <a:bodyPr lIns="45719" rIns="45719"/>
          <a:lstStyle/>
          <a:p>
            <a:endParaRPr dirty="0"/>
          </a:p>
        </p:txBody>
      </p:sp>
      <p:sp>
        <p:nvSpPr>
          <p:cNvPr id="446" name="Freeform: Shape 110"/>
          <p:cNvSpPr/>
          <p:nvPr/>
        </p:nvSpPr>
        <p:spPr>
          <a:xfrm rot="10800000">
            <a:off x="562465" y="8043750"/>
            <a:ext cx="317501" cy="318040"/>
          </a:xfrm>
          <a:custGeom>
            <a:avLst/>
            <a:gdLst/>
            <a:ahLst/>
            <a:cxnLst>
              <a:cxn ang="0">
                <a:pos x="wd2" y="hd2"/>
              </a:cxn>
              <a:cxn ang="5400000">
                <a:pos x="wd2" y="hd2"/>
              </a:cxn>
              <a:cxn ang="10800000">
                <a:pos x="wd2" y="hd2"/>
              </a:cxn>
              <a:cxn ang="16200000">
                <a:pos x="wd2" y="hd2"/>
              </a:cxn>
            </a:cxnLst>
            <a:rect l="0" t="0" r="r" b="b"/>
            <a:pathLst>
              <a:path w="21600" h="21600" extrusionOk="0">
                <a:moveTo>
                  <a:pt x="10800" y="3148"/>
                </a:moveTo>
                <a:cubicBezTo>
                  <a:pt x="9377" y="3165"/>
                  <a:pt x="8091" y="3514"/>
                  <a:pt x="6941" y="4194"/>
                </a:cubicBezTo>
                <a:cubicBezTo>
                  <a:pt x="5791" y="4876"/>
                  <a:pt x="4876" y="5791"/>
                  <a:pt x="4195" y="6941"/>
                </a:cubicBezTo>
                <a:cubicBezTo>
                  <a:pt x="3514" y="8091"/>
                  <a:pt x="3165" y="9377"/>
                  <a:pt x="3148" y="10800"/>
                </a:cubicBezTo>
                <a:cubicBezTo>
                  <a:pt x="3165" y="12223"/>
                  <a:pt x="3514" y="13509"/>
                  <a:pt x="4195" y="14659"/>
                </a:cubicBezTo>
                <a:cubicBezTo>
                  <a:pt x="4876" y="15809"/>
                  <a:pt x="5791" y="16724"/>
                  <a:pt x="6941" y="17405"/>
                </a:cubicBezTo>
                <a:cubicBezTo>
                  <a:pt x="8091" y="18086"/>
                  <a:pt x="9377" y="18435"/>
                  <a:pt x="10800" y="18452"/>
                </a:cubicBezTo>
                <a:cubicBezTo>
                  <a:pt x="12223" y="18435"/>
                  <a:pt x="13509" y="18086"/>
                  <a:pt x="14659" y="17405"/>
                </a:cubicBezTo>
                <a:cubicBezTo>
                  <a:pt x="15809" y="16724"/>
                  <a:pt x="16725" y="15809"/>
                  <a:pt x="17406" y="14659"/>
                </a:cubicBezTo>
                <a:cubicBezTo>
                  <a:pt x="18086" y="13509"/>
                  <a:pt x="18435" y="12223"/>
                  <a:pt x="18452" y="10800"/>
                </a:cubicBezTo>
                <a:cubicBezTo>
                  <a:pt x="18435" y="9377"/>
                  <a:pt x="18086" y="8091"/>
                  <a:pt x="17406" y="6941"/>
                </a:cubicBezTo>
                <a:cubicBezTo>
                  <a:pt x="16725" y="5791"/>
                  <a:pt x="15809" y="4876"/>
                  <a:pt x="14659" y="4194"/>
                </a:cubicBezTo>
                <a:cubicBezTo>
                  <a:pt x="13509" y="3514"/>
                  <a:pt x="12223" y="3165"/>
                  <a:pt x="10800" y="3148"/>
                </a:cubicBezTo>
                <a:close/>
                <a:moveTo>
                  <a:pt x="10800" y="0"/>
                </a:moveTo>
                <a:cubicBezTo>
                  <a:pt x="12811" y="23"/>
                  <a:pt x="14628" y="514"/>
                  <a:pt x="16251" y="1475"/>
                </a:cubicBezTo>
                <a:cubicBezTo>
                  <a:pt x="17873" y="2435"/>
                  <a:pt x="19165" y="3727"/>
                  <a:pt x="20125" y="5349"/>
                </a:cubicBezTo>
                <a:cubicBezTo>
                  <a:pt x="21086" y="6972"/>
                  <a:pt x="21577" y="8789"/>
                  <a:pt x="21600" y="10800"/>
                </a:cubicBezTo>
                <a:cubicBezTo>
                  <a:pt x="21577" y="12811"/>
                  <a:pt x="21086" y="14628"/>
                  <a:pt x="20125" y="16250"/>
                </a:cubicBezTo>
                <a:cubicBezTo>
                  <a:pt x="19165" y="17873"/>
                  <a:pt x="17873" y="19165"/>
                  <a:pt x="16251" y="20125"/>
                </a:cubicBezTo>
                <a:cubicBezTo>
                  <a:pt x="14628" y="21085"/>
                  <a:pt x="12811" y="21577"/>
                  <a:pt x="10800" y="21600"/>
                </a:cubicBezTo>
                <a:cubicBezTo>
                  <a:pt x="8789" y="21577"/>
                  <a:pt x="6972" y="21085"/>
                  <a:pt x="5350" y="20125"/>
                </a:cubicBezTo>
                <a:cubicBezTo>
                  <a:pt x="3727" y="19165"/>
                  <a:pt x="2435" y="17873"/>
                  <a:pt x="1475" y="16250"/>
                </a:cubicBezTo>
                <a:cubicBezTo>
                  <a:pt x="515" y="14628"/>
                  <a:pt x="23" y="12811"/>
                  <a:pt x="0" y="10800"/>
                </a:cubicBezTo>
                <a:cubicBezTo>
                  <a:pt x="23" y="8789"/>
                  <a:pt x="515" y="6972"/>
                  <a:pt x="1475" y="5349"/>
                </a:cubicBezTo>
                <a:cubicBezTo>
                  <a:pt x="2435" y="3727"/>
                  <a:pt x="3727" y="2435"/>
                  <a:pt x="5350" y="1475"/>
                </a:cubicBezTo>
                <a:cubicBezTo>
                  <a:pt x="6972" y="514"/>
                  <a:pt x="8789" y="23"/>
                  <a:pt x="10800" y="0"/>
                </a:cubicBezTo>
                <a:close/>
              </a:path>
            </a:pathLst>
          </a:custGeom>
          <a:solidFill>
            <a:srgbClr val="081D3F"/>
          </a:solidFill>
          <a:ln w="12700">
            <a:miter lim="400000"/>
          </a:ln>
        </p:spPr>
        <p:txBody>
          <a:bodyPr lIns="45719" rIns="45719" anchor="ctr"/>
          <a:lstStyle/>
          <a:p>
            <a:pPr algn="ctr">
              <a:defRPr>
                <a:solidFill>
                  <a:srgbClr val="D9D9D9"/>
                </a:solidFill>
              </a:defRPr>
            </a:pPr>
            <a:endParaRPr dirty="0"/>
          </a:p>
        </p:txBody>
      </p:sp>
      <p:sp>
        <p:nvSpPr>
          <p:cNvPr id="447" name="Línea"/>
          <p:cNvSpPr/>
          <p:nvPr/>
        </p:nvSpPr>
        <p:spPr>
          <a:xfrm flipV="1">
            <a:off x="729682" y="6499230"/>
            <a:ext cx="1" cy="1574472"/>
          </a:xfrm>
          <a:prstGeom prst="line">
            <a:avLst/>
          </a:prstGeom>
          <a:ln w="50800">
            <a:solidFill>
              <a:schemeClr val="accent1"/>
            </a:solidFill>
            <a:miter/>
          </a:ln>
        </p:spPr>
        <p:txBody>
          <a:bodyPr lIns="45719" rIns="45719"/>
          <a:lstStyle/>
          <a:p>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spTree>
    <p:extLst>
      <p:ext uri="{BB962C8B-B14F-4D97-AF65-F5344CB8AC3E}">
        <p14:creationId xmlns:p14="http://schemas.microsoft.com/office/powerpoint/2010/main" val="2549061398"/>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ombinado_03">
    <p:spTree>
      <p:nvGrpSpPr>
        <p:cNvPr id="1" name=""/>
        <p:cNvGrpSpPr/>
        <p:nvPr/>
      </p:nvGrpSpPr>
      <p:grpSpPr>
        <a:xfrm>
          <a:off x="0" y="0"/>
          <a:ext cx="0" cy="0"/>
          <a:chOff x="0" y="0"/>
          <a:chExt cx="0" cy="0"/>
        </a:xfrm>
      </p:grpSpPr>
      <p:sp>
        <p:nvSpPr>
          <p:cNvPr id="426" name="Número de diapositiva"/>
          <p:cNvSpPr txBox="1">
            <a:spLocks noGrp="1"/>
          </p:cNvSpPr>
          <p:nvPr>
            <p:ph type="sldNum" sz="quarter" idx="2"/>
          </p:nvPr>
        </p:nvSpPr>
        <p:spPr>
          <a:xfrm>
            <a:off x="17330690" y="9198395"/>
            <a:ext cx="188875" cy="292101"/>
          </a:xfrm>
          <a:prstGeom prst="rect">
            <a:avLst/>
          </a:prstGeom>
        </p:spPr>
        <p:txBody>
          <a:bodyPr anchor="t"/>
          <a:lstStyle>
            <a:lvl1pPr>
              <a:defRPr sz="1600">
                <a:latin typeface="Graphik XXXCond Regular"/>
                <a:ea typeface="Graphik XXXCond Regular"/>
                <a:cs typeface="Graphik XXXCond Regular"/>
                <a:sym typeface="Graphik XXXCond Regular"/>
              </a:defRPr>
            </a:lvl1pPr>
          </a:lstStyle>
          <a:p>
            <a:fld id="{86CB4B4D-7CA3-9044-876B-883B54F8677D}" type="slidenum">
              <a:t>‹Nº›</a:t>
            </a:fld>
            <a:endParaRPr dirty="0"/>
          </a:p>
        </p:txBody>
      </p:sp>
      <p:sp>
        <p:nvSpPr>
          <p:cNvPr id="427" name="Straight Connector 5"/>
          <p:cNvSpPr/>
          <p:nvPr/>
        </p:nvSpPr>
        <p:spPr>
          <a:xfrm flipV="1">
            <a:off x="17568332" y="9352284"/>
            <a:ext cx="719668" cy="15390"/>
          </a:xfrm>
          <a:prstGeom prst="line">
            <a:avLst/>
          </a:prstGeom>
          <a:ln w="15875">
            <a:solidFill>
              <a:schemeClr val="accent1"/>
            </a:solidFill>
            <a:miter/>
          </a:ln>
        </p:spPr>
        <p:txBody>
          <a:bodyPr lIns="45719" rIns="45719"/>
          <a:lstStyle/>
          <a:p>
            <a:endParaRPr dirty="0"/>
          </a:p>
        </p:txBody>
      </p:sp>
      <p:sp>
        <p:nvSpPr>
          <p:cNvPr id="434" name="Oval 45"/>
          <p:cNvSpPr/>
          <p:nvPr/>
        </p:nvSpPr>
        <p:spPr>
          <a:xfrm>
            <a:off x="1164262" y="2611247"/>
            <a:ext cx="146845" cy="146846"/>
          </a:xfrm>
          <a:prstGeom prst="ellipse">
            <a:avLst/>
          </a:prstGeom>
          <a:solidFill>
            <a:schemeClr val="accent3"/>
          </a:solidFill>
          <a:ln w="12700">
            <a:miter lim="400000"/>
          </a:ln>
        </p:spPr>
        <p:txBody>
          <a:bodyPr lIns="45719" rIns="45719" anchor="ctr"/>
          <a:lstStyle/>
          <a:p>
            <a:pPr algn="ctr">
              <a:defRPr>
                <a:solidFill>
                  <a:srgbClr val="3F3F3F"/>
                </a:solidFill>
              </a:defRPr>
            </a:pPr>
            <a:endParaRPr dirty="0"/>
          </a:p>
        </p:txBody>
      </p:sp>
      <p:sp>
        <p:nvSpPr>
          <p:cNvPr id="438" name="TextBox 2"/>
          <p:cNvSpPr txBox="1">
            <a:spLocks noGrp="1"/>
          </p:cNvSpPr>
          <p:nvPr>
            <p:ph type="body" sz="quarter" idx="26"/>
          </p:nvPr>
        </p:nvSpPr>
        <p:spPr>
          <a:xfrm>
            <a:off x="1860105" y="2564472"/>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440" name="TextBox 2"/>
          <p:cNvSpPr txBox="1">
            <a:spLocks noGrp="1"/>
          </p:cNvSpPr>
          <p:nvPr>
            <p:ph type="body" sz="quarter" idx="28"/>
          </p:nvPr>
        </p:nvSpPr>
        <p:spPr>
          <a:xfrm>
            <a:off x="1860105" y="476900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2" name="TextBox 2"/>
          <p:cNvSpPr txBox="1">
            <a:spLocks noGrp="1"/>
          </p:cNvSpPr>
          <p:nvPr>
            <p:ph type="body" sz="quarter" idx="30"/>
          </p:nvPr>
        </p:nvSpPr>
        <p:spPr>
          <a:xfrm>
            <a:off x="1860105" y="5867803"/>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444" name="TextBox 2"/>
          <p:cNvSpPr txBox="1">
            <a:spLocks noGrp="1"/>
          </p:cNvSpPr>
          <p:nvPr>
            <p:ph type="body" sz="quarter" idx="32"/>
          </p:nvPr>
        </p:nvSpPr>
        <p:spPr>
          <a:xfrm>
            <a:off x="1860105" y="8143486"/>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pic>
        <p:nvPicPr>
          <p:cNvPr id="26" name="Imagen 25">
            <a:extLst>
              <a:ext uri="{FF2B5EF4-FFF2-40B4-BE49-F238E27FC236}">
                <a16:creationId xmlns:a16="http://schemas.microsoft.com/office/drawing/2014/main" id="{3A61F8AE-947D-4C18-90AF-865C1467F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90434" y="478631"/>
            <a:ext cx="2589784" cy="737400"/>
          </a:xfrm>
          <a:prstGeom prst="rect">
            <a:avLst/>
          </a:prstGeom>
        </p:spPr>
      </p:pic>
      <p:grpSp>
        <p:nvGrpSpPr>
          <p:cNvPr id="33" name="Grupo 32">
            <a:extLst>
              <a:ext uri="{FF2B5EF4-FFF2-40B4-BE49-F238E27FC236}">
                <a16:creationId xmlns:a16="http://schemas.microsoft.com/office/drawing/2014/main" id="{F310F6CB-D015-4359-976C-F0FAE2DB720A}"/>
              </a:ext>
            </a:extLst>
          </p:cNvPr>
          <p:cNvGrpSpPr/>
          <p:nvPr/>
        </p:nvGrpSpPr>
        <p:grpSpPr>
          <a:xfrm>
            <a:off x="827995" y="2546465"/>
            <a:ext cx="468918" cy="424748"/>
            <a:chOff x="600502" y="3398289"/>
            <a:chExt cx="259308" cy="291636"/>
          </a:xfrm>
        </p:grpSpPr>
        <p:sp>
          <p:nvSpPr>
            <p:cNvPr id="54" name="Elipse 53">
              <a:extLst>
                <a:ext uri="{FF2B5EF4-FFF2-40B4-BE49-F238E27FC236}">
                  <a16:creationId xmlns:a16="http://schemas.microsoft.com/office/drawing/2014/main" id="{82FEF8A9-CF58-44D4-A585-9B14981D48AD}"/>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5" name="Elipse 54">
              <a:extLst>
                <a:ext uri="{FF2B5EF4-FFF2-40B4-BE49-F238E27FC236}">
                  <a16:creationId xmlns:a16="http://schemas.microsoft.com/office/drawing/2014/main" id="{D7165C20-0470-407F-8D24-19934F0B29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4" name="Grupo 33">
            <a:extLst>
              <a:ext uri="{FF2B5EF4-FFF2-40B4-BE49-F238E27FC236}">
                <a16:creationId xmlns:a16="http://schemas.microsoft.com/office/drawing/2014/main" id="{916E709E-2D83-407D-A277-1E8462C7E586}"/>
              </a:ext>
            </a:extLst>
          </p:cNvPr>
          <p:cNvGrpSpPr/>
          <p:nvPr/>
        </p:nvGrpSpPr>
        <p:grpSpPr>
          <a:xfrm>
            <a:off x="811472" y="8167333"/>
            <a:ext cx="468918" cy="424748"/>
            <a:chOff x="600502" y="3398289"/>
            <a:chExt cx="259308" cy="291636"/>
          </a:xfrm>
        </p:grpSpPr>
        <p:sp>
          <p:nvSpPr>
            <p:cNvPr id="52" name="Elipse 51">
              <a:extLst>
                <a:ext uri="{FF2B5EF4-FFF2-40B4-BE49-F238E27FC236}">
                  <a16:creationId xmlns:a16="http://schemas.microsoft.com/office/drawing/2014/main" id="{01BCD391-1886-4EC3-B4AC-0A48D9359DB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3" name="Elipse 52">
              <a:extLst>
                <a:ext uri="{FF2B5EF4-FFF2-40B4-BE49-F238E27FC236}">
                  <a16:creationId xmlns:a16="http://schemas.microsoft.com/office/drawing/2014/main" id="{0E7DA899-99AB-49D1-BEFB-FC9A60BC97BE}"/>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5" name="Grupo 34">
            <a:extLst>
              <a:ext uri="{FF2B5EF4-FFF2-40B4-BE49-F238E27FC236}">
                <a16:creationId xmlns:a16="http://schemas.microsoft.com/office/drawing/2014/main" id="{1D2322A3-236F-43F7-965D-73BFBC72AA68}"/>
              </a:ext>
            </a:extLst>
          </p:cNvPr>
          <p:cNvGrpSpPr/>
          <p:nvPr/>
        </p:nvGrpSpPr>
        <p:grpSpPr>
          <a:xfrm>
            <a:off x="811473" y="3577045"/>
            <a:ext cx="468918" cy="424748"/>
            <a:chOff x="600502" y="3398289"/>
            <a:chExt cx="259308" cy="291636"/>
          </a:xfrm>
        </p:grpSpPr>
        <p:sp>
          <p:nvSpPr>
            <p:cNvPr id="50" name="Elipse 49">
              <a:extLst>
                <a:ext uri="{FF2B5EF4-FFF2-40B4-BE49-F238E27FC236}">
                  <a16:creationId xmlns:a16="http://schemas.microsoft.com/office/drawing/2014/main" id="{BA81A0A7-DEBF-429D-BA82-C8F6371724D8}"/>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51" name="Elipse 50">
              <a:extLst>
                <a:ext uri="{FF2B5EF4-FFF2-40B4-BE49-F238E27FC236}">
                  <a16:creationId xmlns:a16="http://schemas.microsoft.com/office/drawing/2014/main" id="{8F59E6B6-5600-4F6F-93A0-D6467C577199}"/>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6" name="Grupo 35">
            <a:extLst>
              <a:ext uri="{FF2B5EF4-FFF2-40B4-BE49-F238E27FC236}">
                <a16:creationId xmlns:a16="http://schemas.microsoft.com/office/drawing/2014/main" id="{46F02A43-3C88-412F-BC69-A6D8B4F5A118}"/>
              </a:ext>
            </a:extLst>
          </p:cNvPr>
          <p:cNvGrpSpPr/>
          <p:nvPr/>
        </p:nvGrpSpPr>
        <p:grpSpPr>
          <a:xfrm>
            <a:off x="802439" y="4693231"/>
            <a:ext cx="468918" cy="424748"/>
            <a:chOff x="600502" y="3398289"/>
            <a:chExt cx="259308" cy="291636"/>
          </a:xfrm>
        </p:grpSpPr>
        <p:sp>
          <p:nvSpPr>
            <p:cNvPr id="48" name="Elipse 47">
              <a:extLst>
                <a:ext uri="{FF2B5EF4-FFF2-40B4-BE49-F238E27FC236}">
                  <a16:creationId xmlns:a16="http://schemas.microsoft.com/office/drawing/2014/main" id="{2041CD81-0334-4EED-90D8-30A8CBC63D4A}"/>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9" name="Elipse 48">
              <a:extLst>
                <a:ext uri="{FF2B5EF4-FFF2-40B4-BE49-F238E27FC236}">
                  <a16:creationId xmlns:a16="http://schemas.microsoft.com/office/drawing/2014/main" id="{B8BAE012-AF5B-4524-B906-4112F3AC46E4}"/>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7" name="Grupo 36">
            <a:extLst>
              <a:ext uri="{FF2B5EF4-FFF2-40B4-BE49-F238E27FC236}">
                <a16:creationId xmlns:a16="http://schemas.microsoft.com/office/drawing/2014/main" id="{9E5A6199-0B00-4C96-BDBC-7E7C56E105EE}"/>
              </a:ext>
            </a:extLst>
          </p:cNvPr>
          <p:cNvGrpSpPr/>
          <p:nvPr/>
        </p:nvGrpSpPr>
        <p:grpSpPr>
          <a:xfrm>
            <a:off x="825964" y="5830222"/>
            <a:ext cx="468918" cy="424748"/>
            <a:chOff x="600502" y="3398289"/>
            <a:chExt cx="259308" cy="291636"/>
          </a:xfrm>
        </p:grpSpPr>
        <p:sp>
          <p:nvSpPr>
            <p:cNvPr id="46" name="Elipse 45">
              <a:extLst>
                <a:ext uri="{FF2B5EF4-FFF2-40B4-BE49-F238E27FC236}">
                  <a16:creationId xmlns:a16="http://schemas.microsoft.com/office/drawing/2014/main" id="{9D97F561-0294-494E-A46D-D9AB8842823E}"/>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7" name="Elipse 46">
              <a:extLst>
                <a:ext uri="{FF2B5EF4-FFF2-40B4-BE49-F238E27FC236}">
                  <a16:creationId xmlns:a16="http://schemas.microsoft.com/office/drawing/2014/main" id="{D3619E24-B65A-446E-AF5F-8609B250498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grpSp>
        <p:nvGrpSpPr>
          <p:cNvPr id="38" name="Grupo 37">
            <a:extLst>
              <a:ext uri="{FF2B5EF4-FFF2-40B4-BE49-F238E27FC236}">
                <a16:creationId xmlns:a16="http://schemas.microsoft.com/office/drawing/2014/main" id="{1B32657C-5168-4788-AB0F-B0243315B17D}"/>
              </a:ext>
            </a:extLst>
          </p:cNvPr>
          <p:cNvGrpSpPr/>
          <p:nvPr/>
        </p:nvGrpSpPr>
        <p:grpSpPr>
          <a:xfrm>
            <a:off x="811473" y="7024224"/>
            <a:ext cx="468918" cy="424748"/>
            <a:chOff x="600502" y="3398289"/>
            <a:chExt cx="259308" cy="291636"/>
          </a:xfrm>
        </p:grpSpPr>
        <p:sp>
          <p:nvSpPr>
            <p:cNvPr id="44" name="Elipse 43">
              <a:extLst>
                <a:ext uri="{FF2B5EF4-FFF2-40B4-BE49-F238E27FC236}">
                  <a16:creationId xmlns:a16="http://schemas.microsoft.com/office/drawing/2014/main" id="{2199F924-2D60-4D17-84F2-AA69C1C23040}"/>
                </a:ext>
              </a:extLst>
            </p:cNvPr>
            <p:cNvSpPr/>
            <p:nvPr/>
          </p:nvSpPr>
          <p:spPr>
            <a:xfrm>
              <a:off x="600502" y="3398289"/>
              <a:ext cx="259308" cy="291636"/>
            </a:xfrm>
            <a:prstGeom prst="ellipse">
              <a:avLst/>
            </a:prstGeom>
            <a:solidFill>
              <a:schemeClr val="bg1"/>
            </a:solidFill>
            <a:ln w="5715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
          <p:nvSpPr>
            <p:cNvPr id="45" name="Elipse 44">
              <a:extLst>
                <a:ext uri="{FF2B5EF4-FFF2-40B4-BE49-F238E27FC236}">
                  <a16:creationId xmlns:a16="http://schemas.microsoft.com/office/drawing/2014/main" id="{87D983E7-E5D2-4748-87DD-E190835061DB}"/>
                </a:ext>
              </a:extLst>
            </p:cNvPr>
            <p:cNvSpPr/>
            <p:nvPr/>
          </p:nvSpPr>
          <p:spPr>
            <a:xfrm>
              <a:off x="658749" y="3450318"/>
              <a:ext cx="142813" cy="166666"/>
            </a:xfrm>
            <a:prstGeom prst="ellipse">
              <a:avLst/>
            </a:prstGeom>
            <a:solidFill>
              <a:srgbClr val="F5333F"/>
            </a:solidFill>
            <a:ln w="12700" cap="flat">
              <a:solidFill>
                <a:srgbClr val="F5333F"/>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grpSp>
      <p:cxnSp>
        <p:nvCxnSpPr>
          <p:cNvPr id="39" name="Conector recto 38">
            <a:extLst>
              <a:ext uri="{FF2B5EF4-FFF2-40B4-BE49-F238E27FC236}">
                <a16:creationId xmlns:a16="http://schemas.microsoft.com/office/drawing/2014/main" id="{1F2B17A4-3204-4F74-9DAB-28B8A3F27DE2}"/>
              </a:ext>
            </a:extLst>
          </p:cNvPr>
          <p:cNvCxnSpPr>
            <a:cxnSpLocks/>
          </p:cNvCxnSpPr>
          <p:nvPr/>
        </p:nvCxnSpPr>
        <p:spPr>
          <a:xfrm flipH="1">
            <a:off x="1043900" y="2953194"/>
            <a:ext cx="2030" cy="59282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F8BB78BE-B563-4CF6-8A6D-E20F1FBCE532}"/>
              </a:ext>
            </a:extLst>
          </p:cNvPr>
          <p:cNvCxnSpPr>
            <a:cxnSpLocks/>
            <a:endCxn id="52" idx="0"/>
          </p:cNvCxnSpPr>
          <p:nvPr/>
        </p:nvCxnSpPr>
        <p:spPr>
          <a:xfrm flipH="1">
            <a:off x="1045932" y="7399448"/>
            <a:ext cx="1251" cy="7678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FD93B6BC-1E32-4F7B-936E-7E32B12F9E03}"/>
              </a:ext>
            </a:extLst>
          </p:cNvPr>
          <p:cNvCxnSpPr>
            <a:cxnSpLocks/>
            <a:endCxn id="44" idx="0"/>
          </p:cNvCxnSpPr>
          <p:nvPr/>
        </p:nvCxnSpPr>
        <p:spPr>
          <a:xfrm>
            <a:off x="1043900" y="6247977"/>
            <a:ext cx="2033" cy="77625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822DB670-4E64-45BC-ADC0-79EDDB45F62B}"/>
              </a:ext>
            </a:extLst>
          </p:cNvPr>
          <p:cNvCxnSpPr>
            <a:cxnSpLocks/>
            <a:endCxn id="46" idx="0"/>
          </p:cNvCxnSpPr>
          <p:nvPr/>
        </p:nvCxnSpPr>
        <p:spPr>
          <a:xfrm flipH="1">
            <a:off x="1060423" y="5142237"/>
            <a:ext cx="2030" cy="68798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5D6FBB05-C54F-4DBB-A861-DA127C374129}"/>
              </a:ext>
            </a:extLst>
          </p:cNvPr>
          <p:cNvCxnSpPr>
            <a:cxnSpLocks/>
          </p:cNvCxnSpPr>
          <p:nvPr/>
        </p:nvCxnSpPr>
        <p:spPr>
          <a:xfrm flipH="1">
            <a:off x="1043900" y="4026606"/>
            <a:ext cx="2030" cy="619727"/>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9" name="TextBox 2">
            <a:extLst>
              <a:ext uri="{FF2B5EF4-FFF2-40B4-BE49-F238E27FC236}">
                <a16:creationId xmlns:a16="http://schemas.microsoft.com/office/drawing/2014/main" id="{C2EE1B72-631F-446B-A763-C08D8799C868}"/>
              </a:ext>
            </a:extLst>
          </p:cNvPr>
          <p:cNvSpPr txBox="1">
            <a:spLocks noGrp="1"/>
          </p:cNvSpPr>
          <p:nvPr>
            <p:ph type="body" sz="quarter" idx="33"/>
          </p:nvPr>
        </p:nvSpPr>
        <p:spPr>
          <a:xfrm>
            <a:off x="1860105" y="3593554"/>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t>Título de párrafo</a:t>
            </a:r>
          </a:p>
        </p:txBody>
      </p:sp>
      <p:sp>
        <p:nvSpPr>
          <p:cNvPr id="60" name="TextBox 2">
            <a:extLst>
              <a:ext uri="{FF2B5EF4-FFF2-40B4-BE49-F238E27FC236}">
                <a16:creationId xmlns:a16="http://schemas.microsoft.com/office/drawing/2014/main" id="{0963D901-194D-4A90-9AB0-596BE1842FEB}"/>
              </a:ext>
            </a:extLst>
          </p:cNvPr>
          <p:cNvSpPr txBox="1">
            <a:spLocks noGrp="1"/>
          </p:cNvSpPr>
          <p:nvPr>
            <p:ph type="body" sz="quarter" idx="34"/>
          </p:nvPr>
        </p:nvSpPr>
        <p:spPr>
          <a:xfrm>
            <a:off x="1860105" y="6966598"/>
            <a:ext cx="3734494" cy="472441"/>
          </a:xfrm>
          <a:prstGeom prst="rect">
            <a:avLst/>
          </a:prstGeom>
        </p:spPr>
        <p:txBody>
          <a:bodyPr>
            <a:spAutoFit/>
          </a:bodyPr>
          <a:lstStyle>
            <a:lvl1pPr marL="0" indent="0" defTabSz="914400">
              <a:lnSpc>
                <a:spcPct val="80000"/>
              </a:lnSpc>
              <a:spcBef>
                <a:spcPts val="0"/>
              </a:spcBef>
              <a:buSzTx/>
              <a:buFontTx/>
              <a:buNone/>
              <a:defRPr sz="2500">
                <a:solidFill>
                  <a:srgbClr val="081D3F"/>
                </a:solidFill>
                <a:latin typeface="Montserrat Bold"/>
                <a:ea typeface="Montserrat Bold"/>
                <a:cs typeface="Montserrat Bold"/>
                <a:sym typeface="Montserrat Bold"/>
              </a:defRPr>
            </a:lvl1pPr>
          </a:lstStyle>
          <a:p>
            <a:r>
              <a:rPr dirty="0" err="1"/>
              <a:t>Título</a:t>
            </a:r>
            <a:r>
              <a:rPr dirty="0"/>
              <a:t> de </a:t>
            </a:r>
            <a:r>
              <a:rPr dirty="0" err="1"/>
              <a:t>párrafo</a:t>
            </a:r>
            <a:endParaRPr dirty="0"/>
          </a:p>
        </p:txBody>
      </p:sp>
      <p:sp>
        <p:nvSpPr>
          <p:cNvPr id="61" name="TextBox 2">
            <a:extLst>
              <a:ext uri="{FF2B5EF4-FFF2-40B4-BE49-F238E27FC236}">
                <a16:creationId xmlns:a16="http://schemas.microsoft.com/office/drawing/2014/main" id="{03A626F2-C98E-4B0C-BE46-30F252DF0FDF}"/>
              </a:ext>
            </a:extLst>
          </p:cNvPr>
          <p:cNvSpPr txBox="1">
            <a:spLocks noGrp="1"/>
          </p:cNvSpPr>
          <p:nvPr>
            <p:ph type="body" sz="quarter" idx="35"/>
          </p:nvPr>
        </p:nvSpPr>
        <p:spPr>
          <a:xfrm>
            <a:off x="616443" y="640425"/>
            <a:ext cx="10374646" cy="1010085"/>
          </a:xfrm>
          <a:prstGeom prst="rect">
            <a:avLst/>
          </a:prstGeom>
        </p:spPr>
        <p:txBody>
          <a:bodyPr wrap="square">
            <a:spAutoFit/>
          </a:bodyPr>
          <a:lstStyle>
            <a:lvl1pPr marL="0" indent="0" defTabSz="914400">
              <a:lnSpc>
                <a:spcPct val="80000"/>
              </a:lnSpc>
              <a:spcBef>
                <a:spcPts val="0"/>
              </a:spcBef>
              <a:buSzTx/>
              <a:buFontTx/>
              <a:buNone/>
              <a:defRPr kumimoji="0" sz="7400" b="0" i="0" u="none" strike="noStrike" cap="none" spc="0" normalizeH="0" baseline="0" dirty="0" err="1">
                <a:ln>
                  <a:noFill/>
                </a:ln>
                <a:solidFill>
                  <a:srgbClr val="081D3F"/>
                </a:solidFill>
                <a:effectLst/>
                <a:uFillTx/>
                <a:latin typeface="Montserrat Bold" panose="00000800000000000000" pitchFamily="2" charset="0"/>
                <a:ea typeface="Montserrat Bold"/>
                <a:cs typeface="Montserrat Bold"/>
                <a:sym typeface="Montserrat Bold"/>
              </a:defRPr>
            </a:lvl1pPr>
          </a:lstStyle>
          <a:p>
            <a:r>
              <a:rPr dirty="0" err="1"/>
              <a:t>Título</a:t>
            </a:r>
            <a:r>
              <a:rPr dirty="0"/>
              <a:t> de </a:t>
            </a:r>
            <a:r>
              <a:rPr dirty="0" err="1"/>
              <a:t>párrafo</a:t>
            </a:r>
            <a:endParaRPr dirty="0"/>
          </a:p>
        </p:txBody>
      </p:sp>
    </p:spTree>
    <p:extLst>
      <p:ext uri="{BB962C8B-B14F-4D97-AF65-F5344CB8AC3E}">
        <p14:creationId xmlns:p14="http://schemas.microsoft.com/office/powerpoint/2010/main" val="22163797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Off val="9019"/>
          </a:schemeClr>
        </a:solidFill>
        <a:effectLst/>
      </p:bgPr>
    </p:bg>
    <p:spTree>
      <p:nvGrpSpPr>
        <p:cNvPr id="1" name=""/>
        <p:cNvGrpSpPr/>
        <p:nvPr/>
      </p:nvGrpSpPr>
      <p:grpSpPr>
        <a:xfrm>
          <a:off x="0" y="0"/>
          <a:ext cx="0" cy="0"/>
          <a:chOff x="0" y="0"/>
          <a:chExt cx="0" cy="0"/>
        </a:xfrm>
      </p:grpSpPr>
      <p:pic>
        <p:nvPicPr>
          <p:cNvPr id="2" name="Imagen" descr="Imagen"/>
          <p:cNvPicPr>
            <a:picLocks noChangeAspect="1"/>
          </p:cNvPicPr>
          <p:nvPr/>
        </p:nvPicPr>
        <p:blipFill>
          <a:blip r:embed="rId6">
            <a:extLst/>
          </a:blip>
          <a:stretch>
            <a:fillRect/>
          </a:stretch>
        </p:blipFill>
        <p:spPr>
          <a:xfrm>
            <a:off x="527843" y="505104"/>
            <a:ext cx="1839914" cy="691592"/>
          </a:xfrm>
          <a:prstGeom prst="rect">
            <a:avLst/>
          </a:prstGeom>
          <a:ln w="12700">
            <a:miter lim="400000"/>
          </a:ln>
        </p:spPr>
      </p:pic>
      <p:sp>
        <p:nvSpPr>
          <p:cNvPr id="3" name="Rectángulo"/>
          <p:cNvSpPr/>
          <p:nvPr/>
        </p:nvSpPr>
        <p:spPr>
          <a:xfrm>
            <a:off x="12611231" y="5041348"/>
            <a:ext cx="4907956" cy="5296099"/>
          </a:xfrm>
          <a:prstGeom prst="rect">
            <a:avLst/>
          </a:prstGeom>
          <a:solidFill>
            <a:srgbClr val="F2F3F2"/>
          </a:solidFill>
          <a:ln w="12700">
            <a:miter lim="400000"/>
          </a:ln>
        </p:spPr>
        <p:txBody>
          <a:bodyPr lIns="45719" rIns="45719" anchor="ctr"/>
          <a:lstStyle/>
          <a:p>
            <a:endParaRPr dirty="0"/>
          </a:p>
        </p:txBody>
      </p:sp>
      <p:sp>
        <p:nvSpPr>
          <p:cNvPr id="4" name="Texto del título"/>
          <p:cNvSpPr txBox="1">
            <a:spLocks noGrp="1"/>
          </p:cNvSpPr>
          <p:nvPr>
            <p:ph type="title"/>
          </p:nvPr>
        </p:nvSpPr>
        <p:spPr>
          <a:xfrm>
            <a:off x="914400" y="138112"/>
            <a:ext cx="16459200" cy="22621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lstStyle/>
          <a:p>
            <a:r>
              <a:t>Texto del título</a:t>
            </a:r>
          </a:p>
        </p:txBody>
      </p:sp>
      <p:sp>
        <p:nvSpPr>
          <p:cNvPr id="5" name="Nivel de texto 1…"/>
          <p:cNvSpPr txBox="1">
            <a:spLocks noGrp="1"/>
          </p:cNvSpPr>
          <p:nvPr>
            <p:ph type="body" idx="1"/>
          </p:nvPr>
        </p:nvSpPr>
        <p:spPr>
          <a:xfrm>
            <a:off x="914400" y="2400300"/>
            <a:ext cx="16459200" cy="7886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p>
            <a:r>
              <a:t>Nivel de texto 1</a:t>
            </a:r>
          </a:p>
          <a:p>
            <a:pPr lvl="1"/>
            <a:r>
              <a:t>Nivel de texto 2</a:t>
            </a:r>
          </a:p>
          <a:p>
            <a:pPr lvl="2"/>
            <a:r>
              <a:t>Nivel de texto 3</a:t>
            </a:r>
          </a:p>
          <a:p>
            <a:pPr lvl="3"/>
            <a:r>
              <a:t>Nivel de texto 4</a:t>
            </a:r>
          </a:p>
          <a:p>
            <a:pPr lvl="4"/>
            <a:r>
              <a:t>Nivel de texto 5</a:t>
            </a:r>
          </a:p>
        </p:txBody>
      </p:sp>
      <p:sp>
        <p:nvSpPr>
          <p:cNvPr id="6" name="Número de diapositiva"/>
          <p:cNvSpPr txBox="1">
            <a:spLocks noGrp="1"/>
          </p:cNvSpPr>
          <p:nvPr>
            <p:ph type="sldNum" sz="quarter" idx="2"/>
          </p:nvPr>
        </p:nvSpPr>
        <p:spPr>
          <a:xfrm>
            <a:off x="8839200" y="9260681"/>
            <a:ext cx="4267200" cy="547688"/>
          </a:xfrm>
          <a:prstGeom prst="rect">
            <a:avLst/>
          </a:prstGeom>
          <a:ln w="12700">
            <a:miter lim="400000"/>
          </a:ln>
        </p:spPr>
        <p:txBody>
          <a:bodyPr wrap="none" lIns="45719" rIns="45719" anchor="ctr">
            <a:spAutoFit/>
          </a:bodyPr>
          <a:lstStyle>
            <a:lvl1pPr algn="r">
              <a:defRPr sz="1200"/>
            </a:lvl1pPr>
          </a:lstStyle>
          <a:p>
            <a:fld id="{86CB4B4D-7CA3-9044-876B-883B54F8677D}" type="slidenum">
              <a:t>‹Nº›</a:t>
            </a:fld>
            <a:endParaRPr dirty="0"/>
          </a:p>
        </p:txBody>
      </p:sp>
    </p:spTree>
  </p:cSld>
  <p:clrMap bg1="lt1" tx1="dk1" bg2="lt2" tx2="dk2" accent1="accent1" accent2="accent2" accent3="accent3" accent4="accent4" accent5="accent5" accent6="accent6" hlink="hlink" folHlink="folHlink"/>
  <p:sldLayoutIdLst>
    <p:sldLayoutId id="2147483652" r:id="rId1"/>
    <p:sldLayoutId id="2147483656" r:id="rId2"/>
    <p:sldLayoutId id="2147483698" r:id="rId3"/>
    <p:sldLayoutId id="2147483707" r:id="rId4"/>
  </p:sldLayoutIdLst>
  <p:transition spd="med"/>
  <p:txStyles>
    <p:titleStyle>
      <a:lvl1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1pPr>
      <a:lvl2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2pPr>
      <a:lvl3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3pPr>
      <a:lvl4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4pPr>
      <a:lvl5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5pPr>
      <a:lvl6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6pPr>
      <a:lvl7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7pPr>
      <a:lvl8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8pPr>
      <a:lvl9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9pPr>
    </p:titleStyle>
    <p:body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687616"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1375234"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2062851"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2750469"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3438085"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4125702"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481332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5500937"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2">
            <a:lumOff val="9019"/>
          </a:schemeClr>
        </a:solidFill>
        <a:effectLst/>
      </p:bgPr>
    </p:bg>
    <p:spTree>
      <p:nvGrpSpPr>
        <p:cNvPr id="1" name=""/>
        <p:cNvGrpSpPr/>
        <p:nvPr/>
      </p:nvGrpSpPr>
      <p:grpSpPr>
        <a:xfrm>
          <a:off x="0" y="0"/>
          <a:ext cx="0" cy="0"/>
          <a:chOff x="0" y="0"/>
          <a:chExt cx="0" cy="0"/>
        </a:xfrm>
      </p:grpSpPr>
      <p:sp>
        <p:nvSpPr>
          <p:cNvPr id="3" name="Rectángulo"/>
          <p:cNvSpPr/>
          <p:nvPr/>
        </p:nvSpPr>
        <p:spPr>
          <a:xfrm>
            <a:off x="12611231" y="5041348"/>
            <a:ext cx="4907956" cy="5296099"/>
          </a:xfrm>
          <a:prstGeom prst="rect">
            <a:avLst/>
          </a:prstGeom>
          <a:solidFill>
            <a:srgbClr val="F2F3F2"/>
          </a:solidFill>
          <a:ln w="12700">
            <a:miter lim="400000"/>
          </a:ln>
        </p:spPr>
        <p:txBody>
          <a:bodyPr lIns="45719" rIns="45719" anchor="ctr"/>
          <a:lstStyle/>
          <a:p>
            <a:endParaRPr dirty="0"/>
          </a:p>
        </p:txBody>
      </p:sp>
      <p:sp>
        <p:nvSpPr>
          <p:cNvPr id="4" name="Texto del título"/>
          <p:cNvSpPr txBox="1">
            <a:spLocks noGrp="1"/>
          </p:cNvSpPr>
          <p:nvPr>
            <p:ph type="title"/>
          </p:nvPr>
        </p:nvSpPr>
        <p:spPr>
          <a:xfrm>
            <a:off x="914400" y="138112"/>
            <a:ext cx="16459200" cy="2262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lstStyle/>
          <a:p>
            <a:r>
              <a:t>Texto del título</a:t>
            </a:r>
          </a:p>
        </p:txBody>
      </p:sp>
      <p:sp>
        <p:nvSpPr>
          <p:cNvPr id="5" name="Nivel de texto 1…"/>
          <p:cNvSpPr txBox="1">
            <a:spLocks noGrp="1"/>
          </p:cNvSpPr>
          <p:nvPr>
            <p:ph type="body" idx="1"/>
          </p:nvPr>
        </p:nvSpPr>
        <p:spPr>
          <a:xfrm>
            <a:off x="914400" y="2400300"/>
            <a:ext cx="16459200" cy="78867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Nivel de texto 1</a:t>
            </a:r>
          </a:p>
          <a:p>
            <a:pPr lvl="1"/>
            <a:r>
              <a:t>Nivel de texto 2</a:t>
            </a:r>
          </a:p>
          <a:p>
            <a:pPr lvl="2"/>
            <a:r>
              <a:t>Nivel de texto 3</a:t>
            </a:r>
          </a:p>
          <a:p>
            <a:pPr lvl="3"/>
            <a:r>
              <a:t>Nivel de texto 4</a:t>
            </a:r>
          </a:p>
          <a:p>
            <a:pPr lvl="4"/>
            <a:r>
              <a:t>Nivel de texto 5</a:t>
            </a:r>
          </a:p>
        </p:txBody>
      </p:sp>
      <p:sp>
        <p:nvSpPr>
          <p:cNvPr id="6" name="Número de diapositiva"/>
          <p:cNvSpPr txBox="1">
            <a:spLocks noGrp="1"/>
          </p:cNvSpPr>
          <p:nvPr>
            <p:ph type="sldNum" sz="quarter" idx="2"/>
          </p:nvPr>
        </p:nvSpPr>
        <p:spPr>
          <a:xfrm>
            <a:off x="8839200" y="9260681"/>
            <a:ext cx="4267200" cy="547688"/>
          </a:xfrm>
          <a:prstGeom prst="rect">
            <a:avLst/>
          </a:prstGeom>
          <a:ln w="12700">
            <a:miter lim="400000"/>
          </a:ln>
        </p:spPr>
        <p:txBody>
          <a:bodyPr wrap="none" lIns="45719" rIns="45719" anchor="ctr">
            <a:spAutoFit/>
          </a:bodyPr>
          <a:lstStyle>
            <a:lvl1pPr algn="r">
              <a:defRPr sz="1200"/>
            </a:lvl1pPr>
          </a:lstStyle>
          <a:p>
            <a:fld id="{86CB4B4D-7CA3-9044-876B-883B54F8677D}" type="slidenum">
              <a:t>‹Nº›</a:t>
            </a:fld>
            <a:endParaRPr dirty="0"/>
          </a:p>
        </p:txBody>
      </p:sp>
    </p:spTree>
    <p:extLst>
      <p:ext uri="{BB962C8B-B14F-4D97-AF65-F5344CB8AC3E}">
        <p14:creationId xmlns:p14="http://schemas.microsoft.com/office/powerpoint/2010/main" val="104647143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Lst>
  <p:transition spd="med"/>
  <p:txStyles>
    <p:titleStyle>
      <a:lvl1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1pPr>
      <a:lvl2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2pPr>
      <a:lvl3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3pPr>
      <a:lvl4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4pPr>
      <a:lvl5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5pPr>
      <a:lvl6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6pPr>
      <a:lvl7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7pPr>
      <a:lvl8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8pPr>
      <a:lvl9pPr marL="0" marR="0" indent="0" algn="l" defTabSz="13716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Light"/>
          <a:ea typeface="Calibri Light"/>
          <a:cs typeface="Calibri Light"/>
          <a:sym typeface="Calibri Light"/>
        </a:defRPr>
      </a:lvl9pPr>
    </p:titleStyle>
    <p:body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687616"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1375234"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2062851"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2750469"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3438085"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4125702"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481332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5500937"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jpg"/><Relationship Id="rId4" Type="http://schemas.openxmlformats.org/officeDocument/2006/relationships/image" Target="../media/image5.png"/><Relationship Id="rId9"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18.jp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18.jp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1.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6.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 name="TextBox 18"/>
          <p:cNvSpPr txBox="1">
            <a:spLocks noGrp="1"/>
          </p:cNvSpPr>
          <p:nvPr>
            <p:ph type="body" idx="21"/>
          </p:nvPr>
        </p:nvSpPr>
        <p:spPr>
          <a:xfrm>
            <a:off x="12437232" y="9036862"/>
            <a:ext cx="5107819" cy="459741"/>
          </a:xfrm>
          <a:prstGeom prst="rect">
            <a:avLst/>
          </a:prstGeom>
        </p:spPr>
        <p:txBody>
          <a:bodyPr/>
          <a:lstStyle/>
          <a:p>
            <a:r>
              <a:rPr lang="en-GB" dirty="0"/>
              <a:t>24 October</a:t>
            </a:r>
            <a:r>
              <a:rPr lang="es-ES" dirty="0"/>
              <a:t> </a:t>
            </a:r>
            <a:r>
              <a:rPr dirty="0"/>
              <a:t>202</a:t>
            </a:r>
            <a:r>
              <a:rPr lang="es-ES" dirty="0"/>
              <a:t>3</a:t>
            </a:r>
            <a:endParaRPr dirty="0"/>
          </a:p>
        </p:txBody>
      </p:sp>
      <p:sp>
        <p:nvSpPr>
          <p:cNvPr id="535" name="Title 3"/>
          <p:cNvSpPr txBox="1">
            <a:spLocks noGrp="1"/>
          </p:cNvSpPr>
          <p:nvPr>
            <p:ph type="body" idx="22"/>
          </p:nvPr>
        </p:nvSpPr>
        <p:spPr>
          <a:xfrm>
            <a:off x="11115675" y="3890596"/>
            <a:ext cx="6429376" cy="3402898"/>
          </a:xfrm>
          <a:prstGeom prst="rect">
            <a:avLst/>
          </a:prstGeom>
        </p:spPr>
        <p:txBody>
          <a:bodyPr>
            <a:normAutofit/>
          </a:bodyPr>
          <a:lstStyle/>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000" dirty="0"/>
              <a:t>URCS Activation Points</a:t>
            </a:r>
          </a:p>
          <a:p>
            <a:pPr marL="0" indent="0" algn="r" defTabSz="1234439">
              <a:lnSpc>
                <a:spcPct val="120000"/>
              </a:lnSpc>
              <a:spcBef>
                <a:spcPts val="0"/>
              </a:spcBef>
              <a:spcAft>
                <a:spcPts val="200"/>
              </a:spcAft>
              <a:buSzTx/>
              <a:buNone/>
              <a:defRPr sz="5940">
                <a:solidFill>
                  <a:schemeClr val="accent3"/>
                </a:solidFill>
                <a:latin typeface="Montserrat Bold"/>
                <a:ea typeface="Montserrat Bold"/>
                <a:cs typeface="Montserrat Bold"/>
                <a:sym typeface="Montserrat Bold"/>
              </a:defRPr>
            </a:pPr>
            <a:r>
              <a:rPr lang="en-US" sz="2800" i="1" dirty="0">
                <a:solidFill>
                  <a:srgbClr val="081D3F"/>
                </a:solidFill>
                <a:latin typeface="Open Sans Light"/>
                <a:ea typeface="Open Sans Light"/>
                <a:cs typeface="Open Sans Light"/>
                <a:sym typeface="Montserrat Bold"/>
              </a:rPr>
              <a:t>Support to protection, recovery </a:t>
            </a:r>
          </a:p>
          <a:p>
            <a:pPr marL="0" indent="0" algn="r" defTabSz="1234439">
              <a:lnSpc>
                <a:spcPct val="120000"/>
              </a:lnSpc>
              <a:spcBef>
                <a:spcPts val="0"/>
              </a:spcBef>
              <a:spcAft>
                <a:spcPts val="200"/>
              </a:spcAft>
              <a:buSzTx/>
              <a:buNone/>
              <a:defRPr sz="5940">
                <a:solidFill>
                  <a:schemeClr val="accent3"/>
                </a:solidFill>
                <a:latin typeface="Montserrat Bold"/>
                <a:ea typeface="Montserrat Bold"/>
                <a:cs typeface="Montserrat Bold"/>
                <a:sym typeface="Montserrat Bold"/>
              </a:defRPr>
            </a:pPr>
            <a:r>
              <a:rPr lang="en-US" sz="2800" i="1" dirty="0">
                <a:solidFill>
                  <a:srgbClr val="081D3F"/>
                </a:solidFill>
                <a:latin typeface="Open Sans Light"/>
                <a:ea typeface="Open Sans Light"/>
                <a:cs typeface="Open Sans Light"/>
                <a:sym typeface="Montserrat Bold"/>
              </a:rPr>
              <a:t>and restoring livelihoods</a:t>
            </a:r>
            <a:endParaRPr lang="en-US" sz="2800" dirty="0"/>
          </a:p>
          <a:p>
            <a:pPr marL="0" indent="0" algn="r" defTabSz="1234439">
              <a:lnSpc>
                <a:spcPct val="80000"/>
              </a:lnSpc>
              <a:spcBef>
                <a:spcPts val="0"/>
              </a:spcBef>
              <a:buSzTx/>
              <a:buFontTx/>
              <a:buNone/>
              <a:defRPr sz="5940">
                <a:solidFill>
                  <a:schemeClr val="accent3"/>
                </a:solidFill>
                <a:latin typeface="Montserrat Bold"/>
                <a:ea typeface="Montserrat Bold"/>
                <a:cs typeface="Montserrat Bold"/>
                <a:sym typeface="Montserrat Bold"/>
              </a:defRPr>
            </a:pPr>
            <a:endParaRPr lang="en-GB" sz="6000" dirty="0"/>
          </a:p>
        </p:txBody>
      </p:sp>
      <p:pic>
        <p:nvPicPr>
          <p:cNvPr id="5" name="Imagen 4">
            <a:extLst>
              <a:ext uri="{FF2B5EF4-FFF2-40B4-BE49-F238E27FC236}">
                <a16:creationId xmlns:a16="http://schemas.microsoft.com/office/drawing/2014/main" id="{2AC8BFA4-15B0-4C0B-AECE-195C3ABA73C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5543114" y="614756"/>
            <a:ext cx="1533600" cy="1532472"/>
          </a:xfrm>
          <a:prstGeom prst="rect">
            <a:avLst/>
          </a:prstGeom>
        </p:spPr>
      </p:pic>
      <p:sp>
        <p:nvSpPr>
          <p:cNvPr id="6" name="Title 3">
            <a:extLst>
              <a:ext uri="{FF2B5EF4-FFF2-40B4-BE49-F238E27FC236}">
                <a16:creationId xmlns:a16="http://schemas.microsoft.com/office/drawing/2014/main" id="{8DB09D9B-C6CF-40C2-A00B-52B9238C03A1}"/>
              </a:ext>
            </a:extLst>
          </p:cNvPr>
          <p:cNvSpPr txBox="1">
            <a:spLocks/>
          </p:cNvSpPr>
          <p:nvPr/>
        </p:nvSpPr>
        <p:spPr>
          <a:xfrm>
            <a:off x="10077453" y="6606784"/>
            <a:ext cx="7510462" cy="34028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 </a:t>
            </a:r>
          </a:p>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Training</a:t>
            </a:r>
          </a:p>
          <a:p>
            <a:pPr marL="0" indent="0" algn="r" defTabSz="1234439" hangingPunct="1">
              <a:lnSpc>
                <a:spcPct val="80000"/>
              </a:lnSpc>
              <a:spcBef>
                <a:spcPts val="0"/>
              </a:spcBef>
              <a:buSzTx/>
              <a:buFontTx/>
              <a:buNone/>
              <a:defRPr sz="5940">
                <a:solidFill>
                  <a:schemeClr val="accent3"/>
                </a:solidFill>
                <a:latin typeface="Montserrat Bold"/>
                <a:ea typeface="Montserrat Bold"/>
                <a:cs typeface="Montserrat Bold"/>
                <a:sym typeface="Montserrat Bold"/>
              </a:defRPr>
            </a:pPr>
            <a:r>
              <a:rPr lang="en-GB" sz="6500" dirty="0">
                <a:solidFill>
                  <a:schemeClr val="accent3"/>
                </a:solidFill>
                <a:latin typeface="Montserrat Bold"/>
                <a:ea typeface="Montserrat Bold"/>
                <a:cs typeface="Montserrat Bold"/>
                <a:sym typeface="Montserrat Bold"/>
              </a:rPr>
              <a:t>Employment</a:t>
            </a:r>
          </a:p>
        </p:txBody>
      </p:sp>
      <p:sp>
        <p:nvSpPr>
          <p:cNvPr id="7" name="TextBox 18">
            <a:extLst>
              <a:ext uri="{FF2B5EF4-FFF2-40B4-BE49-F238E27FC236}">
                <a16:creationId xmlns:a16="http://schemas.microsoft.com/office/drawing/2014/main" id="{2E86235E-CDF6-41A6-B2FD-7F0651F89FA9}"/>
              </a:ext>
            </a:extLst>
          </p:cNvPr>
          <p:cNvSpPr txBox="1">
            <a:spLocks/>
          </p:cNvSpPr>
          <p:nvPr/>
        </p:nvSpPr>
        <p:spPr>
          <a:xfrm>
            <a:off x="3273354" y="3228876"/>
            <a:ext cx="5777881" cy="7078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r" defTabSz="914400" rtl="0" latinLnBrk="0">
              <a:lnSpc>
                <a:spcPct val="100000"/>
              </a:lnSpc>
              <a:spcBef>
                <a:spcPts val="0"/>
              </a:spcBef>
              <a:spcAft>
                <a:spcPts val="0"/>
              </a:spcAft>
              <a:buClrTx/>
              <a:buSzTx/>
              <a:buFontTx/>
              <a:buNone/>
              <a:tabLst/>
              <a:defRPr sz="2400" b="1" i="0" u="none" strike="noStrike" cap="none" spc="0" baseline="0">
                <a:solidFill>
                  <a:srgbClr val="011E41"/>
                </a:solidFill>
                <a:uFillTx/>
                <a:latin typeface="Montserrat SemiBold"/>
                <a:ea typeface="Montserrat SemiBold"/>
                <a:cs typeface="Montserrat SemiBold"/>
                <a:sym typeface="Montserrat Semi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ctr" hangingPunct="1"/>
            <a:r>
              <a:rPr lang="en-GB" sz="4000" dirty="0">
                <a:solidFill>
                  <a:schemeClr val="bg1"/>
                </a:solidFill>
              </a:rPr>
              <a:t>INTRODUCTION</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The meaning of our action</a:t>
            </a:r>
            <a:r>
              <a:rPr lang="es-ES" sz="4800" dirty="0">
                <a:solidFill>
                  <a:schemeClr val="accent3"/>
                </a:solidFill>
                <a:latin typeface="Montserrat Bold"/>
                <a:sym typeface="Montserrat Bold"/>
              </a:rPr>
              <a:t> | </a:t>
            </a:r>
            <a:r>
              <a:rPr lang="es-ES" sz="3200" dirty="0">
                <a:solidFill>
                  <a:srgbClr val="002060"/>
                </a:solidFill>
                <a:latin typeface="Montserrat Bold"/>
                <a:sym typeface="Montserrat Bold"/>
              </a:rPr>
              <a:t>Why?</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6" name="Rectángulo 5">
            <a:extLst>
              <a:ext uri="{FF2B5EF4-FFF2-40B4-BE49-F238E27FC236}">
                <a16:creationId xmlns:a16="http://schemas.microsoft.com/office/drawing/2014/main" id="{8C351C96-C103-4A72-B915-207C698A427A}"/>
              </a:ext>
            </a:extLst>
          </p:cNvPr>
          <p:cNvSpPr/>
          <p:nvPr/>
        </p:nvSpPr>
        <p:spPr>
          <a:xfrm>
            <a:off x="6186566" y="3427708"/>
            <a:ext cx="9346018" cy="4401205"/>
          </a:xfrm>
          <a:prstGeom prst="rect">
            <a:avLst/>
          </a:prstGeom>
        </p:spPr>
        <p:txBody>
          <a:bodyPr wrap="square">
            <a:spAutoFit/>
          </a:bodyPr>
          <a:lstStyle/>
          <a:p>
            <a:pPr marL="342900" indent="-342900" fontAlgn="base">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A mean to gain access to a salary and welfare benefits </a:t>
            </a:r>
          </a:p>
          <a:p>
            <a:pPr marL="342900" indent="-342900" fontAlgn="base">
              <a:buClr>
                <a:srgbClr val="C00000"/>
              </a:buClr>
              <a:buFont typeface="Wingdings" panose="05000000000000000000" pitchFamily="2" charset="2"/>
              <a:buChar char="§"/>
            </a:pPr>
            <a:endParaRPr lang="en-US" sz="2800" dirty="0">
              <a:latin typeface="Open Sans" panose="020B0606030504020204" pitchFamily="34" charset="0"/>
              <a:ea typeface="Open Sans" panose="020B0606030504020204" pitchFamily="34" charset="0"/>
              <a:cs typeface="Open Sans" panose="020B0606030504020204" pitchFamily="34" charset="0"/>
            </a:endParaRPr>
          </a:p>
          <a:p>
            <a:pPr marL="342900" indent="-342900" fontAlgn="base">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A way to contribute to social and economic development</a:t>
            </a:r>
          </a:p>
          <a:p>
            <a:pPr marL="342900" indent="-342900" fontAlgn="base">
              <a:buClr>
                <a:srgbClr val="C00000"/>
              </a:buClr>
              <a:buFont typeface="Wingdings" panose="05000000000000000000" pitchFamily="2" charset="2"/>
              <a:buChar char="§"/>
            </a:pPr>
            <a:endParaRPr lang="en-US" sz="2800" dirty="0">
              <a:latin typeface="Open Sans" panose="020B0606030504020204" pitchFamily="34" charset="0"/>
              <a:ea typeface="Open Sans" panose="020B0606030504020204" pitchFamily="34" charset="0"/>
              <a:cs typeface="Open Sans" panose="020B0606030504020204" pitchFamily="34" charset="0"/>
            </a:endParaRPr>
          </a:p>
          <a:p>
            <a:pPr marL="342900" indent="-342900" fontAlgn="base">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A type of social identity and appreciation</a:t>
            </a:r>
          </a:p>
          <a:p>
            <a:pPr marL="342900" indent="-342900" fontAlgn="base">
              <a:buClr>
                <a:srgbClr val="C00000"/>
              </a:buClr>
              <a:buFont typeface="Wingdings" panose="05000000000000000000" pitchFamily="2" charset="2"/>
              <a:buChar char="§"/>
            </a:pPr>
            <a:endParaRPr lang="en-US" sz="2800" dirty="0">
              <a:latin typeface="Open Sans" panose="020B0606030504020204" pitchFamily="34" charset="0"/>
              <a:ea typeface="Open Sans" panose="020B0606030504020204" pitchFamily="34" charset="0"/>
              <a:cs typeface="Open Sans" panose="020B0606030504020204" pitchFamily="34" charset="0"/>
            </a:endParaRPr>
          </a:p>
          <a:p>
            <a:pPr marL="342900" indent="-342900" fontAlgn="base">
              <a:buClr>
                <a:srgbClr val="C00000"/>
              </a:buClr>
              <a:buFont typeface="Wingdings" panose="05000000000000000000" pitchFamily="2" charset="2"/>
              <a:buChar char="§"/>
            </a:pPr>
            <a:r>
              <a:rPr lang="en-US" sz="2800" dirty="0">
                <a:latin typeface="Open Sans" panose="020B0606030504020204" pitchFamily="34" charset="0"/>
                <a:ea typeface="Open Sans" panose="020B0606030504020204" pitchFamily="34" charset="0"/>
                <a:cs typeface="Open Sans" panose="020B0606030504020204" pitchFamily="34" charset="0"/>
              </a:rPr>
              <a:t>The beginning of a social and personal relationship network that determines social participation</a:t>
            </a:r>
          </a:p>
        </p:txBody>
      </p:sp>
      <p:sp>
        <p:nvSpPr>
          <p:cNvPr id="7" name="Rectángulo 6">
            <a:extLst>
              <a:ext uri="{FF2B5EF4-FFF2-40B4-BE49-F238E27FC236}">
                <a16:creationId xmlns:a16="http://schemas.microsoft.com/office/drawing/2014/main" id="{1E449C0A-6B87-4450-BB99-B0EDCA9A7271}"/>
              </a:ext>
            </a:extLst>
          </p:cNvPr>
          <p:cNvSpPr/>
          <p:nvPr/>
        </p:nvSpPr>
        <p:spPr>
          <a:xfrm>
            <a:off x="2453060" y="2395438"/>
            <a:ext cx="12879905" cy="523220"/>
          </a:xfrm>
          <a:prstGeom prst="rect">
            <a:avLst/>
          </a:prstGeom>
        </p:spPr>
        <p:txBody>
          <a:bodyPr wrap="square">
            <a:spAutoFit/>
          </a:bodyPr>
          <a:lstStyle/>
          <a:p>
            <a:pPr fontAlgn="base"/>
            <a:r>
              <a:rPr lang="en-US" sz="2800" b="1" dirty="0">
                <a:latin typeface="Open Sans" panose="020B0606030504020204" pitchFamily="34" charset="0"/>
                <a:ea typeface="Open Sans" panose="020B0606030504020204" pitchFamily="34" charset="0"/>
                <a:cs typeface="Open Sans" panose="020B0606030504020204" pitchFamily="34" charset="0"/>
              </a:rPr>
              <a:t>Why is an Employment intervention with vulnerable groups needed?</a:t>
            </a:r>
            <a:endParaRPr lang="es-ES" sz="28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Rectángulo 7">
            <a:extLst>
              <a:ext uri="{FF2B5EF4-FFF2-40B4-BE49-F238E27FC236}">
                <a16:creationId xmlns:a16="http://schemas.microsoft.com/office/drawing/2014/main" id="{B99F36C3-8474-4610-BF39-FD9B7846DBC5}"/>
              </a:ext>
            </a:extLst>
          </p:cNvPr>
          <p:cNvSpPr/>
          <p:nvPr/>
        </p:nvSpPr>
        <p:spPr>
          <a:xfrm>
            <a:off x="1804496" y="4737145"/>
            <a:ext cx="4139104" cy="1754326"/>
          </a:xfrm>
          <a:prstGeom prst="rect">
            <a:avLst/>
          </a:prstGeom>
        </p:spPr>
        <p:txBody>
          <a:bodyPr wrap="square">
            <a:spAutoFit/>
          </a:bodyPr>
          <a:lstStyle/>
          <a:p>
            <a:pPr algn="ctr"/>
            <a:r>
              <a:rPr lang="en-US" sz="36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EMPLOYMENT </a:t>
            </a:r>
          </a:p>
          <a:p>
            <a:r>
              <a:rPr lang="en-US" sz="36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is more than just a Universal Right </a:t>
            </a:r>
          </a:p>
        </p:txBody>
      </p:sp>
    </p:spTree>
    <p:extLst>
      <p:ext uri="{BB962C8B-B14F-4D97-AF65-F5344CB8AC3E}">
        <p14:creationId xmlns:p14="http://schemas.microsoft.com/office/powerpoint/2010/main" val="229943477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The meaning of our action | </a:t>
            </a:r>
            <a:r>
              <a:rPr lang="es-ES" sz="3200" dirty="0">
                <a:solidFill>
                  <a:srgbClr val="002060"/>
                </a:solidFill>
                <a:latin typeface="Montserrat Bold"/>
                <a:sym typeface="Montserrat Bold"/>
              </a:rPr>
              <a:t>Outcomes</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pic>
        <p:nvPicPr>
          <p:cNvPr id="3" name="Imagen 2">
            <a:extLst>
              <a:ext uri="{FF2B5EF4-FFF2-40B4-BE49-F238E27FC236}">
                <a16:creationId xmlns:a16="http://schemas.microsoft.com/office/drawing/2014/main" id="{5DF6BC4B-885B-4513-9DCF-68E91B2EAE5E}"/>
              </a:ext>
            </a:extLst>
          </p:cNvPr>
          <p:cNvPicPr>
            <a:picLocks noChangeAspect="1"/>
          </p:cNvPicPr>
          <p:nvPr/>
        </p:nvPicPr>
        <p:blipFill>
          <a:blip r:embed="rId5"/>
          <a:stretch>
            <a:fillRect/>
          </a:stretch>
        </p:blipFill>
        <p:spPr>
          <a:xfrm>
            <a:off x="6732969" y="2755611"/>
            <a:ext cx="9589756" cy="764569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109020" y="2354495"/>
            <a:ext cx="4783100" cy="1384995"/>
          </a:xfrm>
          <a:prstGeom prst="rect">
            <a:avLst/>
          </a:prstGeom>
        </p:spPr>
        <p:txBody>
          <a:bodyPr wrap="square">
            <a:spAutoFit/>
          </a:bodyPr>
          <a:lstStyle/>
          <a:p>
            <a:pPr fontAlgn="base"/>
            <a:r>
              <a:rPr lang="en-US" sz="2800" b="1" dirty="0">
                <a:latin typeface="Open Sans" panose="020B0606030504020204" pitchFamily="34" charset="0"/>
                <a:ea typeface="Open Sans" panose="020B0606030504020204" pitchFamily="34" charset="0"/>
                <a:cs typeface="Open Sans" panose="020B0606030504020204" pitchFamily="34" charset="0"/>
              </a:rPr>
              <a:t>Through an Employment intervention we achieve to…</a:t>
            </a:r>
          </a:p>
        </p:txBody>
      </p:sp>
    </p:spTree>
    <p:extLst>
      <p:ext uri="{BB962C8B-B14F-4D97-AF65-F5344CB8AC3E}">
        <p14:creationId xmlns:p14="http://schemas.microsoft.com/office/powerpoint/2010/main" val="263769503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The meaning of our action | </a:t>
            </a:r>
            <a:r>
              <a:rPr lang="es-ES" sz="3200" dirty="0">
                <a:solidFill>
                  <a:srgbClr val="002060"/>
                </a:solidFill>
                <a:latin typeface="Montserrat Bold"/>
                <a:sym typeface="Montserrat Bold"/>
              </a:rPr>
              <a:t>URCS added value</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11915476" y="4543364"/>
            <a:ext cx="4397692" cy="2608791"/>
          </a:xfrm>
          <a:prstGeom prst="rect">
            <a:avLst/>
          </a:prstGeom>
        </p:spPr>
        <p:txBody>
          <a:bodyPr wrap="square">
            <a:spAutoFit/>
          </a:bodyPr>
          <a:lstStyle/>
          <a:p>
            <a:pPr fontAlgn="base">
              <a:lnSpc>
                <a:spcPct val="150000"/>
              </a:lnSpc>
            </a:pPr>
            <a:r>
              <a:rPr lang="en-US" sz="2800" dirty="0">
                <a:latin typeface="Open Sans" panose="020B0606030504020204" pitchFamily="34" charset="0"/>
                <a:ea typeface="Open Sans" panose="020B0606030504020204" pitchFamily="34" charset="0"/>
                <a:cs typeface="Open Sans" panose="020B0606030504020204" pitchFamily="34" charset="0"/>
              </a:rPr>
              <a:t>Our </a:t>
            </a:r>
            <a:r>
              <a:rPr lang="en-US" sz="2800" b="1" dirty="0">
                <a:latin typeface="Open Sans" panose="020B0606030504020204" pitchFamily="34" charset="0"/>
                <a:ea typeface="Open Sans" panose="020B0606030504020204" pitchFamily="34" charset="0"/>
                <a:cs typeface="Open Sans" panose="020B0606030504020204" pitchFamily="34" charset="0"/>
              </a:rPr>
              <a:t>proximity</a:t>
            </a:r>
            <a:r>
              <a:rPr lang="en-US" sz="2800" dirty="0">
                <a:latin typeface="Open Sans" panose="020B0606030504020204" pitchFamily="34" charset="0"/>
                <a:ea typeface="Open Sans" panose="020B0606030504020204" pitchFamily="34" charset="0"/>
                <a:cs typeface="Open Sans" panose="020B0606030504020204" pitchFamily="34" charset="0"/>
              </a:rPr>
              <a:t> and </a:t>
            </a:r>
            <a:r>
              <a:rPr lang="en-US" sz="2800" b="1" dirty="0">
                <a:latin typeface="Open Sans" panose="020B0606030504020204" pitchFamily="34" charset="0"/>
                <a:ea typeface="Open Sans" panose="020B0606030504020204" pitchFamily="34" charset="0"/>
                <a:cs typeface="Open Sans" panose="020B0606030504020204" pitchFamily="34" charset="0"/>
              </a:rPr>
              <a:t>volunteer network </a:t>
            </a:r>
            <a:r>
              <a:rPr lang="en-US" sz="2800" dirty="0">
                <a:latin typeface="Open Sans" panose="020B0606030504020204" pitchFamily="34" charset="0"/>
                <a:ea typeface="Open Sans" panose="020B0606030504020204" pitchFamily="34" charset="0"/>
                <a:cs typeface="Open Sans" panose="020B0606030504020204" pitchFamily="34" charset="0"/>
              </a:rPr>
              <a:t>are clear advantages to address social exclusion.</a:t>
            </a:r>
          </a:p>
        </p:txBody>
      </p:sp>
      <p:pic>
        <p:nvPicPr>
          <p:cNvPr id="9" name="Imagen 8">
            <a:extLst>
              <a:ext uri="{FF2B5EF4-FFF2-40B4-BE49-F238E27FC236}">
                <a16:creationId xmlns:a16="http://schemas.microsoft.com/office/drawing/2014/main" id="{1F02B1DE-46F9-467F-B731-715A166B0D2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65807" y="4289219"/>
            <a:ext cx="2695241" cy="2695241"/>
          </a:xfrm>
          <a:prstGeom prst="rect">
            <a:avLst/>
          </a:prstGeom>
        </p:spPr>
      </p:pic>
      <p:pic>
        <p:nvPicPr>
          <p:cNvPr id="10" name="Imagen 9">
            <a:extLst>
              <a:ext uri="{FF2B5EF4-FFF2-40B4-BE49-F238E27FC236}">
                <a16:creationId xmlns:a16="http://schemas.microsoft.com/office/drawing/2014/main" id="{0AA0E9DB-496D-46E9-BA4F-8675D154D3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14079" y="5893008"/>
            <a:ext cx="2653125" cy="2653125"/>
          </a:xfrm>
          <a:prstGeom prst="rect">
            <a:avLst/>
          </a:prstGeom>
        </p:spPr>
      </p:pic>
      <p:sp>
        <p:nvSpPr>
          <p:cNvPr id="2" name="Rectángulo 1">
            <a:extLst>
              <a:ext uri="{FF2B5EF4-FFF2-40B4-BE49-F238E27FC236}">
                <a16:creationId xmlns:a16="http://schemas.microsoft.com/office/drawing/2014/main" id="{486B40DC-6E0A-48FA-B477-045950404DFF}"/>
              </a:ext>
            </a:extLst>
          </p:cNvPr>
          <p:cNvSpPr/>
          <p:nvPr/>
        </p:nvSpPr>
        <p:spPr>
          <a:xfrm>
            <a:off x="963537" y="2550071"/>
            <a:ext cx="15961421" cy="584775"/>
          </a:xfrm>
          <a:prstGeom prst="rect">
            <a:avLst/>
          </a:prstGeom>
        </p:spPr>
        <p:txBody>
          <a:bodyPr wrap="none">
            <a:spAutoFit/>
          </a:bodyPr>
          <a:lstStyle/>
          <a:p>
            <a:r>
              <a:rPr lang="en-US" sz="3200" b="1" dirty="0">
                <a:solidFill>
                  <a:schemeClr val="tx1"/>
                </a:solidFill>
              </a:rPr>
              <a:t>What added value can National Societies offer when working on employment interventions?</a:t>
            </a:r>
            <a:endParaRPr lang="es-ES" sz="3200" b="1" dirty="0">
              <a:solidFill>
                <a:schemeClr val="tx1"/>
              </a:solidFill>
            </a:endParaRPr>
          </a:p>
        </p:txBody>
      </p:sp>
    </p:spTree>
    <p:extLst>
      <p:ext uri="{BB962C8B-B14F-4D97-AF65-F5344CB8AC3E}">
        <p14:creationId xmlns:p14="http://schemas.microsoft.com/office/powerpoint/2010/main" val="185001274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The meaning of our action | </a:t>
            </a:r>
            <a:r>
              <a:rPr lang="es-ES" sz="3200" dirty="0">
                <a:solidFill>
                  <a:srgbClr val="002060"/>
                </a:solidFill>
                <a:latin typeface="Montserrat Bold"/>
                <a:sym typeface="Montserrat Bold"/>
              </a:rPr>
              <a:t>Activity 1</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987158"/>
            <a:ext cx="12002765"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1.1. The goal of Employment interventions</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190991" y="1906558"/>
            <a:ext cx="962741" cy="830997"/>
          </a:xfrm>
          <a:prstGeom prst="rect">
            <a:avLst/>
          </a:prstGeom>
          <a:ln>
            <a:solidFill>
              <a:schemeClr val="bg2">
                <a:lumMod val="10000"/>
              </a:schemeClr>
            </a:solidFill>
          </a:ln>
        </p:spPr>
      </p:pic>
      <p:sp>
        <p:nvSpPr>
          <p:cNvPr id="11" name="9 Marcador de texto">
            <a:extLst>
              <a:ext uri="{FF2B5EF4-FFF2-40B4-BE49-F238E27FC236}">
                <a16:creationId xmlns:a16="http://schemas.microsoft.com/office/drawing/2014/main" id="{F9F627E0-4F8A-4948-AE34-C8959B1B2F62}"/>
              </a:ext>
            </a:extLst>
          </p:cNvPr>
          <p:cNvSpPr txBox="1">
            <a:spLocks/>
          </p:cNvSpPr>
          <p:nvPr/>
        </p:nvSpPr>
        <p:spPr>
          <a:xfrm>
            <a:off x="2153732" y="3358996"/>
            <a:ext cx="14436097" cy="159206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SzPct val="150000"/>
              <a:buNone/>
              <a:defRPr/>
            </a:pPr>
            <a:r>
              <a:rPr lang="es-ES_tradnl" dirty="0">
                <a:latin typeface="Open Sans" panose="020B0606030504020204" pitchFamily="34" charset="0"/>
                <a:ea typeface="Open Sans" panose="020B0606030504020204" pitchFamily="34" charset="0"/>
                <a:cs typeface="Open Sans" panose="020B0606030504020204" pitchFamily="34" charset="0"/>
              </a:rPr>
              <a:t>Complete the following sentence wich describes the goal behind an employment intervention using </a:t>
            </a:r>
            <a:r>
              <a:rPr lang="es-ES_tradnl" b="1" dirty="0">
                <a:latin typeface="Open Sans" panose="020B0606030504020204" pitchFamily="34" charset="0"/>
                <a:ea typeface="Open Sans" panose="020B0606030504020204" pitchFamily="34" charset="0"/>
                <a:cs typeface="Open Sans" panose="020B0606030504020204" pitchFamily="34" charset="0"/>
              </a:rPr>
              <a:t>every</a:t>
            </a:r>
            <a:r>
              <a:rPr lang="es-ES_tradnl" dirty="0">
                <a:latin typeface="Open Sans" panose="020B0606030504020204" pitchFamily="34" charset="0"/>
                <a:ea typeface="Open Sans" panose="020B0606030504020204" pitchFamily="34" charset="0"/>
                <a:cs typeface="Open Sans" panose="020B0606030504020204" pitchFamily="34" charset="0"/>
              </a:rPr>
              <a:t> word given:</a:t>
            </a:r>
            <a:endParaRPr lang="es-ES" dirty="0">
              <a:latin typeface="Open Sans" panose="020B0606030504020204" pitchFamily="34" charset="0"/>
              <a:ea typeface="Open Sans" panose="020B0606030504020204" pitchFamily="34" charset="0"/>
              <a:cs typeface="Open Sans" panose="020B0606030504020204" pitchFamily="34" charset="0"/>
            </a:endParaRPr>
          </a:p>
          <a:p>
            <a:pPr marL="0" indent="0">
              <a:buSzPct val="150000"/>
              <a:buNone/>
              <a:defRPr/>
            </a:pPr>
            <a:endParaRPr lang="es-ES" dirty="0">
              <a:latin typeface="Open Sans" panose="020B0606030504020204" pitchFamily="34" charset="0"/>
              <a:ea typeface="Open Sans" panose="020B0606030504020204" pitchFamily="34" charset="0"/>
              <a:cs typeface="Open Sans" panose="020B0606030504020204" pitchFamily="34" charset="0"/>
            </a:endParaRPr>
          </a:p>
          <a:p>
            <a:pPr marL="0" indent="0">
              <a:buSzPct val="150000"/>
              <a:buNone/>
              <a:defRPr/>
            </a:pPr>
            <a:endParaRPr lang="en-GB" dirty="0">
              <a:latin typeface="Open Sans" panose="020B0606030504020204" pitchFamily="34" charset="0"/>
              <a:ea typeface="Open Sans" panose="020B0606030504020204" pitchFamily="34" charset="0"/>
              <a:cs typeface="Open Sans" panose="020B0606030504020204" pitchFamily="34" charset="0"/>
            </a:endParaRPr>
          </a:p>
        </p:txBody>
      </p:sp>
      <p:sp>
        <p:nvSpPr>
          <p:cNvPr id="12" name="Rectángulo 11">
            <a:extLst>
              <a:ext uri="{FF2B5EF4-FFF2-40B4-BE49-F238E27FC236}">
                <a16:creationId xmlns:a16="http://schemas.microsoft.com/office/drawing/2014/main" id="{F778CCE6-ACDE-4C50-B50E-43DE2A3D5BB4}"/>
              </a:ext>
            </a:extLst>
          </p:cNvPr>
          <p:cNvSpPr/>
          <p:nvPr/>
        </p:nvSpPr>
        <p:spPr>
          <a:xfrm>
            <a:off x="3132507" y="7976675"/>
            <a:ext cx="2097049" cy="646331"/>
          </a:xfrm>
          <a:prstGeom prst="rect">
            <a:avLst/>
          </a:prstGeom>
        </p:spPr>
        <p:txBody>
          <a:bodyPr wrap="none">
            <a:spAutoFit/>
          </a:bodyPr>
          <a:lstStyle/>
          <a:p>
            <a:pPr>
              <a:buSzPct val="150000"/>
            </a:pPr>
            <a:r>
              <a:rPr lang="es-ES" sz="3600" b="1" dirty="0">
                <a:solidFill>
                  <a:srgbClr val="C00000"/>
                </a:solidFill>
                <a:ea typeface="MS PGothic" pitchFamily="34" charset="-128"/>
              </a:rPr>
              <a:t>EQUALITY</a:t>
            </a:r>
          </a:p>
        </p:txBody>
      </p:sp>
      <p:sp>
        <p:nvSpPr>
          <p:cNvPr id="13" name="Rectángulo 12">
            <a:extLst>
              <a:ext uri="{FF2B5EF4-FFF2-40B4-BE49-F238E27FC236}">
                <a16:creationId xmlns:a16="http://schemas.microsoft.com/office/drawing/2014/main" id="{6306D276-94DE-4059-BAA5-57A3C20DA3D5}"/>
              </a:ext>
            </a:extLst>
          </p:cNvPr>
          <p:cNvSpPr/>
          <p:nvPr/>
        </p:nvSpPr>
        <p:spPr>
          <a:xfrm>
            <a:off x="11432777" y="7976676"/>
            <a:ext cx="2284600" cy="646331"/>
          </a:xfrm>
          <a:prstGeom prst="rect">
            <a:avLst/>
          </a:prstGeom>
        </p:spPr>
        <p:txBody>
          <a:bodyPr wrap="none">
            <a:spAutoFit/>
          </a:bodyPr>
          <a:lstStyle/>
          <a:p>
            <a:pPr>
              <a:buSzPct val="150000"/>
              <a:defRPr/>
            </a:pPr>
            <a:r>
              <a:rPr lang="es-ES" sz="3600" b="1" dirty="0">
                <a:solidFill>
                  <a:srgbClr val="C00000"/>
                </a:solidFill>
                <a:ea typeface="MS PGothic" pitchFamily="34" charset="-128"/>
              </a:rPr>
              <a:t>INSERTION</a:t>
            </a:r>
            <a:endParaRPr lang="en-GB" sz="3600" b="1" dirty="0">
              <a:solidFill>
                <a:srgbClr val="C00000"/>
              </a:solidFill>
              <a:ea typeface="MS PGothic" pitchFamily="34" charset="-128"/>
            </a:endParaRPr>
          </a:p>
        </p:txBody>
      </p:sp>
      <p:sp>
        <p:nvSpPr>
          <p:cNvPr id="14" name="Rectángulo 13">
            <a:extLst>
              <a:ext uri="{FF2B5EF4-FFF2-40B4-BE49-F238E27FC236}">
                <a16:creationId xmlns:a16="http://schemas.microsoft.com/office/drawing/2014/main" id="{ACB617AC-434A-45D7-8979-571472423F4C}"/>
              </a:ext>
            </a:extLst>
          </p:cNvPr>
          <p:cNvSpPr/>
          <p:nvPr/>
        </p:nvSpPr>
        <p:spPr>
          <a:xfrm>
            <a:off x="14872287" y="7976676"/>
            <a:ext cx="3204723" cy="646331"/>
          </a:xfrm>
          <a:prstGeom prst="rect">
            <a:avLst/>
          </a:prstGeom>
        </p:spPr>
        <p:txBody>
          <a:bodyPr wrap="none">
            <a:spAutoFit/>
          </a:bodyPr>
          <a:lstStyle/>
          <a:p>
            <a:pPr>
              <a:buSzPct val="150000"/>
            </a:pPr>
            <a:r>
              <a:rPr lang="es-ES" sz="3600" b="1" dirty="0">
                <a:solidFill>
                  <a:srgbClr val="C00000"/>
                </a:solidFill>
                <a:ea typeface="MS PGothic" pitchFamily="34" charset="-128"/>
              </a:rPr>
              <a:t>FULLY-FLEDGED</a:t>
            </a:r>
            <a:endParaRPr lang="en-GB" sz="3600" b="1" dirty="0">
              <a:solidFill>
                <a:srgbClr val="C00000"/>
              </a:solidFill>
              <a:ea typeface="MS PGothic" pitchFamily="34" charset="-128"/>
            </a:endParaRPr>
          </a:p>
        </p:txBody>
      </p:sp>
      <p:sp>
        <p:nvSpPr>
          <p:cNvPr id="15" name="Rectángulo 14">
            <a:extLst>
              <a:ext uri="{FF2B5EF4-FFF2-40B4-BE49-F238E27FC236}">
                <a16:creationId xmlns:a16="http://schemas.microsoft.com/office/drawing/2014/main" id="{6DAC7B22-2735-47AC-91CC-EB6E22A9AA95}"/>
              </a:ext>
            </a:extLst>
          </p:cNvPr>
          <p:cNvSpPr/>
          <p:nvPr/>
        </p:nvSpPr>
        <p:spPr>
          <a:xfrm>
            <a:off x="6670463" y="7976676"/>
            <a:ext cx="2871299" cy="646331"/>
          </a:xfrm>
          <a:prstGeom prst="rect">
            <a:avLst/>
          </a:prstGeom>
        </p:spPr>
        <p:txBody>
          <a:bodyPr wrap="none">
            <a:spAutoFit/>
          </a:bodyPr>
          <a:lstStyle/>
          <a:p>
            <a:pPr>
              <a:buSzPct val="150000"/>
            </a:pPr>
            <a:r>
              <a:rPr lang="es-ES" sz="3600" b="1" dirty="0">
                <a:solidFill>
                  <a:srgbClr val="C00000"/>
                </a:solidFill>
                <a:ea typeface="MS PGothic" pitchFamily="34" charset="-128"/>
              </a:rPr>
              <a:t>INTEGRATION</a:t>
            </a:r>
            <a:endParaRPr lang="en-GB" sz="3600" b="1" dirty="0">
              <a:solidFill>
                <a:srgbClr val="C00000"/>
              </a:solidFill>
              <a:ea typeface="MS PGothic" pitchFamily="34" charset="-128"/>
            </a:endParaRPr>
          </a:p>
        </p:txBody>
      </p:sp>
      <p:sp>
        <p:nvSpPr>
          <p:cNvPr id="2" name="Rectángulo 1">
            <a:extLst>
              <a:ext uri="{FF2B5EF4-FFF2-40B4-BE49-F238E27FC236}">
                <a16:creationId xmlns:a16="http://schemas.microsoft.com/office/drawing/2014/main" id="{B624BC16-917F-4F8C-8703-F102A256FE2B}"/>
              </a:ext>
            </a:extLst>
          </p:cNvPr>
          <p:cNvSpPr/>
          <p:nvPr/>
        </p:nvSpPr>
        <p:spPr>
          <a:xfrm>
            <a:off x="3132507" y="4660678"/>
            <a:ext cx="10583493" cy="2968248"/>
          </a:xfrm>
          <a:prstGeom prst="rect">
            <a:avLst/>
          </a:prstGeom>
        </p:spPr>
        <p:txBody>
          <a:bodyPr wrap="square">
            <a:spAutoFit/>
          </a:bodyPr>
          <a:lstStyle/>
          <a:p>
            <a:pPr algn="just">
              <a:lnSpc>
                <a:spcPct val="150000"/>
              </a:lnSpc>
            </a:pPr>
            <a:r>
              <a:rPr lang="es-ES" sz="3200" i="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It contributes to the social _________________ of the most vulnerable persons, favoring their ________________ into the labor market under conditions of _______________ as ____________________________ citizens.</a:t>
            </a:r>
          </a:p>
        </p:txBody>
      </p:sp>
    </p:spTree>
    <p:extLst>
      <p:ext uri="{BB962C8B-B14F-4D97-AF65-F5344CB8AC3E}">
        <p14:creationId xmlns:p14="http://schemas.microsoft.com/office/powerpoint/2010/main" val="142633504"/>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The meaning of our action | </a:t>
            </a:r>
            <a:r>
              <a:rPr lang="es-ES" sz="3200" dirty="0">
                <a:solidFill>
                  <a:srgbClr val="002060"/>
                </a:solidFill>
                <a:latin typeface="Montserrat Bold"/>
                <a:sym typeface="Montserrat Bold"/>
              </a:rPr>
              <a:t>Activity 2</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987158"/>
            <a:ext cx="13844819" cy="1316130"/>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1.2. The line up between Employment interventions and the URCS One Plan</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086664" y="1987158"/>
            <a:ext cx="962741" cy="830997"/>
          </a:xfrm>
          <a:prstGeom prst="rect">
            <a:avLst/>
          </a:prstGeom>
          <a:ln>
            <a:solidFill>
              <a:schemeClr val="bg2">
                <a:lumMod val="10000"/>
              </a:schemeClr>
            </a:solidFill>
          </a:ln>
        </p:spPr>
      </p:pic>
      <p:sp>
        <p:nvSpPr>
          <p:cNvPr id="18" name="Rectángulo 17">
            <a:extLst>
              <a:ext uri="{FF2B5EF4-FFF2-40B4-BE49-F238E27FC236}">
                <a16:creationId xmlns:a16="http://schemas.microsoft.com/office/drawing/2014/main" id="{E950A3DE-2F4F-4F6A-BAD1-3973180B44DD}"/>
              </a:ext>
            </a:extLst>
          </p:cNvPr>
          <p:cNvSpPr/>
          <p:nvPr/>
        </p:nvSpPr>
        <p:spPr>
          <a:xfrm>
            <a:off x="7574513" y="3255538"/>
            <a:ext cx="9861432" cy="3255122"/>
          </a:xfrm>
          <a:prstGeom prst="rect">
            <a:avLst/>
          </a:prstGeom>
        </p:spPr>
        <p:txBody>
          <a:bodyPr wrap="square">
            <a:spAutoFit/>
          </a:bodyPr>
          <a:lstStyle/>
          <a:p>
            <a:pPr algn="ctr">
              <a:lnSpc>
                <a:spcPct val="150000"/>
              </a:lnSpc>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In the Five-Year Strategy of 2021-2025, the URCS has been envisioned as “a powerful and socially recognized </a:t>
            </a:r>
          </a:p>
          <a:p>
            <a:pPr algn="ctr">
              <a:lnSpc>
                <a:spcPct val="150000"/>
              </a:lnSpc>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organization that responds with public participation to humanitarian and social challenges turning compassion </a:t>
            </a:r>
          </a:p>
          <a:p>
            <a:pPr algn="ctr">
              <a:lnSpc>
                <a:spcPct val="150000"/>
              </a:lnSpc>
            </a:pPr>
            <a:r>
              <a:rPr lang="en-US" sz="2800" dirty="0">
                <a:solidFill>
                  <a:srgbClr val="333333"/>
                </a:solidFill>
                <a:latin typeface="Open Sans" panose="020B0606030504020204" pitchFamily="34" charset="0"/>
                <a:ea typeface="Open Sans" panose="020B0606030504020204" pitchFamily="34" charset="0"/>
                <a:cs typeface="Open Sans" panose="020B0606030504020204" pitchFamily="34" charset="0"/>
              </a:rPr>
              <a:t>into action. We help those who need it the most.”</a:t>
            </a:r>
            <a:endParaRPr lang="en-GB" sz="2800" dirty="0">
              <a:latin typeface="Open Sans" panose="020B0606030504020204" pitchFamily="34" charset="0"/>
              <a:ea typeface="Open Sans" panose="020B0606030504020204" pitchFamily="34" charset="0"/>
              <a:cs typeface="Open Sans" panose="020B0606030504020204" pitchFamily="34" charset="0"/>
            </a:endParaRPr>
          </a:p>
        </p:txBody>
      </p:sp>
      <p:pic>
        <p:nvPicPr>
          <p:cNvPr id="2" name="Imagen 1">
            <a:extLst>
              <a:ext uri="{FF2B5EF4-FFF2-40B4-BE49-F238E27FC236}">
                <a16:creationId xmlns:a16="http://schemas.microsoft.com/office/drawing/2014/main" id="{E40E87F5-1A30-4390-96A3-2210006648C4}"/>
              </a:ext>
            </a:extLst>
          </p:cNvPr>
          <p:cNvPicPr>
            <a:picLocks noChangeAspect="1"/>
          </p:cNvPicPr>
          <p:nvPr/>
        </p:nvPicPr>
        <p:blipFill>
          <a:blip r:embed="rId6"/>
          <a:stretch>
            <a:fillRect/>
          </a:stretch>
        </p:blipFill>
        <p:spPr>
          <a:xfrm>
            <a:off x="7281399" y="6902326"/>
            <a:ext cx="11006601" cy="3444001"/>
          </a:xfrm>
          <a:prstGeom prst="rect">
            <a:avLst/>
          </a:prstGeom>
        </p:spPr>
      </p:pic>
      <p:sp>
        <p:nvSpPr>
          <p:cNvPr id="13" name="Rectángulo 12">
            <a:extLst>
              <a:ext uri="{FF2B5EF4-FFF2-40B4-BE49-F238E27FC236}">
                <a16:creationId xmlns:a16="http://schemas.microsoft.com/office/drawing/2014/main" id="{57C1A30E-4641-4BCD-BFDB-84DDEF7C6111}"/>
              </a:ext>
            </a:extLst>
          </p:cNvPr>
          <p:cNvSpPr/>
          <p:nvPr/>
        </p:nvSpPr>
        <p:spPr>
          <a:xfrm>
            <a:off x="2049405" y="3859031"/>
            <a:ext cx="4250342" cy="3255122"/>
          </a:xfrm>
          <a:prstGeom prst="rect">
            <a:avLst/>
          </a:prstGeom>
        </p:spPr>
        <p:txBody>
          <a:bodyPr wrap="square">
            <a:spAutoFit/>
          </a:bodyPr>
          <a:lstStyle/>
          <a:p>
            <a:pPr algn="ctr">
              <a:lnSpc>
                <a:spcPct val="150000"/>
              </a:lnSpc>
            </a:pPr>
            <a:r>
              <a:rPr lang="es-ES" sz="2800"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How and where we can line up the Employment intervention with the </a:t>
            </a:r>
            <a:r>
              <a:rPr lang="es-ES" sz="280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VISION</a:t>
            </a:r>
            <a:r>
              <a:rPr lang="es-ES" sz="2800"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 of the URCS (One Plan 2023-2025)</a:t>
            </a:r>
            <a:endParaRPr lang="en-GB" sz="2800"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16260670"/>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36201"/>
            <a:ext cx="13141236"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Vulnerability | </a:t>
            </a:r>
            <a:r>
              <a:rPr lang="es-ES" sz="3200" dirty="0">
                <a:solidFill>
                  <a:srgbClr val="002060"/>
                </a:solidFill>
                <a:latin typeface="Montserrat Bold"/>
                <a:sym typeface="Montserrat Bold"/>
              </a:rPr>
              <a:t>Vulnerable groups</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9" name="Rectángulo 8">
            <a:extLst>
              <a:ext uri="{FF2B5EF4-FFF2-40B4-BE49-F238E27FC236}">
                <a16:creationId xmlns:a16="http://schemas.microsoft.com/office/drawing/2014/main" id="{4A6B4526-DE34-4603-81DB-31EF53F2524F}"/>
              </a:ext>
            </a:extLst>
          </p:cNvPr>
          <p:cNvSpPr/>
          <p:nvPr/>
        </p:nvSpPr>
        <p:spPr>
          <a:xfrm>
            <a:off x="8692004" y="2517422"/>
            <a:ext cx="6083076" cy="4445576"/>
          </a:xfrm>
          <a:prstGeom prst="rect">
            <a:avLst/>
          </a:prstGeom>
        </p:spPr>
        <p:txBody>
          <a:bodyPr wrap="square">
            <a:spAutoFit/>
          </a:bodyPr>
          <a:lstStyle/>
          <a:p>
            <a:pPr algn="ctr">
              <a:lnSpc>
                <a:spcPct val="150000"/>
              </a:lnSpc>
            </a:pPr>
            <a:r>
              <a:rPr lang="es-ES" sz="3200" dirty="0">
                <a:latin typeface="Open Sans" panose="020B0606030504020204" pitchFamily="34" charset="0"/>
                <a:ea typeface="Open Sans" panose="020B0606030504020204" pitchFamily="34" charset="0"/>
                <a:cs typeface="Open Sans" panose="020B0606030504020204" pitchFamily="34" charset="0"/>
              </a:rPr>
              <a:t>In </a:t>
            </a:r>
            <a:r>
              <a:rPr lang="es-ES" sz="3200" dirty="0" err="1">
                <a:latin typeface="Open Sans" panose="020B0606030504020204" pitchFamily="34" charset="0"/>
                <a:ea typeface="Open Sans" panose="020B0606030504020204" pitchFamily="34" charset="0"/>
                <a:cs typeface="Open Sans" panose="020B0606030504020204" pitchFamily="34" charset="0"/>
              </a:rPr>
              <a:t>every</a:t>
            </a:r>
            <a:r>
              <a:rPr lang="es-ES" sz="3200" dirty="0">
                <a:latin typeface="Open Sans" panose="020B0606030504020204" pitchFamily="34" charset="0"/>
                <a:ea typeface="Open Sans" panose="020B0606030504020204" pitchFamily="34" charset="0"/>
                <a:cs typeface="Open Sans" panose="020B0606030504020204" pitchFamily="34" charset="0"/>
              </a:rPr>
              <a:t> community there are groups of people that can’t profit from the general benefits and rights that are accessible to the clear majority of the population.</a:t>
            </a:r>
            <a:endParaRPr lang="en-GB" sz="2800"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10" name="Imagen 9">
            <a:extLst>
              <a:ext uri="{FF2B5EF4-FFF2-40B4-BE49-F238E27FC236}">
                <a16:creationId xmlns:a16="http://schemas.microsoft.com/office/drawing/2014/main" id="{12F1D0AE-FF36-4F15-966A-6607ABB809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3567" y="2389063"/>
            <a:ext cx="6083075" cy="6052811"/>
          </a:xfrm>
          <a:prstGeom prst="rect">
            <a:avLst/>
          </a:prstGeom>
        </p:spPr>
      </p:pic>
      <p:sp>
        <p:nvSpPr>
          <p:cNvPr id="11" name="Rectángulo 10">
            <a:extLst>
              <a:ext uri="{FF2B5EF4-FFF2-40B4-BE49-F238E27FC236}">
                <a16:creationId xmlns:a16="http://schemas.microsoft.com/office/drawing/2014/main" id="{A7006748-3225-4457-A901-501F81C3001D}"/>
              </a:ext>
            </a:extLst>
          </p:cNvPr>
          <p:cNvSpPr/>
          <p:nvPr/>
        </p:nvSpPr>
        <p:spPr>
          <a:xfrm>
            <a:off x="994091" y="8492271"/>
            <a:ext cx="5462026" cy="400110"/>
          </a:xfrm>
          <a:prstGeom prst="rect">
            <a:avLst/>
          </a:prstGeom>
        </p:spPr>
        <p:txBody>
          <a:bodyPr wrap="square">
            <a:spAutoFit/>
          </a:bodyPr>
          <a:lstStyle/>
          <a:p>
            <a:r>
              <a:rPr lang="en-GB" sz="2000" i="1" dirty="0">
                <a:solidFill>
                  <a:srgbClr val="000000"/>
                </a:solidFill>
              </a:rPr>
              <a:t>Picture Author: Karl Dolenc, Beholdingeye.com. </a:t>
            </a:r>
            <a:endParaRPr lang="en-GB" sz="2000" i="1" dirty="0"/>
          </a:p>
        </p:txBody>
      </p:sp>
      <p:sp>
        <p:nvSpPr>
          <p:cNvPr id="12" name="Rectángulo 11">
            <a:extLst>
              <a:ext uri="{FF2B5EF4-FFF2-40B4-BE49-F238E27FC236}">
                <a16:creationId xmlns:a16="http://schemas.microsoft.com/office/drawing/2014/main" id="{EC49FF3D-80B5-46F1-BF13-3E3DF952B968}"/>
              </a:ext>
            </a:extLst>
          </p:cNvPr>
          <p:cNvSpPr/>
          <p:nvPr/>
        </p:nvSpPr>
        <p:spPr>
          <a:xfrm>
            <a:off x="683566" y="1683884"/>
            <a:ext cx="8008437" cy="523220"/>
          </a:xfrm>
          <a:prstGeom prst="rect">
            <a:avLst/>
          </a:prstGeom>
        </p:spPr>
        <p:txBody>
          <a:bodyPr wrap="square">
            <a:spAutoFit/>
          </a:bodyPr>
          <a:lstStyle/>
          <a:p>
            <a:r>
              <a:rPr lang="es-ES" sz="2800" b="1" dirty="0">
                <a:latin typeface="Open Sans" panose="020B0606030504020204" pitchFamily="34" charset="0"/>
                <a:ea typeface="Open Sans" panose="020B0606030504020204" pitchFamily="34" charset="0"/>
                <a:cs typeface="Open Sans" panose="020B0606030504020204" pitchFamily="34" charset="0"/>
              </a:rPr>
              <a:t>Barriers and hurdles in labour integration</a:t>
            </a:r>
            <a:endParaRPr lang="en-GB" sz="2800"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13" name="Imagen 12">
            <a:extLst>
              <a:ext uri="{FF2B5EF4-FFF2-40B4-BE49-F238E27FC236}">
                <a16:creationId xmlns:a16="http://schemas.microsoft.com/office/drawing/2014/main" id="{717C9AEF-B7BA-431F-937F-E279D8E67CF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35745" y="7197418"/>
            <a:ext cx="1267261" cy="1267261"/>
          </a:xfrm>
          <a:prstGeom prst="rect">
            <a:avLst/>
          </a:prstGeom>
        </p:spPr>
      </p:pic>
      <p:pic>
        <p:nvPicPr>
          <p:cNvPr id="14" name="Imagen 13">
            <a:extLst>
              <a:ext uri="{FF2B5EF4-FFF2-40B4-BE49-F238E27FC236}">
                <a16:creationId xmlns:a16="http://schemas.microsoft.com/office/drawing/2014/main" id="{7375B391-66BC-4400-B43E-A45B97FF7D9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050460" y="7189537"/>
            <a:ext cx="1267262" cy="1267262"/>
          </a:xfrm>
          <a:prstGeom prst="rect">
            <a:avLst/>
          </a:prstGeom>
        </p:spPr>
      </p:pic>
      <p:pic>
        <p:nvPicPr>
          <p:cNvPr id="15" name="Imagen 14">
            <a:extLst>
              <a:ext uri="{FF2B5EF4-FFF2-40B4-BE49-F238E27FC236}">
                <a16:creationId xmlns:a16="http://schemas.microsoft.com/office/drawing/2014/main" id="{708F487D-8A5F-46C1-B94E-EE84EB86EF6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507818" y="7197418"/>
            <a:ext cx="1267262" cy="1267262"/>
          </a:xfrm>
          <a:prstGeom prst="rect">
            <a:avLst/>
          </a:prstGeom>
        </p:spPr>
      </p:pic>
      <p:pic>
        <p:nvPicPr>
          <p:cNvPr id="16" name="Imagen 15">
            <a:extLst>
              <a:ext uri="{FF2B5EF4-FFF2-40B4-BE49-F238E27FC236}">
                <a16:creationId xmlns:a16="http://schemas.microsoft.com/office/drawing/2014/main" id="{E4E360D7-0A45-477F-9E85-12E7251A82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593102" y="7189537"/>
            <a:ext cx="1267262" cy="1267262"/>
          </a:xfrm>
          <a:prstGeom prst="rect">
            <a:avLst/>
          </a:prstGeom>
        </p:spPr>
      </p:pic>
    </p:spTree>
    <p:extLst>
      <p:ext uri="{BB962C8B-B14F-4D97-AF65-F5344CB8AC3E}">
        <p14:creationId xmlns:p14="http://schemas.microsoft.com/office/powerpoint/2010/main" val="207039169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27"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90838ACE-F60E-4E88-ACC6-CAFF7F2BEDCE}"/>
              </a:ext>
            </a:extLst>
          </p:cNvPr>
          <p:cNvSpPr txBox="1">
            <a:spLocks/>
          </p:cNvSpPr>
          <p:nvPr/>
        </p:nvSpPr>
        <p:spPr>
          <a:xfrm>
            <a:off x="11232107" y="2727571"/>
            <a:ext cx="6587233" cy="59229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3200" dirty="0">
                <a:latin typeface="Open Sans" panose="020B0606030504020204" pitchFamily="34" charset="0"/>
                <a:ea typeface="Open Sans" panose="020B0606030504020204" pitchFamily="34" charset="0"/>
                <a:cs typeface="Open Sans" panose="020B0606030504020204" pitchFamily="34" charset="0"/>
              </a:rPr>
              <a:t>A vulnerable </a:t>
            </a:r>
            <a:r>
              <a:rPr lang="es-ES" sz="3200" b="1" dirty="0">
                <a:latin typeface="Open Sans" panose="020B0606030504020204" pitchFamily="34" charset="0"/>
                <a:ea typeface="Open Sans" panose="020B0606030504020204" pitchFamily="34" charset="0"/>
                <a:cs typeface="Open Sans" panose="020B0606030504020204" pitchFamily="34" charset="0"/>
              </a:rPr>
              <a:t>person</a:t>
            </a:r>
            <a:r>
              <a:rPr lang="es-ES" sz="3200" dirty="0">
                <a:latin typeface="Open Sans" panose="020B0606030504020204" pitchFamily="34" charset="0"/>
                <a:ea typeface="Open Sans" panose="020B0606030504020204" pitchFamily="34" charset="0"/>
                <a:cs typeface="Open Sans" panose="020B0606030504020204" pitchFamily="34" charset="0"/>
              </a:rPr>
              <a:t> is not born vulnerable. A person becomes vulnerable as a result of a number of  factors that not always are under his/her control.</a:t>
            </a:r>
          </a:p>
          <a:p>
            <a:pPr hangingPunct="1">
              <a:lnSpc>
                <a:spcPct val="150000"/>
              </a:lnSpc>
            </a:pPr>
            <a:endParaRPr lang="es-ES" sz="3200" dirty="0">
              <a:latin typeface="Open Sans" panose="020B0606030504020204" pitchFamily="34" charset="0"/>
              <a:ea typeface="Open Sans" panose="020B0606030504020204" pitchFamily="34" charset="0"/>
              <a:cs typeface="Open Sans" panose="020B0606030504020204" pitchFamily="34" charset="0"/>
            </a:endParaRPr>
          </a:p>
          <a:p>
            <a:pPr algn="ctr" hangingPunct="1">
              <a:lnSpc>
                <a:spcPct val="150000"/>
              </a:lnSpc>
            </a:pPr>
            <a:r>
              <a:rPr lang="es-ES" sz="3200" dirty="0">
                <a:latin typeface="Open Sans" panose="020B0606030504020204" pitchFamily="34" charset="0"/>
                <a:ea typeface="Open Sans" panose="020B0606030504020204" pitchFamily="34" charset="0"/>
                <a:cs typeface="Open Sans" panose="020B0606030504020204" pitchFamily="34" charset="0"/>
              </a:rPr>
              <a:t>Every person is exposed to the risk to become vulnerable.</a:t>
            </a:r>
            <a:endParaRPr lang="en-US" sz="2800" dirty="0">
              <a:latin typeface="Open Sans" panose="020B0606030504020204" pitchFamily="34" charset="0"/>
              <a:ea typeface="Open Sans" panose="020B0606030504020204" pitchFamily="34" charset="0"/>
              <a:cs typeface="Open Sans" panose="020B0606030504020204" pitchFamily="34" charset="0"/>
            </a:endParaRPr>
          </a:p>
        </p:txBody>
      </p:sp>
      <p:pic>
        <p:nvPicPr>
          <p:cNvPr id="7" name="Imagen 6">
            <a:extLst>
              <a:ext uri="{FF2B5EF4-FFF2-40B4-BE49-F238E27FC236}">
                <a16:creationId xmlns:a16="http://schemas.microsoft.com/office/drawing/2014/main" id="{EBF27D70-007F-4356-8D63-6FE2D202A8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54364" y="1713777"/>
            <a:ext cx="7551050" cy="3853413"/>
          </a:xfrm>
          <a:prstGeom prst="rect">
            <a:avLst/>
          </a:prstGeom>
        </p:spPr>
      </p:pic>
      <p:sp>
        <p:nvSpPr>
          <p:cNvPr id="8" name="Marcador de contenido 2">
            <a:extLst>
              <a:ext uri="{FF2B5EF4-FFF2-40B4-BE49-F238E27FC236}">
                <a16:creationId xmlns:a16="http://schemas.microsoft.com/office/drawing/2014/main" id="{B422E2D4-1E34-48CA-B209-35CA9F065E25}"/>
              </a:ext>
            </a:extLst>
          </p:cNvPr>
          <p:cNvSpPr txBox="1">
            <a:spLocks/>
          </p:cNvSpPr>
          <p:nvPr/>
        </p:nvSpPr>
        <p:spPr>
          <a:xfrm>
            <a:off x="-2688609" y="5728112"/>
            <a:ext cx="15981528" cy="776702"/>
          </a:xfrm>
          <a:prstGeom prst="rect">
            <a:avLst/>
          </a:prstGeom>
        </p:spPr>
        <p:txBody>
          <a:bodyPr>
            <a:noAutofit/>
          </a:bodyPr>
          <a:lst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indent="0" algn="ctr" hangingPunct="1">
              <a:lnSpc>
                <a:spcPct val="100000"/>
              </a:lnSpc>
              <a:spcBef>
                <a:spcPts val="0"/>
              </a:spcBef>
              <a:buFont typeface="Arial"/>
              <a:buNone/>
            </a:pPr>
            <a:r>
              <a:rPr lang="es-ES" sz="2800" dirty="0">
                <a:latin typeface="Verdana" panose="020B0604030504040204" pitchFamily="34" charset="0"/>
                <a:ea typeface="Verdana" panose="020B0604030504040204" pitchFamily="34" charset="0"/>
                <a:cs typeface="Times New Roman" panose="02020603050405020304" pitchFamily="18" charset="0"/>
              </a:rPr>
              <a:t>Women / Men / LGTBIQ+ | Youth | People 45+ </a:t>
            </a:r>
          </a:p>
        </p:txBody>
      </p:sp>
      <p:sp>
        <p:nvSpPr>
          <p:cNvPr id="9" name="Rectángulo 8">
            <a:extLst>
              <a:ext uri="{FF2B5EF4-FFF2-40B4-BE49-F238E27FC236}">
                <a16:creationId xmlns:a16="http://schemas.microsoft.com/office/drawing/2014/main" id="{2EA0BE9B-7396-44F1-B017-BACA9ED7226E}"/>
              </a:ext>
            </a:extLst>
          </p:cNvPr>
          <p:cNvSpPr/>
          <p:nvPr/>
        </p:nvSpPr>
        <p:spPr>
          <a:xfrm>
            <a:off x="883266" y="6408592"/>
            <a:ext cx="9093247" cy="3587842"/>
          </a:xfrm>
          <a:prstGeom prst="rect">
            <a:avLst/>
          </a:prstGeom>
        </p:spPr>
        <p:txBody>
          <a:bodyPr wrap="square">
            <a:spAutoFit/>
          </a:bodyPr>
          <a:lstStyle/>
          <a:p>
            <a:pPr algn="ctr" hangingPunct="1"/>
            <a:r>
              <a:rPr lang="es-ES" sz="6000" b="1" dirty="0">
                <a:latin typeface="Verdana" panose="020B0604030504040204" pitchFamily="34" charset="0"/>
                <a:ea typeface="Verdana" panose="020B0604030504040204" pitchFamily="34" charset="0"/>
                <a:cs typeface="Times New Roman" panose="02020603050405020304" pitchFamily="18" charset="0"/>
              </a:rPr>
              <a:t>+</a:t>
            </a:r>
          </a:p>
          <a:p>
            <a:pPr algn="ctr" hangingPunct="1"/>
            <a:r>
              <a:rPr lang="es-ES" sz="2800" b="1" dirty="0">
                <a:latin typeface="Verdana" panose="020B0604030504040204" pitchFamily="34" charset="0"/>
                <a:ea typeface="Verdana" panose="020B0604030504040204" pitchFamily="34" charset="0"/>
                <a:cs typeface="Times New Roman" panose="02020603050405020304" pitchFamily="18" charset="0"/>
              </a:rPr>
              <a:t>VULNERABILITY</a:t>
            </a:r>
          </a:p>
          <a:p>
            <a:pPr algn="ctr" hangingPunct="1">
              <a:lnSpc>
                <a:spcPct val="150000"/>
              </a:lnSpc>
            </a:pPr>
            <a:r>
              <a:rPr lang="es-ES" sz="2400" dirty="0">
                <a:latin typeface="Verdana" panose="020B0604030504040204" pitchFamily="34" charset="0"/>
                <a:ea typeface="Verdana" panose="020B0604030504040204" pitchFamily="34" charset="0"/>
                <a:cs typeface="Times New Roman" panose="02020603050405020304" pitchFamily="18" charset="0"/>
              </a:rPr>
              <a:t>with disabilities  | homeless  | from other region/culture  |</a:t>
            </a:r>
            <a:r>
              <a:rPr lang="es-ES" sz="24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s-ES" sz="2400" dirty="0">
                <a:latin typeface="Verdana" panose="020B0604030504040204" pitchFamily="34" charset="0"/>
                <a:ea typeface="Verdana" panose="020B0604030504040204" pitchFamily="34" charset="0"/>
                <a:cs typeface="Times New Roman" panose="02020603050405020304" pitchFamily="18" charset="0"/>
              </a:rPr>
              <a:t>with family/caring responsibilities</a:t>
            </a:r>
          </a:p>
          <a:p>
            <a:pPr algn="ctr" hangingPunct="1">
              <a:lnSpc>
                <a:spcPct val="150000"/>
              </a:lnSpc>
            </a:pPr>
            <a:r>
              <a:rPr lang="es-ES" sz="2400" dirty="0">
                <a:latin typeface="Verdana" panose="020B0604030504040204" pitchFamily="34" charset="0"/>
                <a:ea typeface="Verdana" panose="020B0604030504040204" pitchFamily="34" charset="0"/>
                <a:cs typeface="Times New Roman" panose="02020603050405020304" pitchFamily="18" charset="0"/>
              </a:rPr>
              <a:t>without the skills demanded by employers  |  living far from training/employment</a:t>
            </a:r>
          </a:p>
        </p:txBody>
      </p:sp>
      <p:sp>
        <p:nvSpPr>
          <p:cNvPr id="10" name="Marcador de contenido 2">
            <a:extLst>
              <a:ext uri="{FF2B5EF4-FFF2-40B4-BE49-F238E27FC236}">
                <a16:creationId xmlns:a16="http://schemas.microsoft.com/office/drawing/2014/main" id="{F64C1A00-4009-446E-8DA0-2842EA602A21}"/>
              </a:ext>
            </a:extLst>
          </p:cNvPr>
          <p:cNvSpPr txBox="1">
            <a:spLocks/>
          </p:cNvSpPr>
          <p:nvPr/>
        </p:nvSpPr>
        <p:spPr>
          <a:xfrm>
            <a:off x="3574471" y="5143500"/>
            <a:ext cx="3047483" cy="776702"/>
          </a:xfrm>
          <a:prstGeom prst="rect">
            <a:avLst/>
          </a:prstGeom>
        </p:spPr>
        <p:txBody>
          <a:bodyPr>
            <a:noAutofit/>
          </a:bodyPr>
          <a:lst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indent="0" algn="ctr" hangingPunct="1">
              <a:lnSpc>
                <a:spcPct val="100000"/>
              </a:lnSpc>
              <a:spcBef>
                <a:spcPts val="0"/>
              </a:spcBef>
              <a:buFont typeface="Arial"/>
              <a:buNone/>
            </a:pPr>
            <a:r>
              <a:rPr lang="es-ES" sz="2800" b="1" dirty="0">
                <a:latin typeface="Verdana" panose="020B0604030504040204" pitchFamily="34" charset="0"/>
                <a:ea typeface="Verdana" panose="020B0604030504040204" pitchFamily="34" charset="0"/>
                <a:cs typeface="Times New Roman" panose="02020603050405020304" pitchFamily="18" charset="0"/>
              </a:rPr>
              <a:t>PERSON</a:t>
            </a:r>
          </a:p>
        </p:txBody>
      </p:sp>
      <p:sp>
        <p:nvSpPr>
          <p:cNvPr id="11" name="TextBox 2">
            <a:extLst>
              <a:ext uri="{FF2B5EF4-FFF2-40B4-BE49-F238E27FC236}">
                <a16:creationId xmlns:a16="http://schemas.microsoft.com/office/drawing/2014/main" id="{5E984A80-2845-48D6-9466-DDD5DD541326}"/>
              </a:ext>
            </a:extLst>
          </p:cNvPr>
          <p:cNvSpPr txBox="1">
            <a:spLocks/>
          </p:cNvSpPr>
          <p:nvPr/>
        </p:nvSpPr>
        <p:spPr>
          <a:xfrm>
            <a:off x="295094" y="136201"/>
            <a:ext cx="13141236"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Vulnerability | </a:t>
            </a:r>
            <a:r>
              <a:rPr lang="es-ES" sz="3200" dirty="0">
                <a:solidFill>
                  <a:srgbClr val="002060"/>
                </a:solidFill>
                <a:latin typeface="Montserrat Bold"/>
                <a:sym typeface="Montserrat Bold"/>
              </a:rPr>
              <a:t>Vulnerable groups</a:t>
            </a:r>
          </a:p>
        </p:txBody>
      </p:sp>
    </p:spTree>
    <p:extLst>
      <p:ext uri="{BB962C8B-B14F-4D97-AF65-F5344CB8AC3E}">
        <p14:creationId xmlns:p14="http://schemas.microsoft.com/office/powerpoint/2010/main" val="153819063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1000"/>
                                        <p:tgtEl>
                                          <p:spTgt spid="27"/>
                                        </p:tgtEl>
                                      </p:cBhvr>
                                    </p:animEffect>
                                    <p:anim calcmode="lin" valueType="num">
                                      <p:cBhvr>
                                        <p:cTn id="12" dur="1000" fill="hold"/>
                                        <p:tgtEl>
                                          <p:spTgt spid="27"/>
                                        </p:tgtEl>
                                        <p:attrNameLst>
                                          <p:attrName>ppt_x</p:attrName>
                                        </p:attrNameLst>
                                      </p:cBhvr>
                                      <p:tavLst>
                                        <p:tav tm="0">
                                          <p:val>
                                            <p:strVal val="#ppt_x"/>
                                          </p:val>
                                        </p:tav>
                                        <p:tav tm="100000">
                                          <p:val>
                                            <p:strVal val="#ppt_x"/>
                                          </p:val>
                                        </p:tav>
                                      </p:tavLst>
                                    </p:anim>
                                    <p:anim calcmode="lin" valueType="num">
                                      <p:cBhvr>
                                        <p:cTn id="1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987158"/>
            <a:ext cx="12002765" cy="523220"/>
          </a:xfrm>
          <a:prstGeom prst="rect">
            <a:avLst/>
          </a:prstGeom>
        </p:spPr>
        <p:txBody>
          <a:bodyPr wrap="square">
            <a:spAutoFit/>
          </a:bodyPr>
          <a:lstStyle/>
          <a:p>
            <a:pPr fontAlgn="base"/>
            <a:r>
              <a:rPr lang="en-US" sz="2800" b="1" dirty="0">
                <a:latin typeface="Open Sans" panose="020B0606030504020204" pitchFamily="34" charset="0"/>
                <a:ea typeface="Open Sans" panose="020B0606030504020204" pitchFamily="34" charset="0"/>
                <a:cs typeface="Open Sans" panose="020B0606030504020204" pitchFamily="34" charset="0"/>
              </a:rPr>
              <a:t>Employment interventions allow us to work in an integrative way</a:t>
            </a:r>
          </a:p>
        </p:txBody>
      </p:sp>
      <p:sp>
        <p:nvSpPr>
          <p:cNvPr id="8" name="Rectángulo 7">
            <a:extLst>
              <a:ext uri="{FF2B5EF4-FFF2-40B4-BE49-F238E27FC236}">
                <a16:creationId xmlns:a16="http://schemas.microsoft.com/office/drawing/2014/main" id="{32CB058E-34BB-403B-B090-EB4C51FFDA00}"/>
              </a:ext>
            </a:extLst>
          </p:cNvPr>
          <p:cNvSpPr/>
          <p:nvPr/>
        </p:nvSpPr>
        <p:spPr>
          <a:xfrm>
            <a:off x="4129098" y="7693010"/>
            <a:ext cx="10029801" cy="1754326"/>
          </a:xfrm>
          <a:prstGeom prst="rect">
            <a:avLst/>
          </a:prstGeom>
        </p:spPr>
        <p:txBody>
          <a:bodyPr wrap="square">
            <a:spAutoFit/>
          </a:bodyPr>
          <a:lstStyle/>
          <a:p>
            <a:pPr algn="ctr"/>
            <a:r>
              <a:rPr lang="es-ES" sz="3600" dirty="0">
                <a:latin typeface="Open Sans" panose="020B0606030504020204" pitchFamily="34" charset="0"/>
                <a:ea typeface="Open Sans" panose="020B0606030504020204" pitchFamily="34" charset="0"/>
                <a:cs typeface="Open Sans" panose="020B0606030504020204" pitchFamily="34" charset="0"/>
              </a:rPr>
              <a:t>Integration in the labor market enhances the socioeconomic integration of vulnerable persons</a:t>
            </a:r>
            <a:endParaRPr lang="en-GB" sz="3200"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9" name="Imagen 8">
            <a:extLst>
              <a:ext uri="{FF2B5EF4-FFF2-40B4-BE49-F238E27FC236}">
                <a16:creationId xmlns:a16="http://schemas.microsoft.com/office/drawing/2014/main" id="{7C23CA8A-469E-4756-B4EE-D8F88333FF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05797" y="3551254"/>
            <a:ext cx="6076405" cy="3100880"/>
          </a:xfrm>
          <a:prstGeom prst="rect">
            <a:avLst/>
          </a:prstGeom>
        </p:spPr>
      </p:pic>
      <p:sp>
        <p:nvSpPr>
          <p:cNvPr id="10" name="Marcador de contenido 2">
            <a:extLst>
              <a:ext uri="{FF2B5EF4-FFF2-40B4-BE49-F238E27FC236}">
                <a16:creationId xmlns:a16="http://schemas.microsoft.com/office/drawing/2014/main" id="{5C3CF696-2AE3-4FFA-B520-8EB543905BD5}"/>
              </a:ext>
            </a:extLst>
          </p:cNvPr>
          <p:cNvSpPr txBox="1">
            <a:spLocks/>
          </p:cNvSpPr>
          <p:nvPr/>
        </p:nvSpPr>
        <p:spPr>
          <a:xfrm>
            <a:off x="1979882" y="6090206"/>
            <a:ext cx="3047483" cy="523220"/>
          </a:xfrm>
          <a:prstGeom prst="rect">
            <a:avLst/>
          </a:prstGeom>
        </p:spPr>
        <p:txBody>
          <a:bodyPr>
            <a:noAutofit/>
          </a:bodyPr>
          <a:lst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indent="0" algn="ctr" hangingPunct="1">
              <a:lnSpc>
                <a:spcPct val="100000"/>
              </a:lnSpc>
              <a:spcBef>
                <a:spcPts val="0"/>
              </a:spcBef>
              <a:buFont typeface="Arial"/>
              <a:buNone/>
            </a:pP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Information</a:t>
            </a:r>
          </a:p>
        </p:txBody>
      </p:sp>
      <p:sp>
        <p:nvSpPr>
          <p:cNvPr id="11" name="Marcador de contenido 2">
            <a:extLst>
              <a:ext uri="{FF2B5EF4-FFF2-40B4-BE49-F238E27FC236}">
                <a16:creationId xmlns:a16="http://schemas.microsoft.com/office/drawing/2014/main" id="{32B705DD-E52F-42F5-A41A-D28A0909171B}"/>
              </a:ext>
            </a:extLst>
          </p:cNvPr>
          <p:cNvSpPr txBox="1">
            <a:spLocks/>
          </p:cNvSpPr>
          <p:nvPr/>
        </p:nvSpPr>
        <p:spPr>
          <a:xfrm>
            <a:off x="901450" y="3703654"/>
            <a:ext cx="3047483" cy="523220"/>
          </a:xfrm>
          <a:prstGeom prst="rect">
            <a:avLst/>
          </a:prstGeom>
        </p:spPr>
        <p:txBody>
          <a:bodyPr>
            <a:noAutofit/>
          </a:bodyPr>
          <a:lst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indent="0" algn="ctr" hangingPunct="1">
              <a:lnSpc>
                <a:spcPct val="100000"/>
              </a:lnSpc>
              <a:spcBef>
                <a:spcPts val="0"/>
              </a:spcBef>
              <a:buFont typeface="Arial"/>
              <a:buNone/>
            </a:pP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Mental health</a:t>
            </a:r>
          </a:p>
        </p:txBody>
      </p:sp>
      <p:sp>
        <p:nvSpPr>
          <p:cNvPr id="12" name="Marcador de contenido 2">
            <a:extLst>
              <a:ext uri="{FF2B5EF4-FFF2-40B4-BE49-F238E27FC236}">
                <a16:creationId xmlns:a16="http://schemas.microsoft.com/office/drawing/2014/main" id="{4E09BC17-0F78-4969-A3B9-660A1C1CBB52}"/>
              </a:ext>
            </a:extLst>
          </p:cNvPr>
          <p:cNvSpPr txBox="1">
            <a:spLocks/>
          </p:cNvSpPr>
          <p:nvPr/>
        </p:nvSpPr>
        <p:spPr>
          <a:xfrm>
            <a:off x="1234015" y="4896930"/>
            <a:ext cx="3047483" cy="523220"/>
          </a:xfrm>
          <a:prstGeom prst="rect">
            <a:avLst/>
          </a:prstGeom>
        </p:spPr>
        <p:txBody>
          <a:bodyPr>
            <a:noAutofit/>
          </a:bodyPr>
          <a:lst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indent="0" algn="ctr" hangingPunct="1">
              <a:lnSpc>
                <a:spcPct val="100000"/>
              </a:lnSpc>
              <a:spcBef>
                <a:spcPts val="0"/>
              </a:spcBef>
              <a:buFont typeface="Arial"/>
              <a:buNone/>
            </a:pP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Basic needs</a:t>
            </a:r>
          </a:p>
        </p:txBody>
      </p:sp>
      <p:sp>
        <p:nvSpPr>
          <p:cNvPr id="13" name="Marcador de contenido 2">
            <a:extLst>
              <a:ext uri="{FF2B5EF4-FFF2-40B4-BE49-F238E27FC236}">
                <a16:creationId xmlns:a16="http://schemas.microsoft.com/office/drawing/2014/main" id="{F87CE9FD-7FFD-4063-92CA-2EFDA513C60F}"/>
              </a:ext>
            </a:extLst>
          </p:cNvPr>
          <p:cNvSpPr txBox="1">
            <a:spLocks/>
          </p:cNvSpPr>
          <p:nvPr/>
        </p:nvSpPr>
        <p:spPr>
          <a:xfrm>
            <a:off x="14048119" y="3538533"/>
            <a:ext cx="3491733" cy="493140"/>
          </a:xfrm>
          <a:prstGeom prst="rect">
            <a:avLst/>
          </a:prstGeom>
        </p:spPr>
        <p:txBody>
          <a:bodyPr>
            <a:noAutofit/>
          </a:bodyPr>
          <a:lst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indent="0" algn="ctr" hangingPunct="1">
              <a:lnSpc>
                <a:spcPct val="100000"/>
              </a:lnSpc>
              <a:spcBef>
                <a:spcPts val="0"/>
              </a:spcBef>
              <a:buFont typeface="Arial"/>
              <a:buNone/>
            </a:pP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Home-based care</a:t>
            </a:r>
          </a:p>
        </p:txBody>
      </p:sp>
      <p:sp>
        <p:nvSpPr>
          <p:cNvPr id="14" name="Marcador de contenido 2">
            <a:extLst>
              <a:ext uri="{FF2B5EF4-FFF2-40B4-BE49-F238E27FC236}">
                <a16:creationId xmlns:a16="http://schemas.microsoft.com/office/drawing/2014/main" id="{8BD7BB4F-2E87-42C0-B26A-32C6B948FDB8}"/>
              </a:ext>
            </a:extLst>
          </p:cNvPr>
          <p:cNvSpPr txBox="1">
            <a:spLocks/>
          </p:cNvSpPr>
          <p:nvPr/>
        </p:nvSpPr>
        <p:spPr>
          <a:xfrm>
            <a:off x="13436330" y="6072286"/>
            <a:ext cx="4070509" cy="707522"/>
          </a:xfrm>
          <a:prstGeom prst="rect">
            <a:avLst/>
          </a:prstGeom>
        </p:spPr>
        <p:txBody>
          <a:bodyPr>
            <a:noAutofit/>
          </a:bodyPr>
          <a:lst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indent="0" algn="ctr" hangingPunct="1">
              <a:lnSpc>
                <a:spcPct val="100000"/>
              </a:lnSpc>
              <a:spcBef>
                <a:spcPts val="0"/>
              </a:spcBef>
              <a:buFont typeface="Arial"/>
              <a:buNone/>
            </a:pP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Restoring family links</a:t>
            </a:r>
          </a:p>
        </p:txBody>
      </p:sp>
      <p:sp>
        <p:nvSpPr>
          <p:cNvPr id="15" name="Marcador de contenido 2">
            <a:extLst>
              <a:ext uri="{FF2B5EF4-FFF2-40B4-BE49-F238E27FC236}">
                <a16:creationId xmlns:a16="http://schemas.microsoft.com/office/drawing/2014/main" id="{B0A5715B-2AE7-4B52-8CAD-77ABC6D7E039}"/>
              </a:ext>
            </a:extLst>
          </p:cNvPr>
          <p:cNvSpPr txBox="1">
            <a:spLocks/>
          </p:cNvSpPr>
          <p:nvPr/>
        </p:nvSpPr>
        <p:spPr>
          <a:xfrm>
            <a:off x="14212165" y="4796690"/>
            <a:ext cx="3491733" cy="493140"/>
          </a:xfrm>
          <a:prstGeom prst="rect">
            <a:avLst/>
          </a:prstGeom>
        </p:spPr>
        <p:txBody>
          <a:bodyPr>
            <a:noAutofit/>
          </a:bodyPr>
          <a:lstStyle>
            <a:lvl1pPr marL="342900" marR="0" indent="-3429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marL="0" indent="0" algn="ctr" hangingPunct="1">
              <a:lnSpc>
                <a:spcPct val="100000"/>
              </a:lnSpc>
              <a:spcBef>
                <a:spcPts val="0"/>
              </a:spcBef>
              <a:buFont typeface="Arial"/>
              <a:buNone/>
            </a:pP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Shelter assistance</a:t>
            </a:r>
          </a:p>
        </p:txBody>
      </p:sp>
      <p:sp>
        <p:nvSpPr>
          <p:cNvPr id="16" name="TextBox 2">
            <a:extLst>
              <a:ext uri="{FF2B5EF4-FFF2-40B4-BE49-F238E27FC236}">
                <a16:creationId xmlns:a16="http://schemas.microsoft.com/office/drawing/2014/main" id="{3759BC13-3C5B-4EAE-B61C-55F9F94EAA6A}"/>
              </a:ext>
            </a:extLst>
          </p:cNvPr>
          <p:cNvSpPr txBox="1">
            <a:spLocks/>
          </p:cNvSpPr>
          <p:nvPr/>
        </p:nvSpPr>
        <p:spPr>
          <a:xfrm>
            <a:off x="295094" y="136201"/>
            <a:ext cx="13141236"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Vulnerability | </a:t>
            </a:r>
            <a:r>
              <a:rPr lang="es-ES" sz="3200" dirty="0">
                <a:solidFill>
                  <a:srgbClr val="002060"/>
                </a:solidFill>
                <a:latin typeface="Montserrat Bold"/>
                <a:sym typeface="Montserrat Bold"/>
              </a:rPr>
              <a:t>Vulnerable groups</a:t>
            </a:r>
          </a:p>
        </p:txBody>
      </p:sp>
    </p:spTree>
    <p:extLst>
      <p:ext uri="{BB962C8B-B14F-4D97-AF65-F5344CB8AC3E}">
        <p14:creationId xmlns:p14="http://schemas.microsoft.com/office/powerpoint/2010/main" val="214210149"/>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7" name="Rectángulo 6">
            <a:extLst>
              <a:ext uri="{FF2B5EF4-FFF2-40B4-BE49-F238E27FC236}">
                <a16:creationId xmlns:a16="http://schemas.microsoft.com/office/drawing/2014/main" id="{1E449C0A-6B87-4450-BB99-B0EDCA9A7271}"/>
              </a:ext>
            </a:extLst>
          </p:cNvPr>
          <p:cNvSpPr/>
          <p:nvPr/>
        </p:nvSpPr>
        <p:spPr>
          <a:xfrm>
            <a:off x="2272792" y="1987158"/>
            <a:ext cx="12002765" cy="669799"/>
          </a:xfrm>
          <a:prstGeom prst="rect">
            <a:avLst/>
          </a:prstGeom>
        </p:spPr>
        <p:txBody>
          <a:bodyPr wrap="square">
            <a:spAutoFit/>
          </a:bodyPr>
          <a:lstStyle/>
          <a:p>
            <a:pPr fontAlgn="base">
              <a:lnSpc>
                <a:spcPct val="150000"/>
              </a:lnSpc>
            </a:pPr>
            <a:r>
              <a:rPr lang="en-US" sz="2800" b="1" dirty="0">
                <a:latin typeface="Open Sans" panose="020B0606030504020204" pitchFamily="34" charset="0"/>
                <a:ea typeface="Open Sans" panose="020B0606030504020204" pitchFamily="34" charset="0"/>
                <a:cs typeface="Open Sans" panose="020B0606030504020204" pitchFamily="34" charset="0"/>
              </a:rPr>
              <a:t>Activity 1.3. Life stories</a:t>
            </a:r>
          </a:p>
        </p:txBody>
      </p:sp>
      <p:pic>
        <p:nvPicPr>
          <p:cNvPr id="8" name="11 Marcador de contenido">
            <a:extLst>
              <a:ext uri="{FF2B5EF4-FFF2-40B4-BE49-F238E27FC236}">
                <a16:creationId xmlns:a16="http://schemas.microsoft.com/office/drawing/2014/main" id="{4C12B027-27B8-4078-B8E2-B156A37B2A6B}"/>
              </a:ext>
            </a:extLst>
          </p:cNvPr>
          <p:cNvPicPr>
            <a:picLocks/>
          </p:cNvPicPr>
          <p:nvPr/>
        </p:nvPicPr>
        <p:blipFill>
          <a:blip r:embed="rId5">
            <a:grayscl/>
          </a:blip>
          <a:stretch>
            <a:fillRect/>
          </a:stretch>
        </p:blipFill>
        <p:spPr>
          <a:xfrm>
            <a:off x="1190991" y="1906558"/>
            <a:ext cx="962741" cy="830997"/>
          </a:xfrm>
          <a:prstGeom prst="rect">
            <a:avLst/>
          </a:prstGeom>
          <a:ln>
            <a:solidFill>
              <a:schemeClr val="bg2">
                <a:lumMod val="10000"/>
              </a:schemeClr>
            </a:solidFill>
          </a:ln>
        </p:spPr>
      </p:pic>
      <p:sp>
        <p:nvSpPr>
          <p:cNvPr id="11" name="9 Marcador de texto">
            <a:extLst>
              <a:ext uri="{FF2B5EF4-FFF2-40B4-BE49-F238E27FC236}">
                <a16:creationId xmlns:a16="http://schemas.microsoft.com/office/drawing/2014/main" id="{F9F627E0-4F8A-4948-AE34-C8959B1B2F62}"/>
              </a:ext>
            </a:extLst>
          </p:cNvPr>
          <p:cNvSpPr txBox="1">
            <a:spLocks/>
          </p:cNvSpPr>
          <p:nvPr/>
        </p:nvSpPr>
        <p:spPr>
          <a:xfrm>
            <a:off x="2153732" y="4560779"/>
            <a:ext cx="14436097" cy="159206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SzPct val="150000"/>
              <a:buNone/>
              <a:defRPr/>
            </a:pPr>
            <a:r>
              <a:rPr lang="es-ES" dirty="0" err="1">
                <a:latin typeface="Open Sans" panose="020B0606030504020204" pitchFamily="34" charset="0"/>
                <a:ea typeface="Open Sans" panose="020B0606030504020204" pitchFamily="34" charset="0"/>
                <a:cs typeface="Open Sans" panose="020B0606030504020204" pitchFamily="34" charset="0"/>
              </a:rPr>
              <a:t>Think</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about</a:t>
            </a:r>
            <a:r>
              <a:rPr lang="es-ES" dirty="0">
                <a:latin typeface="Open Sans" panose="020B0606030504020204" pitchFamily="34" charset="0"/>
                <a:ea typeface="Open Sans" panose="020B0606030504020204" pitchFamily="34" charset="0"/>
                <a:cs typeface="Open Sans" panose="020B0606030504020204" pitchFamily="34" charset="0"/>
              </a:rPr>
              <a:t> a </a:t>
            </a:r>
            <a:r>
              <a:rPr lang="es-ES" dirty="0" err="1">
                <a:latin typeface="Open Sans" panose="020B0606030504020204" pitchFamily="34" charset="0"/>
                <a:ea typeface="Open Sans" panose="020B0606030504020204" pitchFamily="34" charset="0"/>
                <a:cs typeface="Open Sans" panose="020B0606030504020204" pitchFamily="34" charset="0"/>
              </a:rPr>
              <a:t>person</a:t>
            </a:r>
            <a:r>
              <a:rPr lang="es-ES" dirty="0">
                <a:latin typeface="Open Sans" panose="020B0606030504020204" pitchFamily="34" charset="0"/>
                <a:ea typeface="Open Sans" panose="020B0606030504020204" pitchFamily="34" charset="0"/>
                <a:cs typeface="Open Sans" panose="020B0606030504020204" pitchFamily="34" charset="0"/>
              </a:rPr>
              <a:t> (a </a:t>
            </a:r>
            <a:r>
              <a:rPr lang="es-ES" dirty="0" err="1">
                <a:latin typeface="Open Sans" panose="020B0606030504020204" pitchFamily="34" charset="0"/>
                <a:ea typeface="Open Sans" panose="020B0606030504020204" pitchFamily="34" charset="0"/>
                <a:cs typeface="Open Sans" panose="020B0606030504020204" pitchFamily="34" charset="0"/>
              </a:rPr>
              <a:t>relative</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someone</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you</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know</a:t>
            </a:r>
            <a:r>
              <a:rPr lang="es-ES" dirty="0">
                <a:latin typeface="Open Sans" panose="020B0606030504020204" pitchFamily="34" charset="0"/>
                <a:ea typeface="Open Sans" panose="020B0606030504020204" pitchFamily="34" charset="0"/>
                <a:cs typeface="Open Sans" panose="020B0606030504020204" pitchFamily="34" charset="0"/>
              </a:rPr>
              <a:t>, a URCS </a:t>
            </a:r>
            <a:r>
              <a:rPr lang="es-ES" dirty="0" err="1">
                <a:latin typeface="Open Sans" panose="020B0606030504020204" pitchFamily="34" charset="0"/>
                <a:ea typeface="Open Sans" panose="020B0606030504020204" pitchFamily="34" charset="0"/>
                <a:cs typeface="Open Sans" panose="020B0606030504020204" pitchFamily="34" charset="0"/>
              </a:rPr>
              <a:t>beneficiary</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who</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is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not</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employed</a:t>
            </a:r>
            <a:r>
              <a:rPr lang="es-ES" dirty="0">
                <a:latin typeface="Open Sans" panose="020B0606030504020204" pitchFamily="34" charset="0"/>
                <a:ea typeface="Open Sans" panose="020B0606030504020204" pitchFamily="34" charset="0"/>
                <a:cs typeface="Open Sans" panose="020B0606030504020204" pitchFamily="34" charset="0"/>
              </a:rPr>
              <a:t> and </a:t>
            </a:r>
            <a:r>
              <a:rPr lang="es-ES" dirty="0" err="1">
                <a:latin typeface="Open Sans" panose="020B0606030504020204" pitchFamily="34" charset="0"/>
                <a:ea typeface="Open Sans" panose="020B0606030504020204" pitchFamily="34" charset="0"/>
                <a:cs typeface="Open Sans" panose="020B0606030504020204" pitchFamily="34" charset="0"/>
              </a:rPr>
              <a:t>is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looking</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for</a:t>
            </a:r>
            <a:r>
              <a:rPr lang="es-ES" dirty="0">
                <a:latin typeface="Open Sans" panose="020B0606030504020204" pitchFamily="34" charset="0"/>
                <a:ea typeface="Open Sans" panose="020B0606030504020204" pitchFamily="34" charset="0"/>
                <a:cs typeface="Open Sans" panose="020B0606030504020204" pitchFamily="34" charset="0"/>
              </a:rPr>
              <a:t> a </a:t>
            </a:r>
            <a:r>
              <a:rPr lang="es-ES" dirty="0" err="1">
                <a:latin typeface="Open Sans" panose="020B0606030504020204" pitchFamily="34" charset="0"/>
                <a:ea typeface="Open Sans" panose="020B0606030504020204" pitchFamily="34" charset="0"/>
                <a:cs typeface="Open Sans" panose="020B0606030504020204" pitchFamily="34" charset="0"/>
              </a:rPr>
              <a:t>job</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or</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someone</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who</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wants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to</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find</a:t>
            </a:r>
            <a:r>
              <a:rPr lang="es-ES" dirty="0">
                <a:latin typeface="Open Sans" panose="020B0606030504020204" pitchFamily="34" charset="0"/>
                <a:ea typeface="Open Sans" panose="020B0606030504020204" pitchFamily="34" charset="0"/>
                <a:cs typeface="Open Sans" panose="020B0606030504020204" pitchFamily="34" charset="0"/>
              </a:rPr>
              <a:t> a new </a:t>
            </a:r>
            <a:r>
              <a:rPr lang="es-ES" dirty="0" err="1">
                <a:latin typeface="Open Sans" panose="020B0606030504020204" pitchFamily="34" charset="0"/>
                <a:ea typeface="Open Sans" panose="020B0606030504020204" pitchFamily="34" charset="0"/>
                <a:cs typeface="Open Sans" panose="020B0606030504020204" pitchFamily="34" charset="0"/>
              </a:rPr>
              <a:t>job</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with</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better</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work</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conditions</a:t>
            </a:r>
            <a:r>
              <a:rPr lang="es-ES" dirty="0">
                <a:latin typeface="Open Sans" panose="020B0606030504020204" pitchFamily="34" charset="0"/>
                <a:ea typeface="Open Sans" panose="020B0606030504020204" pitchFamily="34" charset="0"/>
                <a:cs typeface="Open Sans" panose="020B0606030504020204" pitchFamily="34" charset="0"/>
              </a:rPr>
              <a:t>.</a:t>
            </a:r>
          </a:p>
          <a:p>
            <a:pPr marL="0" indent="0">
              <a:buSzPct val="150000"/>
              <a:buNone/>
              <a:defRPr/>
            </a:pPr>
            <a:endParaRPr lang="es-ES" dirty="0">
              <a:latin typeface="Open Sans" panose="020B0606030504020204" pitchFamily="34" charset="0"/>
              <a:ea typeface="Open Sans" panose="020B0606030504020204" pitchFamily="34" charset="0"/>
              <a:cs typeface="Open Sans" panose="020B0606030504020204" pitchFamily="34" charset="0"/>
            </a:endParaRPr>
          </a:p>
          <a:p>
            <a:pPr marL="0" indent="0">
              <a:buSzPct val="150000"/>
              <a:buNone/>
              <a:defRPr/>
            </a:pPr>
            <a:r>
              <a:rPr lang="es-ES" dirty="0">
                <a:latin typeface="Open Sans" panose="020B0606030504020204" pitchFamily="34" charset="0"/>
                <a:ea typeface="Open Sans" panose="020B0606030504020204" pitchFamily="34" charset="0"/>
                <a:cs typeface="Open Sans" panose="020B0606030504020204" pitchFamily="34" charset="0"/>
              </a:rPr>
              <a:t>Prepare a </a:t>
            </a:r>
            <a:r>
              <a:rPr lang="es-ES" dirty="0" err="1">
                <a:latin typeface="Open Sans" panose="020B0606030504020204" pitchFamily="34" charset="0"/>
                <a:ea typeface="Open Sans" panose="020B0606030504020204" pitchFamily="34" charset="0"/>
                <a:cs typeface="Open Sans" panose="020B0606030504020204" pitchFamily="34" charset="0"/>
              </a:rPr>
              <a:t>brief</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description</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of</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him</a:t>
            </a:r>
            <a:r>
              <a:rPr lang="es-ES" dirty="0">
                <a:latin typeface="Open Sans" panose="020B0606030504020204" pitchFamily="34" charset="0"/>
                <a:ea typeface="Open Sans" panose="020B0606030504020204" pitchFamily="34" charset="0"/>
                <a:cs typeface="Open Sans" panose="020B0606030504020204" pitchFamily="34" charset="0"/>
              </a:rPr>
              <a:t>/</a:t>
            </a:r>
            <a:r>
              <a:rPr lang="es-ES" dirty="0" err="1">
                <a:latin typeface="Open Sans" panose="020B0606030504020204" pitchFamily="34" charset="0"/>
                <a:ea typeface="Open Sans" panose="020B0606030504020204" pitchFamily="34" charset="0"/>
                <a:cs typeface="Open Sans" panose="020B0606030504020204" pitchFamily="34" charset="0"/>
              </a:rPr>
              <a:t>her</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age</a:t>
            </a:r>
            <a:r>
              <a:rPr lang="es-ES" dirty="0">
                <a:latin typeface="Open Sans" panose="020B0606030504020204" pitchFamily="34" charset="0"/>
                <a:ea typeface="Open Sans" panose="020B0606030504020204" pitchFamily="34" charset="0"/>
                <a:cs typeface="Open Sans" panose="020B0606030504020204" pitchFamily="34" charset="0"/>
              </a:rPr>
              <a:t>, sex, </a:t>
            </a:r>
            <a:r>
              <a:rPr lang="es-ES" dirty="0" err="1">
                <a:latin typeface="Open Sans" panose="020B0606030504020204" pitchFamily="34" charset="0"/>
                <a:ea typeface="Open Sans" panose="020B0606030504020204" pitchFamily="34" charset="0"/>
                <a:cs typeface="Open Sans" panose="020B0606030504020204" pitchFamily="34" charset="0"/>
              </a:rPr>
              <a:t>where</a:t>
            </a:r>
            <a:r>
              <a:rPr lang="es-ES" dirty="0">
                <a:latin typeface="Open Sans" panose="020B0606030504020204" pitchFamily="34" charset="0"/>
                <a:ea typeface="Open Sans" panose="020B0606030504020204" pitchFamily="34" charset="0"/>
                <a:cs typeface="Open Sans" panose="020B0606030504020204" pitchFamily="34" charset="0"/>
              </a:rPr>
              <a:t> he/</a:t>
            </a:r>
            <a:r>
              <a:rPr lang="es-ES" dirty="0" err="1">
                <a:latin typeface="Open Sans" panose="020B0606030504020204" pitchFamily="34" charset="0"/>
                <a:ea typeface="Open Sans" panose="020B0606030504020204" pitchFamily="34" charset="0"/>
                <a:cs typeface="Open Sans" panose="020B0606030504020204" pitchFamily="34" charset="0"/>
              </a:rPr>
              <a:t>she</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is</a:t>
            </a:r>
            <a:r>
              <a:rPr lang="es-ES" dirty="0">
                <a:latin typeface="Open Sans" panose="020B0606030504020204" pitchFamily="34" charset="0"/>
                <a:ea typeface="Open Sans" panose="020B0606030504020204" pitchFamily="34" charset="0"/>
                <a:cs typeface="Open Sans" panose="020B0606030504020204" pitchFamily="34" charset="0"/>
              </a:rPr>
              <a:t> living </a:t>
            </a:r>
            <a:r>
              <a:rPr lang="es-ES" dirty="0" err="1">
                <a:latin typeface="Open Sans" panose="020B0606030504020204" pitchFamily="34" charset="0"/>
                <a:ea typeface="Open Sans" panose="020B0606030504020204" pitchFamily="34" charset="0"/>
                <a:cs typeface="Open Sans" panose="020B0606030504020204" pitchFamily="34" charset="0"/>
              </a:rPr>
              <a:t>now</a:t>
            </a:r>
            <a:r>
              <a:rPr lang="es-ES" dirty="0">
                <a:latin typeface="Open Sans" panose="020B0606030504020204" pitchFamily="34" charset="0"/>
                <a:ea typeface="Open Sans" panose="020B0606030504020204" pitchFamily="34" charset="0"/>
                <a:cs typeface="Open Sans" panose="020B0606030504020204" pitchFamily="34" charset="0"/>
              </a:rPr>
              <a:t> and </a:t>
            </a:r>
            <a:r>
              <a:rPr lang="es-ES" dirty="0" err="1">
                <a:latin typeface="Open Sans" panose="020B0606030504020204" pitchFamily="34" charset="0"/>
                <a:ea typeface="Open Sans" panose="020B0606030504020204" pitchFamily="34" charset="0"/>
                <a:cs typeface="Open Sans" panose="020B0606030504020204" pitchFamily="34" charset="0"/>
              </a:rPr>
              <a:t>from</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where</a:t>
            </a:r>
            <a:r>
              <a:rPr lang="es-ES" dirty="0">
                <a:latin typeface="Open Sans" panose="020B0606030504020204" pitchFamily="34" charset="0"/>
                <a:ea typeface="Open Sans" panose="020B0606030504020204" pitchFamily="34" charset="0"/>
                <a:cs typeface="Open Sans" panose="020B0606030504020204" pitchFamily="34" charset="0"/>
              </a:rPr>
              <a:t> he comes, </a:t>
            </a:r>
            <a:r>
              <a:rPr lang="es-ES" dirty="0" err="1">
                <a:latin typeface="Open Sans" panose="020B0606030504020204" pitchFamily="34" charset="0"/>
                <a:ea typeface="Open Sans" panose="020B0606030504020204" pitchFamily="34" charset="0"/>
                <a:cs typeface="Open Sans" panose="020B0606030504020204" pitchFamily="34" charset="0"/>
              </a:rPr>
              <a:t>household</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composition</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family</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responsibilities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previous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work</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experience</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education</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challenges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if</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any</a:t>
            </a:r>
            <a:r>
              <a:rPr lang="es-ES" dirty="0">
                <a:latin typeface="Open Sans" panose="020B0606030504020204" pitchFamily="34" charset="0"/>
                <a:ea typeface="Open Sans" panose="020B0606030504020204" pitchFamily="34" charset="0"/>
                <a:cs typeface="Open Sans" panose="020B0606030504020204" pitchFamily="34" charset="0"/>
              </a:rPr>
              <a:t>.</a:t>
            </a:r>
          </a:p>
          <a:p>
            <a:pPr marL="0" indent="0">
              <a:buSzPct val="150000"/>
              <a:buNone/>
              <a:defRPr/>
            </a:pPr>
            <a:endParaRPr lang="es-ES" dirty="0">
              <a:latin typeface="Open Sans" panose="020B0606030504020204" pitchFamily="34" charset="0"/>
              <a:ea typeface="Open Sans" panose="020B0606030504020204" pitchFamily="34" charset="0"/>
              <a:cs typeface="Open Sans" panose="020B0606030504020204" pitchFamily="34" charset="0"/>
            </a:endParaRPr>
          </a:p>
          <a:p>
            <a:pPr marL="0" indent="0">
              <a:buSzPct val="150000"/>
              <a:buNone/>
              <a:defRPr/>
            </a:pPr>
            <a:endParaRPr lang="en-GB"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2">
            <a:extLst>
              <a:ext uri="{FF2B5EF4-FFF2-40B4-BE49-F238E27FC236}">
                <a16:creationId xmlns:a16="http://schemas.microsoft.com/office/drawing/2014/main" id="{0349724E-1095-4623-A6EF-E163E0A0C464}"/>
              </a:ext>
            </a:extLst>
          </p:cNvPr>
          <p:cNvSpPr txBox="1">
            <a:spLocks/>
          </p:cNvSpPr>
          <p:nvPr/>
        </p:nvSpPr>
        <p:spPr>
          <a:xfrm>
            <a:off x="295094" y="136201"/>
            <a:ext cx="13141236"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Vulnerability | </a:t>
            </a:r>
            <a:r>
              <a:rPr lang="es-ES" sz="3200" dirty="0" err="1">
                <a:solidFill>
                  <a:srgbClr val="002060"/>
                </a:solidFill>
                <a:latin typeface="Montserrat Bold"/>
                <a:sym typeface="Montserrat Bold"/>
              </a:rPr>
              <a:t>Activity</a:t>
            </a:r>
            <a:r>
              <a:rPr lang="es-ES" sz="3200" dirty="0">
                <a:solidFill>
                  <a:srgbClr val="002060"/>
                </a:solidFill>
                <a:latin typeface="Montserrat Bold"/>
                <a:sym typeface="Montserrat Bold"/>
              </a:rPr>
              <a:t> 1.3</a:t>
            </a:r>
          </a:p>
        </p:txBody>
      </p:sp>
    </p:spTree>
    <p:extLst>
      <p:ext uri="{BB962C8B-B14F-4D97-AF65-F5344CB8AC3E}">
        <p14:creationId xmlns:p14="http://schemas.microsoft.com/office/powerpoint/2010/main" val="1477444153"/>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Contenidos"/>
          <p:cNvSpPr txBox="1">
            <a:spLocks noGrp="1"/>
          </p:cNvSpPr>
          <p:nvPr>
            <p:ph type="body" idx="22"/>
          </p:nvPr>
        </p:nvSpPr>
        <p:spPr>
          <a:xfrm>
            <a:off x="4049487" y="1318260"/>
            <a:ext cx="4622303" cy="798808"/>
          </a:xfrm>
          <a:prstGeom prst="rect">
            <a:avLst/>
          </a:prstGeom>
        </p:spPr>
        <p:txBody>
          <a:bodyPr/>
          <a:lstStyle/>
          <a:p>
            <a:r>
              <a:rPr lang="es-ES" dirty="0"/>
              <a:t>PROGRAMME</a:t>
            </a:r>
            <a:endParaRPr dirty="0"/>
          </a:p>
        </p:txBody>
      </p:sp>
      <p:graphicFrame>
        <p:nvGraphicFramePr>
          <p:cNvPr id="2" name="Objeto 1">
            <a:extLst>
              <a:ext uri="{FF2B5EF4-FFF2-40B4-BE49-F238E27FC236}">
                <a16:creationId xmlns:a16="http://schemas.microsoft.com/office/drawing/2014/main" id="{86B13D04-6F96-401A-91AE-C85F5CD43AD8}"/>
              </a:ext>
            </a:extLst>
          </p:cNvPr>
          <p:cNvGraphicFramePr>
            <a:graphicFrameLocks noChangeAspect="1"/>
          </p:cNvGraphicFramePr>
          <p:nvPr>
            <p:extLst/>
          </p:nvPr>
        </p:nvGraphicFramePr>
        <p:xfrm>
          <a:off x="940869" y="680085"/>
          <a:ext cx="1684337" cy="638175"/>
        </p:xfrm>
        <a:graphic>
          <a:graphicData uri="http://schemas.openxmlformats.org/presentationml/2006/ole">
            <mc:AlternateContent xmlns:mc="http://schemas.openxmlformats.org/markup-compatibility/2006">
              <mc:Choice xmlns:v="urn:schemas-microsoft-com:vml" Requires="v">
                <p:oleObj spid="_x0000_s2119" name="Acrobat Document" r:id="rId4" imgW="1684206" imgH="638663" progId="Acrobat.Document.DC">
                  <p:embed/>
                </p:oleObj>
              </mc:Choice>
              <mc:Fallback>
                <p:oleObj name="Acrobat Document" r:id="rId4" imgW="1684206" imgH="638663" progId="Acrobat.Document.DC">
                  <p:embed/>
                  <p:pic>
                    <p:nvPicPr>
                      <p:cNvPr id="2" name="Objeto 1">
                        <a:extLst>
                          <a:ext uri="{FF2B5EF4-FFF2-40B4-BE49-F238E27FC236}">
                            <a16:creationId xmlns:a16="http://schemas.microsoft.com/office/drawing/2014/main" id="{86B13D04-6F96-401A-91AE-C85F5CD43AD8}"/>
                          </a:ext>
                        </a:extLst>
                      </p:cNvPr>
                      <p:cNvPicPr/>
                      <p:nvPr/>
                    </p:nvPicPr>
                    <p:blipFill>
                      <a:blip r:embed="rId5"/>
                      <a:stretch>
                        <a:fillRect/>
                      </a:stretch>
                    </p:blipFill>
                    <p:spPr>
                      <a:xfrm>
                        <a:off x="940869" y="680085"/>
                        <a:ext cx="1684337" cy="638175"/>
                      </a:xfrm>
                      <a:prstGeom prst="rect">
                        <a:avLst/>
                      </a:prstGeom>
                    </p:spPr>
                  </p:pic>
                </p:oleObj>
              </mc:Fallback>
            </mc:AlternateContent>
          </a:graphicData>
        </a:graphic>
      </p:graphicFrame>
      <p:pic>
        <p:nvPicPr>
          <p:cNvPr id="8" name="Imagen 7">
            <a:extLst>
              <a:ext uri="{FF2B5EF4-FFF2-40B4-BE49-F238E27FC236}">
                <a16:creationId xmlns:a16="http://schemas.microsoft.com/office/drawing/2014/main" id="{13E55AFE-7438-4993-BE19-475B86845A4B}"/>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graphicFrame>
        <p:nvGraphicFramePr>
          <p:cNvPr id="3" name="Tabla 2">
            <a:extLst>
              <a:ext uri="{FF2B5EF4-FFF2-40B4-BE49-F238E27FC236}">
                <a16:creationId xmlns:a16="http://schemas.microsoft.com/office/drawing/2014/main" id="{F3646219-55BF-461A-93B3-43D23DABD80C}"/>
              </a:ext>
            </a:extLst>
          </p:cNvPr>
          <p:cNvGraphicFramePr>
            <a:graphicFrameLocks noGrp="1"/>
          </p:cNvGraphicFramePr>
          <p:nvPr>
            <p:extLst>
              <p:ext uri="{D42A27DB-BD31-4B8C-83A1-F6EECF244321}">
                <p14:modId xmlns:p14="http://schemas.microsoft.com/office/powerpoint/2010/main" val="867576548"/>
              </p:ext>
            </p:extLst>
          </p:nvPr>
        </p:nvGraphicFramePr>
        <p:xfrm>
          <a:off x="2463384" y="2458602"/>
          <a:ext cx="12192000" cy="7178165"/>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2758365936"/>
                    </a:ext>
                  </a:extLst>
                </a:gridCol>
                <a:gridCol w="4064000">
                  <a:extLst>
                    <a:ext uri="{9D8B030D-6E8A-4147-A177-3AD203B41FA5}">
                      <a16:colId xmlns:a16="http://schemas.microsoft.com/office/drawing/2014/main" val="1207086479"/>
                    </a:ext>
                  </a:extLst>
                </a:gridCol>
                <a:gridCol w="4064000">
                  <a:extLst>
                    <a:ext uri="{9D8B030D-6E8A-4147-A177-3AD203B41FA5}">
                      <a16:colId xmlns:a16="http://schemas.microsoft.com/office/drawing/2014/main" val="3807866046"/>
                    </a:ext>
                  </a:extLst>
                </a:gridCol>
              </a:tblGrid>
              <a:tr h="573498">
                <a:tc>
                  <a:txBody>
                    <a:bodyPr/>
                    <a:lstStyle/>
                    <a:p>
                      <a:pPr algn="ctr"/>
                      <a:r>
                        <a:rPr lang="es-ES" sz="2200" b="1" dirty="0">
                          <a:solidFill>
                            <a:srgbClr val="C00000"/>
                          </a:solidFill>
                        </a:rPr>
                        <a:t>DAY 1. Tuesday 24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3. Tuesday 31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5. Tuesday 7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191727749"/>
                  </a:ext>
                </a:extLst>
              </a:tr>
              <a:tr h="370840">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INTRODUCTION</a:t>
                      </a:r>
                    </a:p>
                    <a:p>
                      <a:pPr marL="285750" indent="-285750" algn="l">
                        <a:buClr>
                          <a:srgbClr val="C00000"/>
                        </a:buClr>
                        <a:buFont typeface="Wingdings" panose="05000000000000000000" pitchFamily="2" charset="2"/>
                        <a:buChar char="§"/>
                      </a:pPr>
                      <a:endParaRPr lang="en-US" sz="2200" dirty="0"/>
                    </a:p>
                    <a:p>
                      <a:pPr marL="285750" indent="-285750" algn="l">
                        <a:buClr>
                          <a:srgbClr val="C00000"/>
                        </a:buClr>
                        <a:buFont typeface="Wingdings" panose="05000000000000000000" pitchFamily="2" charset="2"/>
                        <a:buChar char="§"/>
                      </a:pPr>
                      <a:r>
                        <a:rPr lang="en-US" sz="2200" dirty="0"/>
                        <a:t>Expectations</a:t>
                      </a:r>
                    </a:p>
                    <a:p>
                      <a:pPr marL="285750" indent="-285750" algn="l">
                        <a:buClr>
                          <a:srgbClr val="C00000"/>
                        </a:buClr>
                        <a:buFont typeface="Wingdings" panose="05000000000000000000" pitchFamily="2" charset="2"/>
                        <a:buChar char="§"/>
                      </a:pPr>
                      <a:r>
                        <a:rPr lang="en-US" sz="2200" dirty="0"/>
                        <a:t>Training’s goal and programme</a:t>
                      </a:r>
                    </a:p>
                    <a:p>
                      <a:pPr marL="285750" indent="-285750" algn="l">
                        <a:buClr>
                          <a:srgbClr val="C00000"/>
                        </a:buClr>
                        <a:buFont typeface="Wingdings" panose="05000000000000000000" pitchFamily="2" charset="2"/>
                        <a:buChar char="§"/>
                      </a:pPr>
                      <a:r>
                        <a:rPr lang="en-US" sz="2200" dirty="0"/>
                        <a:t>Introduction to Livelihoods</a:t>
                      </a:r>
                    </a:p>
                    <a:p>
                      <a:pPr marL="285750" indent="-285750" algn="l">
                        <a:buClr>
                          <a:srgbClr val="C00000"/>
                        </a:buClr>
                        <a:buFont typeface="Wingdings" panose="05000000000000000000" pitchFamily="2" charset="2"/>
                        <a:buChar char="§"/>
                      </a:pPr>
                      <a:r>
                        <a:rPr lang="en-US" sz="2200" dirty="0"/>
                        <a:t>Why an Employment intervention with vulnerable groups is needed</a:t>
                      </a:r>
                    </a:p>
                    <a:p>
                      <a:pPr marL="285750" indent="-285750" algn="l">
                        <a:buClr>
                          <a:srgbClr val="C00000"/>
                        </a:buClr>
                        <a:buFont typeface="Wingdings" panose="05000000000000000000" pitchFamily="2" charset="2"/>
                        <a:buChar char="§"/>
                      </a:pPr>
                      <a:r>
                        <a:rPr lang="en-US" sz="2200" dirty="0"/>
                        <a:t>Activation Points. Intervention proposals</a:t>
                      </a:r>
                      <a:endParaRPr lang="es-ES" sz="22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2.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Work methodology</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Fundamentals of the intervention</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Activities</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1. Information</a:t>
                      </a:r>
                    </a:p>
                    <a:p>
                      <a:pPr marL="0" marR="0" lvl="2"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2. Labor orientation</a:t>
                      </a:r>
                    </a:p>
                    <a:p>
                      <a:pPr algn="l"/>
                      <a:endParaRPr lang="es-ES" sz="2200"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3.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Promoting an inclusive labour market</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Changing mindsets for the socioeconomic integration of vulnerable groups</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Collaboration with local companies</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Diversity on the workplace and Corporate Social Responsibility (CSR)</a:t>
                      </a:r>
                    </a:p>
                    <a:p>
                      <a:pPr algn="l"/>
                      <a:endParaRPr lang="es-ES" sz="12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449648676"/>
                  </a:ext>
                </a:extLst>
              </a:tr>
              <a:tr h="539147">
                <a:tc>
                  <a:txBody>
                    <a:bodyPr/>
                    <a:lstStyle/>
                    <a:p>
                      <a:pPr algn="ctr"/>
                      <a:r>
                        <a:rPr lang="es-ES" sz="2200" b="1" dirty="0">
                          <a:solidFill>
                            <a:srgbClr val="C00000"/>
                          </a:solidFill>
                        </a:rPr>
                        <a:t>DAY 2. Wednesday 25 October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4. Thursday 2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pPr algn="ctr"/>
                      <a:r>
                        <a:rPr lang="es-ES" sz="2200" b="1" dirty="0">
                          <a:solidFill>
                            <a:srgbClr val="C00000"/>
                          </a:solidFill>
                        </a:rPr>
                        <a:t>DAY 6. Thursday 9 November</a:t>
                      </a:r>
                      <a:endParaRPr lang="es-ES" sz="22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2008060296"/>
                  </a:ext>
                </a:extLst>
              </a:tr>
              <a:tr h="370840">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1.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Context of the intervention</a:t>
                      </a:r>
                    </a:p>
                    <a:p>
                      <a:pPr marL="0" indent="0" algn="l">
                        <a:buFontTx/>
                        <a:buNone/>
                      </a:pPr>
                      <a:r>
                        <a:rPr lang="en-US" sz="2200" b="0" i="0" u="none" strike="noStrike" cap="none" spc="0" baseline="0" dirty="0">
                          <a:solidFill>
                            <a:schemeClr val="tx1"/>
                          </a:solidFill>
                          <a:uFillTx/>
                          <a:latin typeface="+mn-lt"/>
                          <a:ea typeface="+mn-ea"/>
                          <a:cs typeface="+mn-cs"/>
                          <a:sym typeface="Calibri"/>
                        </a:rPr>
                        <a:t>Adaptation of the project proposal to the region’s needs and the local labour market</a:t>
                      </a: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2.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Work methodology (cont.)</a:t>
                      </a: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Activities</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3. Professional/Skills training</a:t>
                      </a:r>
                    </a:p>
                    <a:p>
                      <a:pPr marL="0" marR="0" lvl="3" indent="0" algn="l" defTabSz="914400" rtl="0" latinLnBrk="0">
                        <a:lnSpc>
                          <a:spcPct val="100000"/>
                        </a:lnSpc>
                        <a:spcBef>
                          <a:spcPts val="0"/>
                        </a:spcBef>
                        <a:spcAft>
                          <a:spcPts val="0"/>
                        </a:spcAft>
                        <a:buClr>
                          <a:srgbClr val="C00000"/>
                        </a:buClr>
                        <a:buSzTx/>
                        <a:buFont typeface="Wingdings" panose="05000000000000000000" pitchFamily="2" charset="2"/>
                        <a:buNone/>
                        <a:tabLst/>
                      </a:pPr>
                      <a:r>
                        <a:rPr lang="en-US" sz="2200" b="0" i="0" u="none" strike="noStrike" cap="none" spc="0" baseline="0" dirty="0">
                          <a:solidFill>
                            <a:schemeClr val="tx1"/>
                          </a:solidFill>
                          <a:uFillTx/>
                          <a:latin typeface="+mn-lt"/>
                          <a:ea typeface="+mn-ea"/>
                          <a:cs typeface="+mn-cs"/>
                          <a:sym typeface="Calibri"/>
                        </a:rPr>
                        <a:t>         4. Micro business initiatives</a:t>
                      </a:r>
                    </a:p>
                  </a:txBody>
                  <a:tcPr/>
                </a:tc>
                <a:tc>
                  <a:txBody>
                    <a:bodyPr/>
                    <a:lstStyle/>
                    <a:p>
                      <a:pPr algn="l"/>
                      <a:r>
                        <a:rPr lang="en-US" sz="2200" b="1" dirty="0">
                          <a:latin typeface="Open Sans" panose="020B0606030504020204" pitchFamily="34" charset="0"/>
                          <a:ea typeface="Open Sans" panose="020B0606030504020204" pitchFamily="34" charset="0"/>
                          <a:cs typeface="Open Sans" panose="020B0606030504020204" pitchFamily="34" charset="0"/>
                        </a:rPr>
                        <a:t>MODULE 4. </a:t>
                      </a:r>
                    </a:p>
                    <a:p>
                      <a:pPr algn="l"/>
                      <a:r>
                        <a:rPr lang="en-US" sz="2200" b="1" dirty="0">
                          <a:latin typeface="Open Sans" panose="020B0606030504020204" pitchFamily="34" charset="0"/>
                          <a:ea typeface="Open Sans" panose="020B0606030504020204" pitchFamily="34" charset="0"/>
                          <a:cs typeface="Open Sans" panose="020B0606030504020204" pitchFamily="34" charset="0"/>
                        </a:rPr>
                        <a:t>Implementation tools</a:t>
                      </a: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Data recording</a:t>
                      </a:r>
                      <a:endParaRPr lang="es-ES" sz="2200" b="0" i="0" u="none" strike="noStrike" cap="none" spc="0" baseline="0" dirty="0">
                        <a:solidFill>
                          <a:schemeClr val="tx1"/>
                        </a:solidFill>
                        <a:uFillTx/>
                        <a:latin typeface="+mn-lt"/>
                        <a:ea typeface="+mn-ea"/>
                        <a:cs typeface="+mn-cs"/>
                        <a:sym typeface="Calibri"/>
                      </a:endParaRP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Follow up of participants</a:t>
                      </a:r>
                      <a:endParaRPr lang="es-ES" sz="2200" b="0" i="0" u="none" strike="noStrike" cap="none" spc="0" baseline="0" dirty="0">
                        <a:solidFill>
                          <a:schemeClr val="tx1"/>
                        </a:solidFill>
                        <a:uFillTx/>
                        <a:latin typeface="+mn-lt"/>
                        <a:ea typeface="+mn-ea"/>
                        <a:cs typeface="+mn-cs"/>
                        <a:sym typeface="Calibri"/>
                      </a:endParaRPr>
                    </a:p>
                    <a:p>
                      <a:pPr marL="285750" marR="0" lvl="1"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Monitoring and reporting tools</a:t>
                      </a:r>
                      <a:endParaRPr lang="es-ES" sz="2200" b="0" i="0" u="none" strike="noStrike" cap="none" spc="0" baseline="0" dirty="0">
                        <a:solidFill>
                          <a:schemeClr val="tx1"/>
                        </a:solidFill>
                        <a:uFillTx/>
                        <a:latin typeface="+mn-lt"/>
                        <a:ea typeface="+mn-ea"/>
                        <a:cs typeface="+mn-cs"/>
                        <a:sym typeface="Calibri"/>
                      </a:endParaRPr>
                    </a:p>
                    <a:p>
                      <a:pPr marL="285750" marR="0" indent="-285750" algn="l" defTabSz="914400" rtl="0" latinLnBrk="0">
                        <a:lnSpc>
                          <a:spcPct val="100000"/>
                        </a:lnSpc>
                        <a:spcBef>
                          <a:spcPts val="0"/>
                        </a:spcBef>
                        <a:spcAft>
                          <a:spcPts val="0"/>
                        </a:spcAft>
                        <a:buClr>
                          <a:srgbClr val="C00000"/>
                        </a:buClr>
                        <a:buSzTx/>
                        <a:buFont typeface="Wingdings" panose="05000000000000000000" pitchFamily="2" charset="2"/>
                        <a:buChar char="§"/>
                        <a:tabLst/>
                      </a:pPr>
                      <a:r>
                        <a:rPr lang="en-US" sz="2200" b="0" i="0" u="none" strike="noStrike" cap="none" spc="0" baseline="0" dirty="0">
                          <a:solidFill>
                            <a:schemeClr val="tx1"/>
                          </a:solidFill>
                          <a:uFillTx/>
                          <a:latin typeface="+mn-lt"/>
                          <a:ea typeface="+mn-ea"/>
                          <a:cs typeface="+mn-cs"/>
                          <a:sym typeface="Calibri"/>
                        </a:rPr>
                        <a:t>Tool Kit</a:t>
                      </a:r>
                      <a:endParaRPr lang="es-ES" sz="2200" b="0" i="0" u="none" strike="noStrike" cap="none" spc="0" baseline="0" dirty="0">
                        <a:solidFill>
                          <a:schemeClr val="tx1"/>
                        </a:solidFill>
                        <a:uFillTx/>
                        <a:latin typeface="+mn-lt"/>
                        <a:ea typeface="+mn-ea"/>
                        <a:cs typeface="+mn-cs"/>
                        <a:sym typeface="Calibri"/>
                      </a:endParaRPr>
                    </a:p>
                  </a:txBody>
                  <a:tcPr/>
                </a:tc>
                <a:extLst>
                  <a:ext uri="{0D108BD9-81ED-4DB2-BD59-A6C34878D82A}">
                    <a16:rowId xmlns:a16="http://schemas.microsoft.com/office/drawing/2014/main" val="4180928267"/>
                  </a:ext>
                </a:extLst>
              </a:tr>
            </a:tbl>
          </a:graphicData>
        </a:graphic>
      </p:graphicFrame>
    </p:spTree>
    <p:extLst>
      <p:ext uri="{BB962C8B-B14F-4D97-AF65-F5344CB8AC3E}">
        <p14:creationId xmlns:p14="http://schemas.microsoft.com/office/powerpoint/2010/main" val="32429845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 name="TextBox 2"/>
          <p:cNvSpPr txBox="1">
            <a:spLocks noGrp="1"/>
          </p:cNvSpPr>
          <p:nvPr>
            <p:ph type="body" sz="quarter" idx="21"/>
          </p:nvPr>
        </p:nvSpPr>
        <p:spPr>
          <a:xfrm>
            <a:off x="1710813" y="4361180"/>
            <a:ext cx="14866374" cy="1569660"/>
          </a:xfrm>
          <a:prstGeom prst="rect">
            <a:avLst/>
          </a:prstGeom>
        </p:spPr>
        <p:txBody>
          <a:bodyPr/>
          <a:lstStyle/>
          <a:p>
            <a:pPr marL="0" indent="0" algn="ctr" defTabSz="914400" rtl="0">
              <a:lnSpc>
                <a:spcPct val="100000"/>
              </a:lnSpc>
              <a:spcBef>
                <a:spcPts val="0"/>
              </a:spcBef>
              <a:buSzTx/>
              <a:buFontTx/>
              <a:buNone/>
              <a:defRPr sz="4800">
                <a:solidFill>
                  <a:schemeClr val="accent3"/>
                </a:solidFill>
                <a:latin typeface="Montserrat Bold"/>
                <a:ea typeface="Montserrat Bold"/>
                <a:cs typeface="Montserrat Bold"/>
                <a:sym typeface="Montserrat Bold"/>
              </a:defRPr>
            </a:pPr>
            <a:r>
              <a:rPr lang="en-GB" dirty="0">
                <a:solidFill>
                  <a:srgbClr val="F5333F"/>
                </a:solidFill>
              </a:rPr>
              <a:t>INTRODUCTION</a:t>
            </a:r>
          </a:p>
          <a:p>
            <a:pPr marL="0" indent="0" algn="ctr" defTabSz="914400" rtl="0">
              <a:lnSpc>
                <a:spcPct val="100000"/>
              </a:lnSpc>
              <a:spcBef>
                <a:spcPts val="0"/>
              </a:spcBef>
              <a:buSzTx/>
              <a:buFontTx/>
              <a:buNone/>
              <a:defRPr sz="4800">
                <a:solidFill>
                  <a:schemeClr val="accent2">
                    <a:lumOff val="9019"/>
                  </a:schemeClr>
                </a:solidFill>
                <a:latin typeface="Montserrat Bold"/>
                <a:ea typeface="Montserrat Bold"/>
                <a:cs typeface="Montserrat Bold"/>
                <a:sym typeface="Montserrat Bold"/>
              </a:defRPr>
            </a:pPr>
            <a:r>
              <a:rPr lang="en-GB" dirty="0">
                <a:solidFill>
                  <a:srgbClr val="FFFFFF"/>
                </a:solidFill>
              </a:rPr>
              <a:t>Training on Employment support</a:t>
            </a:r>
          </a:p>
        </p:txBody>
      </p:sp>
    </p:spTree>
    <p:extLst>
      <p:ext uri="{BB962C8B-B14F-4D97-AF65-F5344CB8AC3E}">
        <p14:creationId xmlns:p14="http://schemas.microsoft.com/office/powerpoint/2010/main" val="88351577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1CC90F7A-552E-4E97-A12C-8511DF3013BA}"/>
              </a:ext>
            </a:extLst>
          </p:cNvPr>
          <p:cNvSpPr txBox="1">
            <a:spLocks/>
          </p:cNvSpPr>
          <p:nvPr/>
        </p:nvSpPr>
        <p:spPr>
          <a:xfrm>
            <a:off x="723262" y="3351069"/>
            <a:ext cx="7513054" cy="51725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3600" dirty="0">
                <a:latin typeface="Open Sans" panose="020B0606030504020204" pitchFamily="34" charset="0"/>
                <a:ea typeface="Open Sans" panose="020B0606030504020204" pitchFamily="34" charset="0"/>
                <a:cs typeface="Open Sans" panose="020B0606030504020204" pitchFamily="34" charset="0"/>
              </a:rPr>
              <a:t>Introduce yourself</a:t>
            </a:r>
          </a:p>
          <a:p>
            <a:pPr marL="342900" indent="-342900" hangingPunct="1">
              <a:lnSpc>
                <a:spcPct val="150000"/>
              </a:lnSpc>
              <a:buFont typeface="Wingdings" panose="05000000000000000000" pitchFamily="2" charset="2"/>
              <a:buChar char="§"/>
            </a:pPr>
            <a:r>
              <a:rPr lang="es-ES" sz="2800" dirty="0">
                <a:latin typeface="Open Sans" panose="020B0606030504020204" pitchFamily="34" charset="0"/>
                <a:ea typeface="Open Sans" panose="020B0606030504020204" pitchFamily="34" charset="0"/>
                <a:cs typeface="Open Sans" panose="020B0606030504020204" pitchFamily="34" charset="0"/>
              </a:rPr>
              <a:t>Name</a:t>
            </a:r>
          </a:p>
          <a:p>
            <a:pPr marL="342900" indent="-342900" hangingPunct="1">
              <a:lnSpc>
                <a:spcPct val="150000"/>
              </a:lnSpc>
              <a:buFont typeface="Wingdings" panose="05000000000000000000" pitchFamily="2" charset="2"/>
              <a:buChar char="§"/>
            </a:pPr>
            <a:r>
              <a:rPr lang="es-ES" sz="2800" dirty="0">
                <a:latin typeface="Open Sans" panose="020B0606030504020204" pitchFamily="34" charset="0"/>
                <a:ea typeface="Open Sans" panose="020B0606030504020204" pitchFamily="34" charset="0"/>
                <a:cs typeface="Open Sans" panose="020B0606030504020204" pitchFamily="34" charset="0"/>
              </a:rPr>
              <a:t>Regional office</a:t>
            </a:r>
          </a:p>
          <a:p>
            <a:pPr marL="342900" indent="-342900" hangingPunct="1">
              <a:lnSpc>
                <a:spcPct val="150000"/>
              </a:lnSpc>
              <a:buFont typeface="Wingdings" panose="05000000000000000000" pitchFamily="2" charset="2"/>
              <a:buChar char="§"/>
            </a:pPr>
            <a:r>
              <a:rPr lang="es-ES" sz="2800" dirty="0">
                <a:latin typeface="Open Sans" panose="020B0606030504020204" pitchFamily="34" charset="0"/>
                <a:ea typeface="Open Sans" panose="020B0606030504020204" pitchFamily="34" charset="0"/>
                <a:cs typeface="Open Sans" panose="020B0606030504020204" pitchFamily="34" charset="0"/>
              </a:rPr>
              <a:t>Position</a:t>
            </a:r>
          </a:p>
          <a:p>
            <a:pPr marL="342900" indent="-342900" hangingPunct="1">
              <a:lnSpc>
                <a:spcPct val="150000"/>
              </a:lnSpc>
              <a:buFont typeface="Wingdings" panose="05000000000000000000" pitchFamily="2" charset="2"/>
              <a:buChar char="§"/>
            </a:pPr>
            <a:r>
              <a:rPr lang="es-ES" sz="2800" dirty="0">
                <a:latin typeface="Open Sans" panose="020B0606030504020204" pitchFamily="34" charset="0"/>
                <a:ea typeface="Open Sans" panose="020B0606030504020204" pitchFamily="34" charset="0"/>
                <a:cs typeface="Open Sans" panose="020B0606030504020204" pitchFamily="34" charset="0"/>
              </a:rPr>
              <a:t>Expectations toward the training</a:t>
            </a:r>
          </a:p>
          <a:p>
            <a:pPr marL="342900" indent="-342900" hangingPunct="1">
              <a:lnSpc>
                <a:spcPct val="150000"/>
              </a:lnSpc>
              <a:buFont typeface="Wingdings" panose="05000000000000000000" pitchFamily="2" charset="2"/>
              <a:buChar char="§"/>
            </a:pPr>
            <a:r>
              <a:rPr lang="es-ES" sz="2800" dirty="0">
                <a:latin typeface="Open Sans" panose="020B0606030504020204" pitchFamily="34" charset="0"/>
                <a:ea typeface="Open Sans" panose="020B0606030504020204" pitchFamily="34" charset="0"/>
                <a:cs typeface="Open Sans" panose="020B0606030504020204" pitchFamily="34" charset="0"/>
              </a:rPr>
              <a:t>Three </a:t>
            </a:r>
            <a:r>
              <a:rPr lang="es-ES" sz="2800" b="1" dirty="0">
                <a:latin typeface="Open Sans" panose="020B0606030504020204" pitchFamily="34" charset="0"/>
                <a:ea typeface="Open Sans" panose="020B0606030504020204" pitchFamily="34" charset="0"/>
                <a:cs typeface="Open Sans" panose="020B0606030504020204" pitchFamily="34" charset="0"/>
              </a:rPr>
              <a:t>skills</a:t>
            </a:r>
            <a:r>
              <a:rPr lang="es-ES" sz="2800" dirty="0">
                <a:latin typeface="Open Sans" panose="020B0606030504020204" pitchFamily="34" charset="0"/>
                <a:ea typeface="Open Sans" panose="020B0606030504020204" pitchFamily="34" charset="0"/>
                <a:cs typeface="Open Sans" panose="020B0606030504020204" pitchFamily="34" charset="0"/>
              </a:rPr>
              <a:t> that you can bring to the project (1 </a:t>
            </a:r>
            <a:r>
              <a:rPr lang="es-ES" sz="2250" b="1" dirty="0">
                <a:solidFill>
                  <a:srgbClr val="C00000"/>
                </a:solidFill>
                <a:latin typeface="Open Sans" panose="020B0606030504020204" pitchFamily="34" charset="0"/>
                <a:ea typeface="Open Sans" panose="020B0606030504020204" pitchFamily="34" charset="0"/>
                <a:cs typeface="Open Sans" panose="020B0606030504020204" pitchFamily="34" charset="0"/>
              </a:rPr>
              <a:t>red</a:t>
            </a:r>
            <a:r>
              <a:rPr lang="es-ES" sz="2800" dirty="0">
                <a:latin typeface="Open Sans" panose="020B0606030504020204" pitchFamily="34" charset="0"/>
                <a:ea typeface="Open Sans" panose="020B0606030504020204" pitchFamily="34" charset="0"/>
                <a:cs typeface="Open Sans" panose="020B0606030504020204" pitchFamily="34" charset="0"/>
              </a:rPr>
              <a:t>; 1 </a:t>
            </a:r>
            <a:r>
              <a:rPr lang="es-ES" sz="225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blue</a:t>
            </a:r>
            <a:r>
              <a:rPr lang="es-ES" sz="2800" dirty="0">
                <a:latin typeface="Open Sans" panose="020B0606030504020204" pitchFamily="34" charset="0"/>
                <a:ea typeface="Open Sans" panose="020B0606030504020204" pitchFamily="34" charset="0"/>
                <a:cs typeface="Open Sans" panose="020B0606030504020204" pitchFamily="34" charset="0"/>
              </a:rPr>
              <a:t>; 1 </a:t>
            </a:r>
            <a:r>
              <a:rPr lang="es-ES" sz="2250" b="1" dirty="0">
                <a:solidFill>
                  <a:srgbClr val="008000"/>
                </a:solidFill>
                <a:latin typeface="Open Sans" panose="020B0606030504020204" pitchFamily="34" charset="0"/>
                <a:ea typeface="Open Sans" panose="020B0606030504020204" pitchFamily="34" charset="0"/>
                <a:cs typeface="Open Sans" panose="020B0606030504020204" pitchFamily="34" charset="0"/>
              </a:rPr>
              <a:t>green</a:t>
            </a:r>
            <a:r>
              <a:rPr lang="es-ES" sz="2800" dirty="0">
                <a:latin typeface="Open Sans" panose="020B0606030504020204" pitchFamily="34" charset="0"/>
                <a:ea typeface="Open Sans" panose="020B0606030504020204" pitchFamily="34" charset="0"/>
                <a:cs typeface="Open Sans" panose="020B0606030504020204" pitchFamily="34" charset="0"/>
              </a:rPr>
              <a:t>)</a:t>
            </a:r>
          </a:p>
          <a:p>
            <a:pPr hangingPunct="1">
              <a:lnSpc>
                <a:spcPct val="150000"/>
              </a:lnSpc>
            </a:pPr>
            <a:endParaRPr lang="en-US" sz="1800" dirty="0">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800" dirty="0">
                <a:solidFill>
                  <a:schemeClr val="accent3"/>
                </a:solidFill>
                <a:latin typeface="Montserrat Bold"/>
                <a:sym typeface="Montserrat Bold"/>
              </a:rPr>
              <a:t>Training | </a:t>
            </a:r>
            <a:r>
              <a:rPr lang="es-ES" sz="3200" dirty="0">
                <a:solidFill>
                  <a:srgbClr val="002060"/>
                </a:solidFill>
                <a:latin typeface="Montserrat Bold"/>
                <a:sym typeface="Montserrat Bold"/>
              </a:rPr>
              <a:t>Trainers and trainees</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27"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90838ACE-F60E-4E88-ACC6-CAFF7F2BEDCE}"/>
              </a:ext>
            </a:extLst>
          </p:cNvPr>
          <p:cNvSpPr txBox="1">
            <a:spLocks/>
          </p:cNvSpPr>
          <p:nvPr/>
        </p:nvSpPr>
        <p:spPr>
          <a:xfrm>
            <a:off x="8791649" y="6133078"/>
            <a:ext cx="4292112" cy="36725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250" b="1" dirty="0">
                <a:solidFill>
                  <a:srgbClr val="008000"/>
                </a:solidFill>
                <a:latin typeface="Open Sans" panose="020B0606030504020204" pitchFamily="34" charset="0"/>
                <a:ea typeface="Open Sans" panose="020B0606030504020204" pitchFamily="34" charset="0"/>
                <a:cs typeface="Open Sans" panose="020B0606030504020204" pitchFamily="34" charset="0"/>
              </a:rPr>
              <a:t>First aid skills</a:t>
            </a:r>
          </a:p>
          <a:p>
            <a:pPr hangingPunct="1">
              <a:lnSpc>
                <a:spcPct val="150000"/>
              </a:lnSpc>
            </a:pPr>
            <a:r>
              <a:rPr lang="es-ES" sz="2250" b="1" dirty="0">
                <a:solidFill>
                  <a:srgbClr val="008000"/>
                </a:solidFill>
                <a:latin typeface="Open Sans" panose="020B0606030504020204" pitchFamily="34" charset="0"/>
                <a:ea typeface="Open Sans" panose="020B0606030504020204" pitchFamily="34" charset="0"/>
                <a:cs typeface="Open Sans" panose="020B0606030504020204" pitchFamily="34" charset="0"/>
              </a:rPr>
              <a:t>Food handling</a:t>
            </a:r>
          </a:p>
          <a:p>
            <a:pPr hangingPunct="1">
              <a:lnSpc>
                <a:spcPct val="150000"/>
              </a:lnSpc>
            </a:pPr>
            <a:r>
              <a:rPr lang="es-ES" sz="2250" b="1" dirty="0">
                <a:solidFill>
                  <a:srgbClr val="008000"/>
                </a:solidFill>
                <a:latin typeface="Open Sans" panose="020B0606030504020204" pitchFamily="34" charset="0"/>
                <a:ea typeface="Open Sans" panose="020B0606030504020204" pitchFamily="34" charset="0"/>
                <a:cs typeface="Open Sans" panose="020B0606030504020204" pitchFamily="34" charset="0"/>
              </a:rPr>
              <a:t>Forklift</a:t>
            </a:r>
          </a:p>
          <a:p>
            <a:pPr hangingPunct="1">
              <a:lnSpc>
                <a:spcPct val="150000"/>
              </a:lnSpc>
            </a:pPr>
            <a:r>
              <a:rPr lang="es-ES" sz="2250" b="1" dirty="0">
                <a:solidFill>
                  <a:srgbClr val="008000"/>
                </a:solidFill>
                <a:latin typeface="Open Sans" panose="020B0606030504020204" pitchFamily="34" charset="0"/>
                <a:ea typeface="Open Sans" panose="020B0606030504020204" pitchFamily="34" charset="0"/>
                <a:cs typeface="Open Sans" panose="020B0606030504020204" pitchFamily="34" charset="0"/>
              </a:rPr>
              <a:t>Driving license</a:t>
            </a:r>
          </a:p>
          <a:p>
            <a:pPr hangingPunct="1">
              <a:lnSpc>
                <a:spcPct val="150000"/>
              </a:lnSpc>
            </a:pPr>
            <a:r>
              <a:rPr lang="es-ES" sz="2250" b="1" dirty="0">
                <a:solidFill>
                  <a:srgbClr val="008000"/>
                </a:solidFill>
                <a:latin typeface="Open Sans" panose="020B0606030504020204" pitchFamily="34" charset="0"/>
                <a:ea typeface="Open Sans" panose="020B0606030504020204" pitchFamily="34" charset="0"/>
                <a:cs typeface="Open Sans" panose="020B0606030504020204" pitchFamily="34" charset="0"/>
              </a:rPr>
              <a:t>Safety at work</a:t>
            </a:r>
          </a:p>
          <a:p>
            <a:pPr hangingPunct="1">
              <a:lnSpc>
                <a:spcPct val="150000"/>
              </a:lnSpc>
            </a:pPr>
            <a:r>
              <a:rPr lang="es-ES" sz="2250" b="1" dirty="0">
                <a:solidFill>
                  <a:srgbClr val="008000"/>
                </a:solidFill>
                <a:latin typeface="Open Sans" panose="020B0606030504020204" pitchFamily="34" charset="0"/>
                <a:ea typeface="Open Sans" panose="020B0606030504020204" pitchFamily="34" charset="0"/>
                <a:cs typeface="Open Sans" panose="020B0606030504020204" pitchFamily="34" charset="0"/>
              </a:rPr>
              <a:t>Project Management</a:t>
            </a:r>
          </a:p>
          <a:p>
            <a:pPr hangingPunct="1">
              <a:lnSpc>
                <a:spcPct val="150000"/>
              </a:lnSpc>
            </a:pPr>
            <a:r>
              <a:rPr lang="es-ES" sz="2250" b="1" dirty="0">
                <a:solidFill>
                  <a:srgbClr val="008000"/>
                </a:solidFill>
                <a:latin typeface="Open Sans" panose="020B0606030504020204" pitchFamily="34" charset="0"/>
                <a:ea typeface="Open Sans" panose="020B0606030504020204" pitchFamily="34" charset="0"/>
                <a:cs typeface="Open Sans" panose="020B0606030504020204" pitchFamily="34" charset="0"/>
              </a:rPr>
              <a:t>Advanced digital skills</a:t>
            </a:r>
          </a:p>
        </p:txBody>
      </p:sp>
      <p:sp>
        <p:nvSpPr>
          <p:cNvPr id="21"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1E387D85-3E6D-4CCD-808D-1BD36DA8F7EF}"/>
              </a:ext>
            </a:extLst>
          </p:cNvPr>
          <p:cNvSpPr txBox="1">
            <a:spLocks/>
          </p:cNvSpPr>
          <p:nvPr/>
        </p:nvSpPr>
        <p:spPr>
          <a:xfrm>
            <a:off x="13436330" y="2146632"/>
            <a:ext cx="4640680" cy="78275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25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Flexibility</a:t>
            </a:r>
          </a:p>
          <a:p>
            <a:pPr hangingPunct="1">
              <a:lnSpc>
                <a:spcPct val="150000"/>
              </a:lnSpc>
            </a:pPr>
            <a:r>
              <a:rPr lang="es-ES" sz="225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Interest in learning</a:t>
            </a:r>
          </a:p>
          <a:p>
            <a:pPr hangingPunct="1">
              <a:lnSpc>
                <a:spcPct val="150000"/>
              </a:lnSpc>
            </a:pPr>
            <a:r>
              <a:rPr lang="es-ES" sz="225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ICT orientation</a:t>
            </a:r>
          </a:p>
          <a:p>
            <a:pPr hangingPunct="1">
              <a:lnSpc>
                <a:spcPct val="150000"/>
              </a:lnSpc>
            </a:pPr>
            <a:r>
              <a:rPr lang="es-ES" sz="225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Relationship skills</a:t>
            </a:r>
          </a:p>
          <a:p>
            <a:pPr hangingPunct="1">
              <a:lnSpc>
                <a:spcPct val="150000"/>
              </a:lnSpc>
            </a:pPr>
            <a:r>
              <a:rPr lang="es-ES" sz="225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Team work</a:t>
            </a:r>
          </a:p>
          <a:p>
            <a:pPr hangingPunct="1">
              <a:lnSpc>
                <a:spcPct val="150000"/>
              </a:lnSpc>
            </a:pPr>
            <a:r>
              <a:rPr lang="es-ES" sz="225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Client orientation</a:t>
            </a:r>
          </a:p>
          <a:p>
            <a:pPr hangingPunct="1">
              <a:lnSpc>
                <a:spcPct val="150000"/>
              </a:lnSpc>
            </a:pPr>
            <a:r>
              <a:rPr lang="es-ES" sz="225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Quality of work</a:t>
            </a:r>
          </a:p>
          <a:p>
            <a:pPr hangingPunct="1">
              <a:lnSpc>
                <a:spcPct val="150000"/>
              </a:lnSpc>
            </a:pPr>
            <a:r>
              <a:rPr lang="es-ES" sz="225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Frustration tolerance</a:t>
            </a:r>
          </a:p>
          <a:p>
            <a:pPr hangingPunct="1">
              <a:lnSpc>
                <a:spcPct val="150000"/>
              </a:lnSpc>
            </a:pPr>
            <a:r>
              <a:rPr lang="es-ES" sz="225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Initiative and decisión-making</a:t>
            </a:r>
          </a:p>
          <a:p>
            <a:pPr hangingPunct="1">
              <a:lnSpc>
                <a:spcPct val="150000"/>
              </a:lnSpc>
            </a:pPr>
            <a:r>
              <a:rPr lang="es-ES" sz="225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Self-organization</a:t>
            </a:r>
          </a:p>
          <a:p>
            <a:pPr hangingPunct="1">
              <a:lnSpc>
                <a:spcPct val="150000"/>
              </a:lnSpc>
            </a:pPr>
            <a:r>
              <a:rPr lang="es-ES" sz="225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Results orientation</a:t>
            </a:r>
          </a:p>
          <a:p>
            <a:pPr hangingPunct="1">
              <a:lnSpc>
                <a:spcPct val="150000"/>
              </a:lnSpc>
            </a:pPr>
            <a:r>
              <a:rPr lang="es-ES" sz="225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Analysis and problems solving</a:t>
            </a:r>
          </a:p>
          <a:p>
            <a:pPr hangingPunct="1">
              <a:lnSpc>
                <a:spcPct val="150000"/>
              </a:lnSpc>
            </a:pPr>
            <a:r>
              <a:rPr lang="es-ES" sz="225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Creativity and innovation</a:t>
            </a:r>
          </a:p>
          <a:p>
            <a:pPr hangingPunct="1">
              <a:lnSpc>
                <a:spcPct val="150000"/>
              </a:lnSpc>
            </a:pPr>
            <a:r>
              <a:rPr lang="es-ES" sz="225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People management</a:t>
            </a:r>
          </a:p>
          <a:p>
            <a:pPr hangingPunct="1">
              <a:lnSpc>
                <a:spcPct val="150000"/>
              </a:lnSpc>
            </a:pPr>
            <a:r>
              <a:rPr lang="es-ES" sz="225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Negotiation</a:t>
            </a:r>
            <a:endParaRPr lang="en-US" sz="180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Lorem ipsum dolor sit amet, consectetuer adipiscing elit. Aenean commodo ligula eget dolor. Aenean massa. Cum sociis natoque penatibus et magnis dis parturient montes, nascetur ridiculus mus.">
            <a:extLst>
              <a:ext uri="{FF2B5EF4-FFF2-40B4-BE49-F238E27FC236}">
                <a16:creationId xmlns:a16="http://schemas.microsoft.com/office/drawing/2014/main" id="{1DF55B58-99CE-49FC-901B-28A2DD1494FA}"/>
              </a:ext>
            </a:extLst>
          </p:cNvPr>
          <p:cNvSpPr txBox="1">
            <a:spLocks/>
          </p:cNvSpPr>
          <p:nvPr/>
        </p:nvSpPr>
        <p:spPr>
          <a:xfrm>
            <a:off x="8791649" y="2146632"/>
            <a:ext cx="4292112" cy="26337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marL="0" marR="0" indent="0" algn="l" defTabSz="914400" rtl="0" latinLnBrk="0">
              <a:lnSpc>
                <a:spcPct val="80000"/>
              </a:lnSpc>
              <a:spcBef>
                <a:spcPts val="0"/>
              </a:spcBef>
              <a:spcAft>
                <a:spcPts val="0"/>
              </a:spcAft>
              <a:buClrTx/>
              <a:buSzTx/>
              <a:buFontTx/>
              <a:buNone/>
              <a:tabLst/>
              <a:defRPr sz="2500" b="0" i="0" u="none" strike="noStrike" cap="none" spc="0" baseline="0">
                <a:solidFill>
                  <a:srgbClr val="081D3F"/>
                </a:solidFill>
                <a:uFillTx/>
                <a:latin typeface="Montserrat Bold"/>
                <a:ea typeface="Montserrat Bold"/>
                <a:cs typeface="Montserrat Bold"/>
                <a:sym typeface="Montserrat Bold"/>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hangingPunct="1">
              <a:lnSpc>
                <a:spcPct val="150000"/>
              </a:lnSpc>
            </a:pPr>
            <a:r>
              <a:rPr lang="es-ES" sz="2250" b="1" dirty="0">
                <a:solidFill>
                  <a:srgbClr val="C00000"/>
                </a:solidFill>
                <a:latin typeface="Open Sans" panose="020B0606030504020204" pitchFamily="34" charset="0"/>
                <a:ea typeface="Open Sans" panose="020B0606030504020204" pitchFamily="34" charset="0"/>
                <a:cs typeface="Open Sans" panose="020B0606030504020204" pitchFamily="34" charset="0"/>
              </a:rPr>
              <a:t>Self-confidence</a:t>
            </a:r>
          </a:p>
          <a:p>
            <a:pPr hangingPunct="1">
              <a:lnSpc>
                <a:spcPct val="150000"/>
              </a:lnSpc>
            </a:pPr>
            <a:r>
              <a:rPr lang="es-ES" sz="2250" b="1" dirty="0">
                <a:solidFill>
                  <a:srgbClr val="C00000"/>
                </a:solidFill>
                <a:latin typeface="Open Sans" panose="020B0606030504020204" pitchFamily="34" charset="0"/>
                <a:ea typeface="Open Sans" panose="020B0606030504020204" pitchFamily="34" charset="0"/>
                <a:cs typeface="Open Sans" panose="020B0606030504020204" pitchFamily="34" charset="0"/>
              </a:rPr>
              <a:t>Self-control</a:t>
            </a:r>
          </a:p>
          <a:p>
            <a:pPr hangingPunct="1">
              <a:lnSpc>
                <a:spcPct val="150000"/>
              </a:lnSpc>
            </a:pPr>
            <a:r>
              <a:rPr lang="es-ES" sz="2250" b="1" dirty="0">
                <a:solidFill>
                  <a:srgbClr val="C00000"/>
                </a:solidFill>
                <a:latin typeface="Open Sans" panose="020B0606030504020204" pitchFamily="34" charset="0"/>
                <a:ea typeface="Open Sans" panose="020B0606030504020204" pitchFamily="34" charset="0"/>
                <a:cs typeface="Open Sans" panose="020B0606030504020204" pitchFamily="34" charset="0"/>
              </a:rPr>
              <a:t>Communication skills</a:t>
            </a:r>
          </a:p>
          <a:p>
            <a:pPr hangingPunct="1">
              <a:lnSpc>
                <a:spcPct val="150000"/>
              </a:lnSpc>
            </a:pPr>
            <a:r>
              <a:rPr lang="es-ES" sz="2250" b="1" dirty="0">
                <a:solidFill>
                  <a:srgbClr val="C00000"/>
                </a:solidFill>
                <a:latin typeface="Open Sans" panose="020B0606030504020204" pitchFamily="34" charset="0"/>
                <a:ea typeface="Open Sans" panose="020B0606030504020204" pitchFamily="34" charset="0"/>
                <a:cs typeface="Open Sans" panose="020B0606030504020204" pitchFamily="34" charset="0"/>
              </a:rPr>
              <a:t>Tasks and rules compliance</a:t>
            </a:r>
          </a:p>
          <a:p>
            <a:pPr hangingPunct="1">
              <a:lnSpc>
                <a:spcPct val="150000"/>
              </a:lnSpc>
            </a:pPr>
            <a:r>
              <a:rPr lang="es-ES" sz="2250" b="1" dirty="0">
                <a:solidFill>
                  <a:srgbClr val="C00000"/>
                </a:solidFill>
                <a:latin typeface="Open Sans" panose="020B0606030504020204" pitchFamily="34" charset="0"/>
                <a:ea typeface="Open Sans" panose="020B0606030504020204" pitchFamily="34" charset="0"/>
                <a:cs typeface="Open Sans" panose="020B0606030504020204" pitchFamily="34" charset="0"/>
              </a:rPr>
              <a:t>Basic numeracy skills</a:t>
            </a:r>
            <a:endParaRPr lang="en-US" sz="18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3430240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7" grpId="0" animBg="1"/>
      <p:bldP spid="21" grpId="0" animBg="1"/>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Livelihoods | </a:t>
            </a:r>
            <a:r>
              <a:rPr lang="es-ES" sz="3200" dirty="0">
                <a:solidFill>
                  <a:srgbClr val="002060"/>
                </a:solidFill>
                <a:latin typeface="Montserrat Bold"/>
                <a:sym typeface="Montserrat Bold"/>
              </a:rPr>
              <a:t>Definition</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16" name="Rectángulo 15">
            <a:extLst>
              <a:ext uri="{FF2B5EF4-FFF2-40B4-BE49-F238E27FC236}">
                <a16:creationId xmlns:a16="http://schemas.microsoft.com/office/drawing/2014/main" id="{2AB41ABD-BC14-4E2B-984F-7BF9F3C4A718}"/>
              </a:ext>
            </a:extLst>
          </p:cNvPr>
          <p:cNvSpPr/>
          <p:nvPr/>
        </p:nvSpPr>
        <p:spPr>
          <a:xfrm>
            <a:off x="1090795" y="6573422"/>
            <a:ext cx="12054510" cy="1962460"/>
          </a:xfrm>
          <a:prstGeom prst="rect">
            <a:avLst/>
          </a:prstGeom>
        </p:spPr>
        <p:txBody>
          <a:bodyPr wrap="square">
            <a:spAutoFit/>
          </a:bodyPr>
          <a:lstStyle/>
          <a:p>
            <a:pPr fontAlgn="base">
              <a:lnSpc>
                <a:spcPct val="150000"/>
              </a:lnSpc>
            </a:pPr>
            <a:r>
              <a:rPr lang="es-ES" sz="2800" dirty="0">
                <a:latin typeface="Open Sans" panose="020B0606030504020204" pitchFamily="34" charset="0"/>
                <a:ea typeface="Open Sans" panose="020B0606030504020204" pitchFamily="34" charset="0"/>
                <a:cs typeface="Open Sans" panose="020B0606030504020204" pitchFamily="34" charset="0"/>
              </a:rPr>
              <a:t>Households have </a:t>
            </a:r>
            <a:r>
              <a:rPr lang="es-ES" sz="2800" b="1" dirty="0">
                <a:latin typeface="Open Sans" panose="020B0606030504020204" pitchFamily="34" charset="0"/>
                <a:ea typeface="Open Sans" panose="020B0606030504020204" pitchFamily="34" charset="0"/>
                <a:cs typeface="Open Sans" panose="020B0606030504020204" pitchFamily="34" charset="0"/>
              </a:rPr>
              <a:t>sustainable livelihoods </a:t>
            </a:r>
            <a:r>
              <a:rPr lang="es-ES" sz="2800" dirty="0">
                <a:latin typeface="Open Sans" panose="020B0606030504020204" pitchFamily="34" charset="0"/>
                <a:ea typeface="Open Sans" panose="020B0606030504020204" pitchFamily="34" charset="0"/>
                <a:cs typeface="Open Sans" panose="020B0606030504020204" pitchFamily="34" charset="0"/>
              </a:rPr>
              <a:t>when they </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can cope with </a:t>
            </a:r>
            <a:r>
              <a:rPr lang="es-ES" sz="2800" dirty="0">
                <a:latin typeface="Open Sans" panose="020B0606030504020204" pitchFamily="34" charset="0"/>
                <a:ea typeface="Open Sans" panose="020B0606030504020204" pitchFamily="34" charset="0"/>
                <a:cs typeface="Open Sans" panose="020B0606030504020204" pitchFamily="34" charset="0"/>
              </a:rPr>
              <a:t>and </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recover from </a:t>
            </a:r>
            <a:r>
              <a:rPr lang="es-ES" sz="2800" dirty="0">
                <a:latin typeface="Open Sans" panose="020B0606030504020204" pitchFamily="34" charset="0"/>
                <a:ea typeface="Open Sans" panose="020B0606030504020204" pitchFamily="34" charset="0"/>
                <a:cs typeface="Open Sans" panose="020B0606030504020204" pitchFamily="34" charset="0"/>
              </a:rPr>
              <a:t>shocks and economic stress, and can maintain their capabilities and assets without undermining their natural environment.</a:t>
            </a:r>
          </a:p>
        </p:txBody>
      </p:sp>
      <p:sp>
        <p:nvSpPr>
          <p:cNvPr id="17" name="Rectángulo 16">
            <a:extLst>
              <a:ext uri="{FF2B5EF4-FFF2-40B4-BE49-F238E27FC236}">
                <a16:creationId xmlns:a16="http://schemas.microsoft.com/office/drawing/2014/main" id="{6DE78391-7EB1-4D44-AA7B-D130318963F7}"/>
              </a:ext>
            </a:extLst>
          </p:cNvPr>
          <p:cNvSpPr/>
          <p:nvPr/>
        </p:nvSpPr>
        <p:spPr>
          <a:xfrm>
            <a:off x="14256309" y="2923933"/>
            <a:ext cx="3062057" cy="461665"/>
          </a:xfrm>
          <a:prstGeom prst="rect">
            <a:avLst/>
          </a:prstGeom>
        </p:spPr>
        <p:txBody>
          <a:bodyPr wrap="none">
            <a:spAutoFit/>
          </a:bodyPr>
          <a:lstStyle/>
          <a:p>
            <a:r>
              <a:rPr lang="es-ES" sz="240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Livelihoods groups</a:t>
            </a:r>
            <a:endParaRPr lang="en-GB" sz="2400" b="1" dirty="0">
              <a:solidFill>
                <a:schemeClr val="accent1">
                  <a:lumMod val="90000"/>
                  <a:lumOff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ángulo 17">
            <a:extLst>
              <a:ext uri="{FF2B5EF4-FFF2-40B4-BE49-F238E27FC236}">
                <a16:creationId xmlns:a16="http://schemas.microsoft.com/office/drawing/2014/main" id="{C59478E9-E9BB-4BC3-8C5E-6EC5F51A5F46}"/>
              </a:ext>
            </a:extLst>
          </p:cNvPr>
          <p:cNvSpPr/>
          <p:nvPr/>
        </p:nvSpPr>
        <p:spPr>
          <a:xfrm>
            <a:off x="1090795" y="2069468"/>
            <a:ext cx="12054510" cy="1316130"/>
          </a:xfrm>
          <a:prstGeom prst="rect">
            <a:avLst/>
          </a:prstGeom>
        </p:spPr>
        <p:txBody>
          <a:bodyPr wrap="square">
            <a:spAutoFit/>
          </a:bodyPr>
          <a:lstStyle/>
          <a:p>
            <a:pPr fontAlgn="base">
              <a:lnSpc>
                <a:spcPct val="150000"/>
              </a:lnSpc>
            </a:pPr>
            <a:r>
              <a:rPr lang="es-ES" sz="2800" b="1" dirty="0">
                <a:latin typeface="Open Sans" panose="020B0606030504020204" pitchFamily="34" charset="0"/>
                <a:ea typeface="Open Sans" panose="020B0606030504020204" pitchFamily="34" charset="0"/>
                <a:cs typeface="Open Sans" panose="020B0606030504020204" pitchFamily="34" charset="0"/>
              </a:rPr>
              <a:t>Livelihoods: </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capabilities</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assets</a:t>
            </a:r>
            <a:r>
              <a:rPr lang="es-ES" sz="2800" dirty="0">
                <a:latin typeface="Open Sans" panose="020B0606030504020204" pitchFamily="34" charset="0"/>
                <a:ea typeface="Open Sans" panose="020B0606030504020204" pitchFamily="34" charset="0"/>
                <a:cs typeface="Open Sans" panose="020B0606030504020204" pitchFamily="34" charset="0"/>
              </a:rPr>
              <a:t> and </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activities </a:t>
            </a:r>
            <a:r>
              <a:rPr lang="es-ES" sz="2800" dirty="0">
                <a:latin typeface="Open Sans" panose="020B0606030504020204" pitchFamily="34" charset="0"/>
                <a:ea typeface="Open Sans" panose="020B0606030504020204" pitchFamily="34" charset="0"/>
                <a:cs typeface="Open Sans" panose="020B0606030504020204" pitchFamily="34" charset="0"/>
              </a:rPr>
              <a:t>required for generating </a:t>
            </a: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income</a:t>
            </a:r>
            <a:r>
              <a:rPr lang="es-ES" sz="2800" dirty="0">
                <a:latin typeface="Open Sans" panose="020B0606030504020204" pitchFamily="34" charset="0"/>
                <a:ea typeface="Open Sans" panose="020B0606030504020204" pitchFamily="34" charset="0"/>
                <a:cs typeface="Open Sans" panose="020B0606030504020204" pitchFamily="34" charset="0"/>
              </a:rPr>
              <a:t> and securing a means of living.</a:t>
            </a:r>
          </a:p>
        </p:txBody>
      </p:sp>
      <p:sp>
        <p:nvSpPr>
          <p:cNvPr id="19" name="Rectángulo 18">
            <a:extLst>
              <a:ext uri="{FF2B5EF4-FFF2-40B4-BE49-F238E27FC236}">
                <a16:creationId xmlns:a16="http://schemas.microsoft.com/office/drawing/2014/main" id="{16122CB2-CA29-49A6-AFCC-205C0229954C}"/>
              </a:ext>
            </a:extLst>
          </p:cNvPr>
          <p:cNvSpPr/>
          <p:nvPr/>
        </p:nvSpPr>
        <p:spPr>
          <a:xfrm>
            <a:off x="1090795" y="3998280"/>
            <a:ext cx="12054510" cy="1962460"/>
          </a:xfrm>
          <a:prstGeom prst="rect">
            <a:avLst/>
          </a:prstGeom>
        </p:spPr>
        <p:txBody>
          <a:bodyPr wrap="square">
            <a:spAutoFit/>
          </a:bodyPr>
          <a:lstStyle/>
          <a:p>
            <a:pPr fontAlgn="base">
              <a:lnSpc>
                <a:spcPct val="150000"/>
              </a:lnSpc>
            </a:pPr>
            <a:r>
              <a:rPr lang="es-ES" sz="2800" b="1" dirty="0">
                <a:latin typeface="Open Sans" panose="020B0606030504020204" pitchFamily="34" charset="0"/>
                <a:ea typeface="Open Sans" panose="020B0606030504020204" pitchFamily="34" charset="0"/>
                <a:cs typeface="Open Sans" panose="020B0606030504020204" pitchFamily="34" charset="0"/>
              </a:rPr>
              <a:t>Sustainable livelihoods:</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people’s capacity to generate and maintain their means of living</a:t>
            </a:r>
            <a:r>
              <a:rPr lang="es-ES" sz="2800" dirty="0">
                <a:latin typeface="Open Sans" panose="020B0606030504020204" pitchFamily="34" charset="0"/>
                <a:ea typeface="Open Sans" panose="020B0606030504020204" pitchFamily="34" charset="0"/>
                <a:cs typeface="Open Sans" panose="020B0606030504020204" pitchFamily="34" charset="0"/>
              </a:rPr>
              <a:t>, and enhance their own well-being as well as that of </a:t>
            </a:r>
            <a:r>
              <a:rPr lang="es-E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future generations</a:t>
            </a:r>
            <a:r>
              <a:rPr lang="es-ES" sz="2800" dirty="0">
                <a:latin typeface="Open Sans" panose="020B0606030504020204" pitchFamily="34" charset="0"/>
                <a:ea typeface="Open Sans" panose="020B0606030504020204" pitchFamily="34" charset="0"/>
                <a:cs typeface="Open Sans" panose="020B0606030504020204" pitchFamily="34" charset="0"/>
              </a:rPr>
              <a:t>.</a:t>
            </a:r>
          </a:p>
        </p:txBody>
      </p:sp>
      <p:sp>
        <p:nvSpPr>
          <p:cNvPr id="11" name="Rectángulo 10">
            <a:extLst>
              <a:ext uri="{FF2B5EF4-FFF2-40B4-BE49-F238E27FC236}">
                <a16:creationId xmlns:a16="http://schemas.microsoft.com/office/drawing/2014/main" id="{E3EC4A18-5911-4059-A533-41F4C6B7C494}"/>
              </a:ext>
            </a:extLst>
          </p:cNvPr>
          <p:cNvSpPr/>
          <p:nvPr/>
        </p:nvSpPr>
        <p:spPr>
          <a:xfrm>
            <a:off x="14256308" y="3827648"/>
            <a:ext cx="3845081" cy="4465261"/>
          </a:xfrm>
          <a:prstGeom prst="rect">
            <a:avLst/>
          </a:prstGeom>
        </p:spPr>
        <p:txBody>
          <a:bodyPr wrap="square">
            <a:spAutoFit/>
          </a:bodyPr>
          <a:lstStyle/>
          <a:p>
            <a:pPr marL="342900" indent="-342900">
              <a:lnSpc>
                <a:spcPct val="150000"/>
              </a:lnSpc>
              <a:buClr>
                <a:srgbClr val="C00000"/>
              </a:buClr>
              <a:buFont typeface="Wingdings" panose="05000000000000000000" pitchFamily="2" charset="2"/>
              <a:buChar char="§"/>
            </a:pPr>
            <a:r>
              <a:rPr lang="en-US" sz="2400" dirty="0">
                <a:latin typeface="Open Sans" panose="020B0606030504020204" pitchFamily="34" charset="0"/>
                <a:ea typeface="Open Sans" panose="020B0606030504020204" pitchFamily="34" charset="0"/>
                <a:cs typeface="Open Sans" panose="020B0606030504020204" pitchFamily="34" charset="0"/>
              </a:rPr>
              <a:t>factory workers</a:t>
            </a:r>
          </a:p>
          <a:p>
            <a:pPr marL="342900" indent="-342900">
              <a:lnSpc>
                <a:spcPct val="150000"/>
              </a:lnSpc>
              <a:buClr>
                <a:srgbClr val="C00000"/>
              </a:buClr>
              <a:buFont typeface="Wingdings" panose="05000000000000000000" pitchFamily="2" charset="2"/>
              <a:buChar char="§"/>
            </a:pPr>
            <a:r>
              <a:rPr lang="en-US" sz="2400" dirty="0">
                <a:latin typeface="Open Sans" panose="020B0606030504020204" pitchFamily="34" charset="0"/>
                <a:ea typeface="Open Sans" panose="020B0606030504020204" pitchFamily="34" charset="0"/>
                <a:cs typeface="Open Sans" panose="020B0606030504020204" pitchFamily="34" charset="0"/>
              </a:rPr>
              <a:t>livestock herders</a:t>
            </a:r>
          </a:p>
          <a:p>
            <a:pPr marL="342900" indent="-342900">
              <a:lnSpc>
                <a:spcPct val="150000"/>
              </a:lnSpc>
              <a:buClr>
                <a:srgbClr val="C00000"/>
              </a:buClr>
              <a:buFont typeface="Wingdings" panose="05000000000000000000" pitchFamily="2" charset="2"/>
              <a:buChar char="§"/>
            </a:pPr>
            <a:r>
              <a:rPr lang="en-US" sz="2400" dirty="0">
                <a:latin typeface="Open Sans" panose="020B0606030504020204" pitchFamily="34" charset="0"/>
                <a:ea typeface="Open Sans" panose="020B0606030504020204" pitchFamily="34" charset="0"/>
                <a:cs typeface="Open Sans" panose="020B0606030504020204" pitchFamily="34" charset="0"/>
              </a:rPr>
              <a:t>fisher folk</a:t>
            </a:r>
          </a:p>
          <a:p>
            <a:pPr marL="342900" indent="-342900">
              <a:lnSpc>
                <a:spcPct val="150000"/>
              </a:lnSpc>
              <a:buClr>
                <a:srgbClr val="C00000"/>
              </a:buClr>
              <a:buFont typeface="Wingdings" panose="05000000000000000000" pitchFamily="2" charset="2"/>
              <a:buChar char="§"/>
            </a:pPr>
            <a:r>
              <a:rPr lang="en-US" sz="2400" dirty="0">
                <a:latin typeface="Open Sans" panose="020B0606030504020204" pitchFamily="34" charset="0"/>
                <a:ea typeface="Open Sans" panose="020B0606030504020204" pitchFamily="34" charset="0"/>
                <a:cs typeface="Open Sans" panose="020B0606030504020204" pitchFamily="34" charset="0"/>
              </a:rPr>
              <a:t>skilled craftsmen</a:t>
            </a:r>
          </a:p>
          <a:p>
            <a:pPr marL="342900" indent="-342900">
              <a:lnSpc>
                <a:spcPct val="150000"/>
              </a:lnSpc>
              <a:buClr>
                <a:srgbClr val="C00000"/>
              </a:buClr>
              <a:buFont typeface="Wingdings" panose="05000000000000000000" pitchFamily="2" charset="2"/>
              <a:buChar char="§"/>
            </a:pPr>
            <a:r>
              <a:rPr lang="en-US" sz="2400" dirty="0">
                <a:latin typeface="Open Sans" panose="020B0606030504020204" pitchFamily="34" charset="0"/>
                <a:ea typeface="Open Sans" panose="020B0606030504020204" pitchFamily="34" charset="0"/>
                <a:cs typeface="Open Sans" panose="020B0606030504020204" pitchFamily="34" charset="0"/>
              </a:rPr>
              <a:t>daily waged workers</a:t>
            </a:r>
          </a:p>
          <a:p>
            <a:pPr marL="342900" indent="-342900">
              <a:lnSpc>
                <a:spcPct val="150000"/>
              </a:lnSpc>
              <a:buClr>
                <a:srgbClr val="C00000"/>
              </a:buClr>
              <a:buFont typeface="Wingdings" panose="05000000000000000000" pitchFamily="2" charset="2"/>
              <a:buChar char="§"/>
            </a:pPr>
            <a:r>
              <a:rPr lang="en-US" sz="2400" dirty="0">
                <a:latin typeface="Open Sans" panose="020B0606030504020204" pitchFamily="34" charset="0"/>
                <a:ea typeface="Open Sans" panose="020B0606030504020204" pitchFamily="34" charset="0"/>
                <a:cs typeface="Open Sans" panose="020B0606030504020204" pitchFamily="34" charset="0"/>
              </a:rPr>
              <a:t>employees with a labour contract</a:t>
            </a:r>
          </a:p>
          <a:p>
            <a:pPr marL="342900" indent="-342900">
              <a:lnSpc>
                <a:spcPct val="150000"/>
              </a:lnSpc>
              <a:buClr>
                <a:srgbClr val="C00000"/>
              </a:buClr>
              <a:buFont typeface="Wingdings" panose="05000000000000000000" pitchFamily="2" charset="2"/>
              <a:buChar char="§"/>
            </a:pPr>
            <a:r>
              <a:rPr lang="en-US" sz="2400" dirty="0">
                <a:latin typeface="Open Sans" panose="020B0606030504020204" pitchFamily="34" charset="0"/>
                <a:ea typeface="Open Sans" panose="020B0606030504020204" pitchFamily="34" charset="0"/>
                <a:cs typeface="Open Sans" panose="020B0606030504020204" pitchFamily="34" charset="0"/>
              </a:rPr>
              <a:t>street food vendors</a:t>
            </a:r>
            <a:endParaRPr lang="es-ES" sz="2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48109845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Livelihoods | </a:t>
            </a:r>
            <a:r>
              <a:rPr lang="es-ES" sz="3200" dirty="0">
                <a:solidFill>
                  <a:srgbClr val="002060"/>
                </a:solidFill>
                <a:latin typeface="Montserrat Bold"/>
                <a:sym typeface="Montserrat Bold"/>
              </a:rPr>
              <a:t>Definition</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16" name="Rectángulo 15">
            <a:extLst>
              <a:ext uri="{FF2B5EF4-FFF2-40B4-BE49-F238E27FC236}">
                <a16:creationId xmlns:a16="http://schemas.microsoft.com/office/drawing/2014/main" id="{2AB41ABD-BC14-4E2B-984F-7BF9F3C4A718}"/>
              </a:ext>
            </a:extLst>
          </p:cNvPr>
          <p:cNvSpPr/>
          <p:nvPr/>
        </p:nvSpPr>
        <p:spPr>
          <a:xfrm>
            <a:off x="722302" y="4104569"/>
            <a:ext cx="7717303" cy="3439788"/>
          </a:xfrm>
          <a:prstGeom prst="rect">
            <a:avLst/>
          </a:prstGeom>
        </p:spPr>
        <p:txBody>
          <a:bodyPr wrap="square">
            <a:spAutoFit/>
          </a:bodyPr>
          <a:lstStyle/>
          <a:p>
            <a:pPr fontAlgn="base">
              <a:lnSpc>
                <a:spcPct val="150000"/>
              </a:lnSpc>
            </a:pPr>
            <a:r>
              <a:rPr lang="es-ES" sz="2800" dirty="0">
                <a:latin typeface="Open Sans" panose="020B0606030504020204" pitchFamily="34" charset="0"/>
                <a:ea typeface="Open Sans" panose="020B0606030504020204" pitchFamily="34" charset="0"/>
                <a:cs typeface="Open Sans" panose="020B0606030504020204" pitchFamily="34" charset="0"/>
              </a:rPr>
              <a:t>A concept useful in identifying the specific vulnerabilities of different livelihoods groups.</a:t>
            </a:r>
          </a:p>
          <a:p>
            <a:pPr fontAlgn="base">
              <a:lnSpc>
                <a:spcPct val="150000"/>
              </a:lnSpc>
            </a:pPr>
            <a:endParaRPr lang="es-ES" sz="1200" dirty="0">
              <a:latin typeface="Open Sans" panose="020B0606030504020204" pitchFamily="34" charset="0"/>
              <a:ea typeface="Open Sans" panose="020B0606030504020204" pitchFamily="34" charset="0"/>
              <a:cs typeface="Open Sans" panose="020B0606030504020204" pitchFamily="34" charset="0"/>
            </a:endParaRPr>
          </a:p>
          <a:p>
            <a:pPr fontAlgn="base">
              <a:lnSpc>
                <a:spcPct val="150000"/>
              </a:lnSpc>
            </a:pPr>
            <a:endParaRPr lang="es-ES" sz="1200" dirty="0">
              <a:latin typeface="Open Sans" panose="020B0606030504020204" pitchFamily="34" charset="0"/>
              <a:ea typeface="Open Sans" panose="020B0606030504020204" pitchFamily="34" charset="0"/>
              <a:cs typeface="Open Sans" panose="020B0606030504020204" pitchFamily="34" charset="0"/>
            </a:endParaRPr>
          </a:p>
          <a:p>
            <a:pPr fontAlgn="base">
              <a:lnSpc>
                <a:spcPct val="150000"/>
              </a:lnSpc>
            </a:pPr>
            <a:endParaRPr lang="es-ES" sz="1200" dirty="0">
              <a:latin typeface="Open Sans" panose="020B0606030504020204" pitchFamily="34" charset="0"/>
              <a:ea typeface="Open Sans" panose="020B0606030504020204" pitchFamily="34" charset="0"/>
              <a:cs typeface="Open Sans" panose="020B0606030504020204" pitchFamily="34" charset="0"/>
            </a:endParaRPr>
          </a:p>
          <a:p>
            <a:pPr algn="ctr" fontAlgn="base">
              <a:lnSpc>
                <a:spcPct val="150000"/>
              </a:lnSpc>
            </a:pPr>
            <a:r>
              <a:rPr lang="es-ES" sz="28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ROOT CAUSES</a:t>
            </a:r>
          </a:p>
          <a:p>
            <a:pPr algn="ctr" fontAlgn="base">
              <a:lnSpc>
                <a:spcPct val="150000"/>
              </a:lnSpc>
            </a:pPr>
            <a:r>
              <a:rPr lang="es-ES" sz="2800" dirty="0">
                <a:latin typeface="Open Sans" panose="020B0606030504020204" pitchFamily="34" charset="0"/>
                <a:ea typeface="Open Sans" panose="020B0606030504020204" pitchFamily="34" charset="0"/>
                <a:cs typeface="Open Sans" panose="020B0606030504020204" pitchFamily="34" charset="0"/>
              </a:rPr>
              <a:t>(economic, social, political, environmental)</a:t>
            </a:r>
          </a:p>
        </p:txBody>
      </p:sp>
      <p:sp>
        <p:nvSpPr>
          <p:cNvPr id="19" name="Rectángulo 18">
            <a:extLst>
              <a:ext uri="{FF2B5EF4-FFF2-40B4-BE49-F238E27FC236}">
                <a16:creationId xmlns:a16="http://schemas.microsoft.com/office/drawing/2014/main" id="{16122CB2-CA29-49A6-AFCC-205C0229954C}"/>
              </a:ext>
            </a:extLst>
          </p:cNvPr>
          <p:cNvSpPr/>
          <p:nvPr/>
        </p:nvSpPr>
        <p:spPr>
          <a:xfrm>
            <a:off x="722302" y="2973273"/>
            <a:ext cx="4803738" cy="669799"/>
          </a:xfrm>
          <a:prstGeom prst="rect">
            <a:avLst/>
          </a:prstGeom>
        </p:spPr>
        <p:txBody>
          <a:bodyPr wrap="square">
            <a:spAutoFit/>
          </a:bodyPr>
          <a:lstStyle/>
          <a:p>
            <a:pPr fontAlgn="base">
              <a:lnSpc>
                <a:spcPct val="150000"/>
              </a:lnSpc>
            </a:pPr>
            <a:r>
              <a:rPr lang="es-ES" sz="2800" b="1" dirty="0">
                <a:latin typeface="Open Sans" panose="020B0606030504020204" pitchFamily="34" charset="0"/>
                <a:ea typeface="Open Sans" panose="020B0606030504020204" pitchFamily="34" charset="0"/>
                <a:cs typeface="Open Sans" panose="020B0606030504020204" pitchFamily="34" charset="0"/>
              </a:rPr>
              <a:t>Sustainable livelihoods</a:t>
            </a:r>
            <a:endParaRPr lang="es-ES" sz="2800" dirty="0">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2" name="Tabla 1">
            <a:extLst>
              <a:ext uri="{FF2B5EF4-FFF2-40B4-BE49-F238E27FC236}">
                <a16:creationId xmlns:a16="http://schemas.microsoft.com/office/drawing/2014/main" id="{D9CFCE19-5119-496F-B306-77FC7DF3FAC7}"/>
              </a:ext>
            </a:extLst>
          </p:cNvPr>
          <p:cNvGraphicFramePr>
            <a:graphicFrameLocks noGrp="1"/>
          </p:cNvGraphicFramePr>
          <p:nvPr>
            <p:extLst>
              <p:ext uri="{D42A27DB-BD31-4B8C-83A1-F6EECF244321}">
                <p14:modId xmlns:p14="http://schemas.microsoft.com/office/powerpoint/2010/main" val="706678125"/>
              </p:ext>
            </p:extLst>
          </p:nvPr>
        </p:nvGraphicFramePr>
        <p:xfrm>
          <a:off x="9228145" y="3598506"/>
          <a:ext cx="8416369" cy="6240073"/>
        </p:xfrm>
        <a:graphic>
          <a:graphicData uri="http://schemas.openxmlformats.org/drawingml/2006/table">
            <a:tbl>
              <a:tblPr firstRow="1" bandRow="1">
                <a:tableStyleId>{F5AB1C69-6EDB-4FF4-983F-18BD219EF322}</a:tableStyleId>
              </a:tblPr>
              <a:tblGrid>
                <a:gridCol w="1766265">
                  <a:extLst>
                    <a:ext uri="{9D8B030D-6E8A-4147-A177-3AD203B41FA5}">
                      <a16:colId xmlns:a16="http://schemas.microsoft.com/office/drawing/2014/main" val="2833823623"/>
                    </a:ext>
                  </a:extLst>
                </a:gridCol>
                <a:gridCol w="6650104">
                  <a:extLst>
                    <a:ext uri="{9D8B030D-6E8A-4147-A177-3AD203B41FA5}">
                      <a16:colId xmlns:a16="http://schemas.microsoft.com/office/drawing/2014/main" val="3143426109"/>
                    </a:ext>
                  </a:extLst>
                </a:gridCol>
              </a:tblGrid>
              <a:tr h="640838">
                <a:tc>
                  <a:txBody>
                    <a:bodyPr/>
                    <a:lstStyle/>
                    <a:p>
                      <a:pPr algn="ctr"/>
                      <a:r>
                        <a:rPr lang="es-ES" sz="2000" dirty="0">
                          <a:latin typeface="Open Sans" panose="020B0606030504020204" pitchFamily="34" charset="0"/>
                          <a:ea typeface="Open Sans" panose="020B0606030504020204" pitchFamily="34" charset="0"/>
                          <a:cs typeface="Open Sans" panose="020B0606030504020204" pitchFamily="34" charset="0"/>
                        </a:rPr>
                        <a:t>5 Livelihoods Assets</a:t>
                      </a:r>
                    </a:p>
                  </a:txBody>
                  <a:tcPr/>
                </a:tc>
                <a:tc>
                  <a:txBody>
                    <a:bodyPr/>
                    <a:lstStyle/>
                    <a:p>
                      <a:pPr algn="l"/>
                      <a:endParaRPr lang="es-ES" sz="2000" dirty="0">
                        <a:latin typeface="Open Sans" panose="020B0606030504020204" pitchFamily="34" charset="0"/>
                        <a:ea typeface="Open Sans" panose="020B0606030504020204" pitchFamily="34" charset="0"/>
                        <a:cs typeface="Open Sans" panose="020B0606030504020204" pitchFamily="34" charset="0"/>
                      </a:endParaRPr>
                    </a:p>
                    <a:p>
                      <a:pPr algn="ctr"/>
                      <a:r>
                        <a:rPr lang="es-ES" sz="2000" dirty="0">
                          <a:latin typeface="Open Sans" panose="020B0606030504020204" pitchFamily="34" charset="0"/>
                          <a:ea typeface="Open Sans" panose="020B0606030504020204" pitchFamily="34" charset="0"/>
                          <a:cs typeface="Open Sans" panose="020B0606030504020204" pitchFamily="34" charset="0"/>
                        </a:rPr>
                        <a:t>EXAMPLES</a:t>
                      </a:r>
                    </a:p>
                  </a:txBody>
                  <a:tcPr/>
                </a:tc>
                <a:extLst>
                  <a:ext uri="{0D108BD9-81ED-4DB2-BD59-A6C34878D82A}">
                    <a16:rowId xmlns:a16="http://schemas.microsoft.com/office/drawing/2014/main" val="3499194578"/>
                  </a:ext>
                </a:extLst>
              </a:tr>
              <a:tr h="1081219">
                <a:tc>
                  <a:txBody>
                    <a:bodyPr/>
                    <a:lstStyle/>
                    <a:p>
                      <a:pPr algn="l"/>
                      <a:r>
                        <a:rPr lang="es-ES" sz="2400" b="1" dirty="0">
                          <a:solidFill>
                            <a:srgbClr val="C00000"/>
                          </a:solidFill>
                          <a:latin typeface="Arial Narrow" panose="020B0606020202030204" pitchFamily="34" charset="0"/>
                          <a:ea typeface="Open Sans" panose="020B0606030504020204" pitchFamily="34" charset="0"/>
                          <a:cs typeface="Open Sans" panose="020B0606030504020204" pitchFamily="34" charset="0"/>
                        </a:rPr>
                        <a:t>Human</a:t>
                      </a:r>
                    </a:p>
                  </a:txBody>
                  <a:tcPr/>
                </a:tc>
                <a:tc>
                  <a:txBody>
                    <a:bodyPr/>
                    <a:lstStyle/>
                    <a:p>
                      <a:pPr algn="l"/>
                      <a:r>
                        <a:rPr lang="es-ES" sz="2400" dirty="0">
                          <a:latin typeface="Arial Narrow" panose="020B0606020202030204" pitchFamily="34" charset="0"/>
                          <a:ea typeface="Open Sans" panose="020B0606030504020204" pitchFamily="34" charset="0"/>
                          <a:cs typeface="Open Sans" panose="020B0606030504020204" pitchFamily="34" charset="0"/>
                        </a:rPr>
                        <a:t>Education, training, qualifications, skills, being healthy; being capable to work</a:t>
                      </a:r>
                    </a:p>
                  </a:txBody>
                  <a:tcPr/>
                </a:tc>
                <a:extLst>
                  <a:ext uri="{0D108BD9-81ED-4DB2-BD59-A6C34878D82A}">
                    <a16:rowId xmlns:a16="http://schemas.microsoft.com/office/drawing/2014/main" val="1350227344"/>
                  </a:ext>
                </a:extLst>
              </a:tr>
              <a:tr h="1078173">
                <a:tc>
                  <a:txBody>
                    <a:bodyPr/>
                    <a:lstStyle/>
                    <a:p>
                      <a:pPr algn="l"/>
                      <a:r>
                        <a:rPr lang="es-ES" sz="2400" b="1" dirty="0">
                          <a:solidFill>
                            <a:srgbClr val="C00000"/>
                          </a:solidFill>
                          <a:latin typeface="Arial Narrow" panose="020B0606020202030204" pitchFamily="34" charset="0"/>
                          <a:ea typeface="Open Sans" panose="020B0606030504020204" pitchFamily="34" charset="0"/>
                          <a:cs typeface="Open Sans" panose="020B0606030504020204" pitchFamily="34" charset="0"/>
                        </a:rPr>
                        <a:t>Social</a:t>
                      </a:r>
                    </a:p>
                  </a:txBody>
                  <a:tcPr/>
                </a:tc>
                <a:tc>
                  <a:txBody>
                    <a:bodyPr/>
                    <a:lstStyle/>
                    <a:p>
                      <a:pPr algn="l"/>
                      <a:r>
                        <a:rPr lang="es-ES" sz="2400" dirty="0">
                          <a:latin typeface="Arial Narrow" panose="020B0606020202030204" pitchFamily="34" charset="0"/>
                          <a:ea typeface="Open Sans" panose="020B0606030504020204" pitchFamily="34" charset="0"/>
                          <a:cs typeface="Open Sans" panose="020B0606030504020204" pitchFamily="34" charset="0"/>
                        </a:rPr>
                        <a:t>Participation in community groups, connections with kin elsewhere, religious linkages, membership of political parties.</a:t>
                      </a:r>
                    </a:p>
                  </a:txBody>
                  <a:tcPr/>
                </a:tc>
                <a:extLst>
                  <a:ext uri="{0D108BD9-81ED-4DB2-BD59-A6C34878D82A}">
                    <a16:rowId xmlns:a16="http://schemas.microsoft.com/office/drawing/2014/main" val="1426392636"/>
                  </a:ext>
                </a:extLst>
              </a:tr>
              <a:tr h="1104104">
                <a:tc>
                  <a:txBody>
                    <a:bodyPr/>
                    <a:lstStyle/>
                    <a:p>
                      <a:pPr algn="l"/>
                      <a:r>
                        <a:rPr lang="es-ES" sz="2400" b="1" dirty="0">
                          <a:solidFill>
                            <a:srgbClr val="C00000"/>
                          </a:solidFill>
                          <a:latin typeface="Arial Narrow" panose="020B0606020202030204" pitchFamily="34" charset="0"/>
                          <a:ea typeface="Open Sans" panose="020B0606030504020204" pitchFamily="34" charset="0"/>
                          <a:cs typeface="Open Sans" panose="020B0606030504020204" pitchFamily="34" charset="0"/>
                        </a:rPr>
                        <a:t>Physical</a:t>
                      </a:r>
                    </a:p>
                  </a:txBody>
                  <a:tcPr/>
                </a:tc>
                <a:tc>
                  <a:txBody>
                    <a:bodyPr/>
                    <a:lstStyle/>
                    <a:p>
                      <a:pPr algn="l"/>
                      <a:r>
                        <a:rPr lang="es-ES" sz="2400" dirty="0">
                          <a:latin typeface="Arial Narrow" panose="020B0606020202030204" pitchFamily="34" charset="0"/>
                          <a:ea typeface="Open Sans" panose="020B0606030504020204" pitchFamily="34" charset="0"/>
                          <a:cs typeface="Open Sans" panose="020B0606030504020204" pitchFamily="34" charset="0"/>
                        </a:rPr>
                        <a:t>Tools, equipment, roads, transport, electricity, sewerage, wáter Wells, livestock, fertilizer, seeds</a:t>
                      </a:r>
                    </a:p>
                  </a:txBody>
                  <a:tcPr/>
                </a:tc>
                <a:extLst>
                  <a:ext uri="{0D108BD9-81ED-4DB2-BD59-A6C34878D82A}">
                    <a16:rowId xmlns:a16="http://schemas.microsoft.com/office/drawing/2014/main" val="4168834528"/>
                  </a:ext>
                </a:extLst>
              </a:tr>
              <a:tr h="1037230">
                <a:tc>
                  <a:txBody>
                    <a:bodyPr/>
                    <a:lstStyle/>
                    <a:p>
                      <a:pPr algn="l"/>
                      <a:r>
                        <a:rPr lang="es-ES" sz="2400" b="1" dirty="0">
                          <a:solidFill>
                            <a:srgbClr val="C00000"/>
                          </a:solidFill>
                          <a:latin typeface="Arial Narrow" panose="020B0606020202030204" pitchFamily="34" charset="0"/>
                          <a:ea typeface="Open Sans" panose="020B0606030504020204" pitchFamily="34" charset="0"/>
                          <a:cs typeface="Open Sans" panose="020B0606030504020204" pitchFamily="34" charset="0"/>
                        </a:rPr>
                        <a:t>Financial</a:t>
                      </a:r>
                    </a:p>
                  </a:txBody>
                  <a:tcPr/>
                </a:tc>
                <a:tc>
                  <a:txBody>
                    <a:bodyPr/>
                    <a:lstStyle/>
                    <a:p>
                      <a:pPr algn="l"/>
                      <a:r>
                        <a:rPr lang="es-ES" sz="2400" dirty="0">
                          <a:latin typeface="Arial Narrow" panose="020B0606020202030204" pitchFamily="34" charset="0"/>
                          <a:ea typeface="Open Sans" panose="020B0606030504020204" pitchFamily="34" charset="0"/>
                          <a:cs typeface="Open Sans" panose="020B0606030504020204" pitchFamily="34" charset="0"/>
                        </a:rPr>
                        <a:t>Savings (including jewellery if relevant), access to credit, debts, pension, remittance, salary.</a:t>
                      </a:r>
                    </a:p>
                  </a:txBody>
                  <a:tcPr/>
                </a:tc>
                <a:extLst>
                  <a:ext uri="{0D108BD9-81ED-4DB2-BD59-A6C34878D82A}">
                    <a16:rowId xmlns:a16="http://schemas.microsoft.com/office/drawing/2014/main" val="4091141263"/>
                  </a:ext>
                </a:extLst>
              </a:tr>
              <a:tr h="640838">
                <a:tc>
                  <a:txBody>
                    <a:bodyPr/>
                    <a:lstStyle/>
                    <a:p>
                      <a:pPr algn="l"/>
                      <a:r>
                        <a:rPr lang="es-ES" sz="2400" b="1" dirty="0">
                          <a:solidFill>
                            <a:srgbClr val="C00000"/>
                          </a:solidFill>
                          <a:latin typeface="Arial Narrow" panose="020B0606020202030204" pitchFamily="34" charset="0"/>
                          <a:ea typeface="Open Sans" panose="020B0606030504020204" pitchFamily="34" charset="0"/>
                          <a:cs typeface="Open Sans" panose="020B0606030504020204" pitchFamily="34" charset="0"/>
                        </a:rPr>
                        <a:t>Natural</a:t>
                      </a:r>
                    </a:p>
                  </a:txBody>
                  <a:tcPr/>
                </a:tc>
                <a:tc>
                  <a:txBody>
                    <a:bodyPr/>
                    <a:lstStyle/>
                    <a:p>
                      <a:pPr algn="l"/>
                      <a:r>
                        <a:rPr lang="es-ES" sz="2400" dirty="0">
                          <a:latin typeface="Arial Narrow" panose="020B0606020202030204" pitchFamily="34" charset="0"/>
                          <a:ea typeface="Open Sans" panose="020B0606030504020204" pitchFamily="34" charset="0"/>
                          <a:cs typeface="Open Sans" panose="020B0606030504020204" pitchFamily="34" charset="0"/>
                        </a:rPr>
                        <a:t>Land, water supply, forest resources, fishing resources, wild plants, fruit tres.</a:t>
                      </a:r>
                    </a:p>
                  </a:txBody>
                  <a:tcPr/>
                </a:tc>
                <a:extLst>
                  <a:ext uri="{0D108BD9-81ED-4DB2-BD59-A6C34878D82A}">
                    <a16:rowId xmlns:a16="http://schemas.microsoft.com/office/drawing/2014/main" val="1455961416"/>
                  </a:ext>
                </a:extLst>
              </a:tr>
            </a:tbl>
          </a:graphicData>
        </a:graphic>
      </p:graphicFrame>
      <p:sp>
        <p:nvSpPr>
          <p:cNvPr id="3" name="Rectángulo 2">
            <a:extLst>
              <a:ext uri="{FF2B5EF4-FFF2-40B4-BE49-F238E27FC236}">
                <a16:creationId xmlns:a16="http://schemas.microsoft.com/office/drawing/2014/main" id="{B049FA55-FB1F-43D1-A361-632E4E8BAC8E}"/>
              </a:ext>
            </a:extLst>
          </p:cNvPr>
          <p:cNvSpPr/>
          <p:nvPr/>
        </p:nvSpPr>
        <p:spPr>
          <a:xfrm>
            <a:off x="9144000" y="2013785"/>
            <a:ext cx="8500514" cy="1200329"/>
          </a:xfrm>
          <a:prstGeom prst="rect">
            <a:avLst/>
          </a:prstGeom>
        </p:spPr>
        <p:txBody>
          <a:bodyPr wrap="square">
            <a:spAutoFit/>
          </a:bodyPr>
          <a:lstStyle/>
          <a:p>
            <a:pPr fontAlgn="base"/>
            <a:r>
              <a:rPr lang="en-US" sz="2400" dirty="0">
                <a:latin typeface="Open Sans" panose="020B0606030504020204" pitchFamily="34" charset="0"/>
                <a:ea typeface="Open Sans" panose="020B0606030504020204" pitchFamily="34" charset="0"/>
                <a:cs typeface="Open Sans" panose="020B0606030504020204" pitchFamily="34" charset="0"/>
              </a:rPr>
              <a:t>The most common way of characterizing livelihoods is to identify and classify the </a:t>
            </a:r>
            <a:r>
              <a:rPr lang="en-US" sz="2400" dirty="0">
                <a:solidFill>
                  <a:srgbClr val="C00000"/>
                </a:solidFill>
                <a:latin typeface="Open Sans" panose="020B0606030504020204" pitchFamily="34" charset="0"/>
                <a:ea typeface="Open Sans" panose="020B0606030504020204" pitchFamily="34" charset="0"/>
                <a:cs typeface="Open Sans" panose="020B0606030504020204" pitchFamily="34" charset="0"/>
              </a:rPr>
              <a:t>assets</a:t>
            </a:r>
            <a:r>
              <a:rPr lang="en-US" sz="2400" dirty="0">
                <a:latin typeface="Open Sans" panose="020B0606030504020204" pitchFamily="34" charset="0"/>
                <a:ea typeface="Open Sans" panose="020B0606030504020204" pitchFamily="34" charset="0"/>
                <a:cs typeface="Open Sans" panose="020B0606030504020204" pitchFamily="34" charset="0"/>
              </a:rPr>
              <a:t> and </a:t>
            </a:r>
            <a:r>
              <a:rPr lang="en-US" sz="2400" dirty="0">
                <a:solidFill>
                  <a:srgbClr val="C00000"/>
                </a:solidFill>
                <a:latin typeface="Open Sans" panose="020B0606030504020204" pitchFamily="34" charset="0"/>
                <a:ea typeface="Open Sans" panose="020B0606030504020204" pitchFamily="34" charset="0"/>
                <a:cs typeface="Open Sans" panose="020B0606030504020204" pitchFamily="34" charset="0"/>
              </a:rPr>
              <a:t>resources </a:t>
            </a:r>
            <a:r>
              <a:rPr lang="en-US" sz="2400" dirty="0">
                <a:latin typeface="Open Sans" panose="020B0606030504020204" pitchFamily="34" charset="0"/>
                <a:ea typeface="Open Sans" panose="020B0606030504020204" pitchFamily="34" charset="0"/>
                <a:cs typeface="Open Sans" panose="020B0606030504020204" pitchFamily="34" charset="0"/>
              </a:rPr>
              <a:t>associated with livelihoods activities into </a:t>
            </a:r>
            <a:r>
              <a:rPr lang="en-US" sz="24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five groups.</a:t>
            </a:r>
          </a:p>
        </p:txBody>
      </p:sp>
      <p:sp>
        <p:nvSpPr>
          <p:cNvPr id="4" name="Flecha: hacia abajo 3">
            <a:extLst>
              <a:ext uri="{FF2B5EF4-FFF2-40B4-BE49-F238E27FC236}">
                <a16:creationId xmlns:a16="http://schemas.microsoft.com/office/drawing/2014/main" id="{82CDA418-EFA1-44C5-ABC0-6EE29DA8B5EB}"/>
              </a:ext>
            </a:extLst>
          </p:cNvPr>
          <p:cNvSpPr/>
          <p:nvPr/>
        </p:nvSpPr>
        <p:spPr>
          <a:xfrm>
            <a:off x="13614400" y="3196793"/>
            <a:ext cx="511851" cy="570742"/>
          </a:xfrm>
          <a:prstGeom prst="downArrow">
            <a:avLst/>
          </a:prstGeom>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s-ES" sz="1800" b="0" i="0" u="none" strike="noStrike" cap="none" spc="0" normalizeH="0" baseline="0" dirty="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123736990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8" name="TextBox 2">
            <a:extLst>
              <a:ext uri="{FF2B5EF4-FFF2-40B4-BE49-F238E27FC236}">
                <a16:creationId xmlns:a16="http://schemas.microsoft.com/office/drawing/2014/main" id="{6BD49B44-11F9-4B89-85AC-868F17AFE9FB}"/>
              </a:ext>
            </a:extLst>
          </p:cNvPr>
          <p:cNvSpPr txBox="1">
            <a:spLocks/>
          </p:cNvSpPr>
          <p:nvPr/>
        </p:nvSpPr>
        <p:spPr>
          <a:xfrm>
            <a:off x="295094" y="176841"/>
            <a:ext cx="13141236"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Livelihoods | </a:t>
            </a:r>
            <a:r>
              <a:rPr lang="es-ES" sz="3200" dirty="0">
                <a:solidFill>
                  <a:srgbClr val="002060"/>
                </a:solidFill>
                <a:latin typeface="Montserrat Bold"/>
                <a:sym typeface="Montserrat Bold"/>
              </a:rPr>
              <a:t>Examples</a:t>
            </a:r>
          </a:p>
        </p:txBody>
      </p:sp>
      <p:sp>
        <p:nvSpPr>
          <p:cNvPr id="4" name="Rectángulo: esquinas redondeadas 3">
            <a:extLst>
              <a:ext uri="{FF2B5EF4-FFF2-40B4-BE49-F238E27FC236}">
                <a16:creationId xmlns:a16="http://schemas.microsoft.com/office/drawing/2014/main" id="{32AA45E6-58B0-4E28-B1F3-AB22EF335BE5}"/>
              </a:ext>
            </a:extLst>
          </p:cNvPr>
          <p:cNvSpPr/>
          <p:nvPr/>
        </p:nvSpPr>
        <p:spPr>
          <a:xfrm>
            <a:off x="11987202" y="5061102"/>
            <a:ext cx="3970076" cy="510776"/>
          </a:xfrm>
          <a:prstGeom prst="roundRect">
            <a:avLst/>
          </a:prstGeom>
          <a:solidFill>
            <a:schemeClr val="accent5">
              <a:lumMod val="90000"/>
              <a:lumOff val="10000"/>
            </a:schemeClr>
          </a:solidFill>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spAutoFit/>
          </a:bodyPr>
          <a:lstStyle/>
          <a:p>
            <a:pPr algn="ctr"/>
            <a:r>
              <a:rPr lang="es-ES" sz="2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HUMAN ASSETS</a:t>
            </a:r>
          </a:p>
        </p:txBody>
      </p:sp>
      <p:sp>
        <p:nvSpPr>
          <p:cNvPr id="12" name="Rectángulo: esquinas redondeadas 11">
            <a:extLst>
              <a:ext uri="{FF2B5EF4-FFF2-40B4-BE49-F238E27FC236}">
                <a16:creationId xmlns:a16="http://schemas.microsoft.com/office/drawing/2014/main" id="{D5092A5F-D6A7-4B94-A8AD-AD5C62448E31}"/>
              </a:ext>
            </a:extLst>
          </p:cNvPr>
          <p:cNvSpPr/>
          <p:nvPr/>
        </p:nvSpPr>
        <p:spPr>
          <a:xfrm>
            <a:off x="11987202" y="1868997"/>
            <a:ext cx="3970076" cy="3064667"/>
          </a:xfrm>
          <a:prstGeom prst="roundRect">
            <a:avLst/>
          </a:prstGeom>
          <a:ln/>
        </p:spPr>
        <p:style>
          <a:lnRef idx="1">
            <a:schemeClr val="accent2"/>
          </a:lnRef>
          <a:fillRef idx="3">
            <a:schemeClr val="accent2"/>
          </a:fillRef>
          <a:effectRef idx="2">
            <a:schemeClr val="accent2"/>
          </a:effectRef>
          <a:fontRef idx="minor">
            <a:schemeClr val="lt1"/>
          </a:fontRef>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spAutoFit/>
          </a:bodyPr>
          <a:lstStyle/>
          <a:p>
            <a:pPr algn="ctr"/>
            <a:r>
              <a:rPr lang="es-ES" sz="24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Provide skills and technical training</a:t>
            </a:r>
          </a:p>
          <a:p>
            <a:pPr algn="ctr"/>
            <a:endParaRPr lang="es-ES" sz="54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s-ES" sz="24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Increase access to healthcare and education</a:t>
            </a:r>
          </a:p>
        </p:txBody>
      </p:sp>
      <p:sp>
        <p:nvSpPr>
          <p:cNvPr id="13" name="Rectángulo: esquinas redondeadas 12">
            <a:extLst>
              <a:ext uri="{FF2B5EF4-FFF2-40B4-BE49-F238E27FC236}">
                <a16:creationId xmlns:a16="http://schemas.microsoft.com/office/drawing/2014/main" id="{D5DD7BD4-CE2E-426B-B0D7-9953344C9692}"/>
              </a:ext>
            </a:extLst>
          </p:cNvPr>
          <p:cNvSpPr/>
          <p:nvPr/>
        </p:nvSpPr>
        <p:spPr>
          <a:xfrm>
            <a:off x="11987202" y="9302624"/>
            <a:ext cx="3970076" cy="510776"/>
          </a:xfrm>
          <a:prstGeom prst="roundRect">
            <a:avLst/>
          </a:prstGeom>
          <a:solidFill>
            <a:schemeClr val="accent5">
              <a:lumMod val="90000"/>
              <a:lumOff val="10000"/>
            </a:schemeClr>
          </a:solidFill>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spAutoFit/>
          </a:bodyPr>
          <a:lstStyle/>
          <a:p>
            <a:pPr algn="ctr"/>
            <a:r>
              <a:rPr lang="es-ES" sz="2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NATURAL ASSETS</a:t>
            </a:r>
          </a:p>
        </p:txBody>
      </p:sp>
      <p:sp>
        <p:nvSpPr>
          <p:cNvPr id="14" name="Rectángulo: esquinas redondeadas 13">
            <a:extLst>
              <a:ext uri="{FF2B5EF4-FFF2-40B4-BE49-F238E27FC236}">
                <a16:creationId xmlns:a16="http://schemas.microsoft.com/office/drawing/2014/main" id="{808FAFE4-46C8-460C-9B7B-F77F67C77079}"/>
              </a:ext>
            </a:extLst>
          </p:cNvPr>
          <p:cNvSpPr/>
          <p:nvPr/>
        </p:nvSpPr>
        <p:spPr>
          <a:xfrm>
            <a:off x="11987202" y="6042137"/>
            <a:ext cx="3970076" cy="3166822"/>
          </a:xfrm>
          <a:prstGeom prst="roundRect">
            <a:avLst/>
          </a:prstGeom>
          <a:ln/>
        </p:spPr>
        <p:style>
          <a:lnRef idx="1">
            <a:schemeClr val="accent2"/>
          </a:lnRef>
          <a:fillRef idx="3">
            <a:schemeClr val="accent2"/>
          </a:fillRef>
          <a:effectRef idx="2">
            <a:schemeClr val="accent2"/>
          </a:effectRef>
          <a:fontRef idx="minor">
            <a:schemeClr val="lt1"/>
          </a:fontRef>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spAutoFit/>
          </a:bodyPr>
          <a:lstStyle/>
          <a:p>
            <a:pPr algn="ctr"/>
            <a:r>
              <a:rPr lang="es-ES" sz="24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Grants to improve soil and water resources for agriculture</a:t>
            </a:r>
          </a:p>
          <a:p>
            <a:pPr algn="ctr"/>
            <a:endParaRPr lang="es-ES" sz="36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s-ES" sz="24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Environmental security, and development of resources</a:t>
            </a:r>
          </a:p>
        </p:txBody>
      </p:sp>
      <p:sp>
        <p:nvSpPr>
          <p:cNvPr id="15" name="Rectángulo: esquinas redondeadas 14">
            <a:extLst>
              <a:ext uri="{FF2B5EF4-FFF2-40B4-BE49-F238E27FC236}">
                <a16:creationId xmlns:a16="http://schemas.microsoft.com/office/drawing/2014/main" id="{51785674-B7B7-4EC1-BB15-8D001B88BEFA}"/>
              </a:ext>
            </a:extLst>
          </p:cNvPr>
          <p:cNvSpPr/>
          <p:nvPr/>
        </p:nvSpPr>
        <p:spPr>
          <a:xfrm>
            <a:off x="1428387" y="5061102"/>
            <a:ext cx="3970074" cy="510776"/>
          </a:xfrm>
          <a:prstGeom prst="roundRect">
            <a:avLst/>
          </a:prstGeom>
          <a:solidFill>
            <a:schemeClr val="accent5">
              <a:lumMod val="90000"/>
              <a:lumOff val="10000"/>
            </a:schemeClr>
          </a:solidFill>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2400" b="1" i="0" u="none" strike="noStrike" cap="none" spc="0" normalizeH="0" baseline="0" dirty="0">
                <a:ln>
                  <a:noFill/>
                </a:ln>
                <a:solidFill>
                  <a:schemeClr val="bg1"/>
                </a:solidFill>
                <a:effectLst/>
                <a:uFillTx/>
                <a:latin typeface="Open Sans" panose="020B0606030504020204" pitchFamily="34" charset="0"/>
                <a:ea typeface="Open Sans" panose="020B0606030504020204" pitchFamily="34" charset="0"/>
                <a:cs typeface="Open Sans" panose="020B0606030504020204" pitchFamily="34" charset="0"/>
                <a:sym typeface="Calibri"/>
              </a:rPr>
              <a:t>SOCIAL ASSETS</a:t>
            </a:r>
          </a:p>
        </p:txBody>
      </p:sp>
      <p:sp>
        <p:nvSpPr>
          <p:cNvPr id="17" name="Rectángulo: esquinas redondeadas 16">
            <a:extLst>
              <a:ext uri="{FF2B5EF4-FFF2-40B4-BE49-F238E27FC236}">
                <a16:creationId xmlns:a16="http://schemas.microsoft.com/office/drawing/2014/main" id="{0156B192-9E2F-42D1-AC49-5ACB88005CFC}"/>
              </a:ext>
            </a:extLst>
          </p:cNvPr>
          <p:cNvSpPr/>
          <p:nvPr/>
        </p:nvSpPr>
        <p:spPr>
          <a:xfrm>
            <a:off x="1428386" y="1766842"/>
            <a:ext cx="3970075" cy="3166822"/>
          </a:xfrm>
          <a:prstGeom prst="roundRect">
            <a:avLst/>
          </a:prstGeom>
          <a:ln/>
        </p:spPr>
        <p:style>
          <a:lnRef idx="1">
            <a:schemeClr val="accent2"/>
          </a:lnRef>
          <a:fillRef idx="3">
            <a:schemeClr val="accent2"/>
          </a:fillRef>
          <a:effectRef idx="2">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ES" sz="2400" b="0" i="0" u="none" strike="noStrike" cap="none" spc="0" normalizeH="0" baseline="0" dirty="0">
                <a:ln>
                  <a:noFill/>
                </a:ln>
                <a:solidFill>
                  <a:schemeClr val="accent5">
                    <a:lumMod val="90000"/>
                    <a:lumOff val="10000"/>
                  </a:schemeClr>
                </a:solidFill>
                <a:effectLst/>
                <a:uFillTx/>
                <a:latin typeface="Open Sans" panose="020B0606030504020204" pitchFamily="34" charset="0"/>
                <a:ea typeface="Open Sans" panose="020B0606030504020204" pitchFamily="34" charset="0"/>
                <a:cs typeface="Open Sans" panose="020B0606030504020204" pitchFamily="34" charset="0"/>
                <a:sym typeface="Calibri"/>
              </a:rPr>
              <a:t>Try to build cohesive community, including poorest people</a:t>
            </a:r>
          </a:p>
          <a:p>
            <a:pPr marL="0" marR="0" indent="0" algn="ctr" defTabSz="914400" rtl="0" fontAlgn="auto" latinLnBrk="0" hangingPunct="0">
              <a:lnSpc>
                <a:spcPct val="100000"/>
              </a:lnSpc>
              <a:spcBef>
                <a:spcPts val="0"/>
              </a:spcBef>
              <a:spcAft>
                <a:spcPts val="0"/>
              </a:spcAft>
              <a:buClrTx/>
              <a:buSzTx/>
              <a:buFontTx/>
              <a:buNone/>
              <a:tabLst/>
            </a:pPr>
            <a:endParaRPr lang="es-ES" sz="12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endParaRPr>
          </a:p>
          <a:p>
            <a:pPr marL="0" marR="0" indent="0" algn="ctr" defTabSz="914400" rtl="0" fontAlgn="auto" latinLnBrk="0" hangingPunct="0">
              <a:lnSpc>
                <a:spcPct val="100000"/>
              </a:lnSpc>
              <a:spcBef>
                <a:spcPts val="0"/>
              </a:spcBef>
              <a:spcAft>
                <a:spcPts val="0"/>
              </a:spcAft>
              <a:buClrTx/>
              <a:buSzTx/>
              <a:buFontTx/>
              <a:buNone/>
              <a:tabLst/>
            </a:pPr>
            <a:r>
              <a:rPr kumimoji="0" lang="es-ES" sz="2400" b="0" i="0" u="none" strike="noStrike" cap="none" spc="0" normalizeH="0" baseline="0" dirty="0">
                <a:ln>
                  <a:noFill/>
                </a:ln>
                <a:solidFill>
                  <a:schemeClr val="accent5">
                    <a:lumMod val="90000"/>
                    <a:lumOff val="10000"/>
                  </a:schemeClr>
                </a:solidFill>
                <a:effectLst/>
                <a:uFillTx/>
                <a:latin typeface="Open Sans" panose="020B0606030504020204" pitchFamily="34" charset="0"/>
                <a:ea typeface="Open Sans" panose="020B0606030504020204" pitchFamily="34" charset="0"/>
                <a:cs typeface="Open Sans" panose="020B0606030504020204" pitchFamily="34" charset="0"/>
                <a:sym typeface="Calibri"/>
              </a:rPr>
              <a:t>Social mobilization to develop community institutions, mediation systems</a:t>
            </a:r>
          </a:p>
        </p:txBody>
      </p:sp>
      <p:sp>
        <p:nvSpPr>
          <p:cNvPr id="18" name="Rectángulo: esquinas redondeadas 17">
            <a:extLst>
              <a:ext uri="{FF2B5EF4-FFF2-40B4-BE49-F238E27FC236}">
                <a16:creationId xmlns:a16="http://schemas.microsoft.com/office/drawing/2014/main" id="{41B180C0-5A02-4414-AE03-70FC32566257}"/>
              </a:ext>
            </a:extLst>
          </p:cNvPr>
          <p:cNvSpPr/>
          <p:nvPr/>
        </p:nvSpPr>
        <p:spPr>
          <a:xfrm>
            <a:off x="1383245" y="9311115"/>
            <a:ext cx="4015216" cy="510776"/>
          </a:xfrm>
          <a:prstGeom prst="roundRect">
            <a:avLst/>
          </a:prstGeom>
          <a:solidFill>
            <a:schemeClr val="accent5">
              <a:lumMod val="90000"/>
              <a:lumOff val="10000"/>
            </a:schemeClr>
          </a:solidFill>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spAutoFit/>
          </a:bodyPr>
          <a:lstStyle/>
          <a:p>
            <a:pPr algn="ctr"/>
            <a:r>
              <a:rPr lang="es-ES" sz="2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PHYSICAL ASSETS</a:t>
            </a:r>
          </a:p>
        </p:txBody>
      </p:sp>
      <p:sp>
        <p:nvSpPr>
          <p:cNvPr id="20" name="Rectángulo: esquinas redondeadas 19">
            <a:extLst>
              <a:ext uri="{FF2B5EF4-FFF2-40B4-BE49-F238E27FC236}">
                <a16:creationId xmlns:a16="http://schemas.microsoft.com/office/drawing/2014/main" id="{D6337BF6-9E79-42F3-AC4F-A734F4DD8E11}"/>
              </a:ext>
            </a:extLst>
          </p:cNvPr>
          <p:cNvSpPr/>
          <p:nvPr/>
        </p:nvSpPr>
        <p:spPr>
          <a:xfrm>
            <a:off x="1428387" y="6042137"/>
            <a:ext cx="3970074" cy="3166822"/>
          </a:xfrm>
          <a:prstGeom prst="roundRect">
            <a:avLst/>
          </a:prstGeom>
          <a:ln/>
        </p:spPr>
        <p:style>
          <a:lnRef idx="1">
            <a:schemeClr val="accent2"/>
          </a:lnRef>
          <a:fillRef idx="3">
            <a:schemeClr val="accent2"/>
          </a:fillRef>
          <a:effectRef idx="2">
            <a:schemeClr val="accent2"/>
          </a:effectRef>
          <a:fontRef idx="minor">
            <a:schemeClr val="lt1"/>
          </a:fontRef>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spAutoFit/>
          </a:bodyPr>
          <a:lstStyle/>
          <a:p>
            <a:pPr algn="ctr"/>
            <a:r>
              <a:rPr lang="es-ES" sz="24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Improving access to markets, improved infraestructure, clean water</a:t>
            </a:r>
          </a:p>
          <a:p>
            <a:pPr algn="ctr"/>
            <a:endParaRPr lang="es-ES" sz="24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s-ES" sz="24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Provide tools and equipment for livelihoods</a:t>
            </a:r>
          </a:p>
        </p:txBody>
      </p:sp>
      <p:sp>
        <p:nvSpPr>
          <p:cNvPr id="21" name="Rectángulo: esquinas redondeadas 20">
            <a:extLst>
              <a:ext uri="{FF2B5EF4-FFF2-40B4-BE49-F238E27FC236}">
                <a16:creationId xmlns:a16="http://schemas.microsoft.com/office/drawing/2014/main" id="{54D3AD36-DFBD-4E84-B288-08759046B9D2}"/>
              </a:ext>
            </a:extLst>
          </p:cNvPr>
          <p:cNvSpPr/>
          <p:nvPr/>
        </p:nvSpPr>
        <p:spPr>
          <a:xfrm>
            <a:off x="6645221" y="9338436"/>
            <a:ext cx="4214749" cy="510776"/>
          </a:xfrm>
          <a:prstGeom prst="roundRect">
            <a:avLst/>
          </a:prstGeom>
          <a:solidFill>
            <a:schemeClr val="accent5">
              <a:lumMod val="90000"/>
              <a:lumOff val="10000"/>
            </a:schemeClr>
          </a:solidFill>
          <a:ln/>
        </p:spPr>
        <p:style>
          <a:lnRef idx="3">
            <a:schemeClr val="lt1"/>
          </a:lnRef>
          <a:fillRef idx="1">
            <a:schemeClr val="accent4"/>
          </a:fillRef>
          <a:effectRef idx="1">
            <a:schemeClr val="accent4"/>
          </a:effectRef>
          <a:fontRef idx="minor">
            <a:schemeClr val="lt1"/>
          </a:fontRef>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spAutoFit/>
          </a:bodyPr>
          <a:lstStyle/>
          <a:p>
            <a:pPr algn="ctr"/>
            <a:r>
              <a:rPr lang="es-ES" sz="2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FINANCIAL ASSETS</a:t>
            </a:r>
          </a:p>
        </p:txBody>
      </p:sp>
      <p:sp>
        <p:nvSpPr>
          <p:cNvPr id="22" name="Rectángulo: esquinas redondeadas 21">
            <a:extLst>
              <a:ext uri="{FF2B5EF4-FFF2-40B4-BE49-F238E27FC236}">
                <a16:creationId xmlns:a16="http://schemas.microsoft.com/office/drawing/2014/main" id="{431DB440-CD40-4BA5-8397-FFD4FE13F0D3}"/>
              </a:ext>
            </a:extLst>
          </p:cNvPr>
          <p:cNvSpPr/>
          <p:nvPr/>
        </p:nvSpPr>
        <p:spPr>
          <a:xfrm>
            <a:off x="6645221" y="5939982"/>
            <a:ext cx="4214749" cy="3371133"/>
          </a:xfrm>
          <a:prstGeom prst="roundRect">
            <a:avLst/>
          </a:prstGeom>
          <a:ln/>
        </p:spPr>
        <p:style>
          <a:lnRef idx="1">
            <a:schemeClr val="accent2"/>
          </a:lnRef>
          <a:fillRef idx="3">
            <a:schemeClr val="accent2"/>
          </a:fillRef>
          <a:effectRef idx="2">
            <a:schemeClr val="accent2"/>
          </a:effectRef>
          <a:fontRef idx="minor">
            <a:schemeClr val="lt1"/>
          </a:fontRef>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spAutoFit/>
          </a:bodyPr>
          <a:lstStyle/>
          <a:p>
            <a:pPr algn="ctr"/>
            <a:r>
              <a:rPr lang="es-ES" sz="24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Grants for livelihoods, debt reduction for poorest people, helping set up saving groups and access to credit</a:t>
            </a:r>
          </a:p>
          <a:p>
            <a:pPr algn="ctr"/>
            <a:endParaRPr lang="es-ES" sz="24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s-ES" sz="2400" dirty="0">
                <a:solidFill>
                  <a:schemeClr val="accent5">
                    <a:lumMod val="90000"/>
                    <a:lumOff val="10000"/>
                  </a:schemeClr>
                </a:solidFill>
                <a:latin typeface="Open Sans" panose="020B0606030504020204" pitchFamily="34" charset="0"/>
                <a:ea typeface="Open Sans" panose="020B0606030504020204" pitchFamily="34" charset="0"/>
                <a:cs typeface="Open Sans" panose="020B0606030504020204" pitchFamily="34" charset="0"/>
              </a:rPr>
              <a:t>Low interest rates, facilitating access to banks</a:t>
            </a:r>
          </a:p>
        </p:txBody>
      </p:sp>
      <p:sp>
        <p:nvSpPr>
          <p:cNvPr id="6" name="Rectángulo 5">
            <a:extLst>
              <a:ext uri="{FF2B5EF4-FFF2-40B4-BE49-F238E27FC236}">
                <a16:creationId xmlns:a16="http://schemas.microsoft.com/office/drawing/2014/main" id="{91C45662-900F-46F2-AA19-150E29FD572F}"/>
              </a:ext>
            </a:extLst>
          </p:cNvPr>
          <p:cNvSpPr/>
          <p:nvPr/>
        </p:nvSpPr>
        <p:spPr>
          <a:xfrm>
            <a:off x="6690198" y="3799697"/>
            <a:ext cx="4214750" cy="1015663"/>
          </a:xfrm>
          <a:prstGeom prst="rect">
            <a:avLst/>
          </a:prstGeom>
        </p:spPr>
        <p:txBody>
          <a:bodyPr wrap="square">
            <a:spAutoFit/>
          </a:bodyPr>
          <a:lstStyle/>
          <a:p>
            <a:pPr algn="ctr"/>
            <a:r>
              <a:rPr lang="en-US" sz="20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Sustainable livelihoods that are protected from natural disasters and crisis</a:t>
            </a:r>
            <a:endParaRPr lang="es-ES" sz="20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0" name="Conector recto de flecha 9">
            <a:extLst>
              <a:ext uri="{FF2B5EF4-FFF2-40B4-BE49-F238E27FC236}">
                <a16:creationId xmlns:a16="http://schemas.microsoft.com/office/drawing/2014/main" id="{3D223972-532B-4CF7-BDBF-9DA225363B14}"/>
              </a:ext>
            </a:extLst>
          </p:cNvPr>
          <p:cNvCxnSpPr/>
          <p:nvPr/>
        </p:nvCxnSpPr>
        <p:spPr>
          <a:xfrm>
            <a:off x="5848390" y="2978333"/>
            <a:ext cx="2263645" cy="0"/>
          </a:xfrm>
          <a:prstGeom prst="straightConnector1">
            <a:avLst/>
          </a:prstGeom>
          <a:ln w="76200">
            <a:tailEnd type="triangle"/>
          </a:ln>
        </p:spPr>
        <p:style>
          <a:lnRef idx="2">
            <a:schemeClr val="accent4"/>
          </a:lnRef>
          <a:fillRef idx="0">
            <a:schemeClr val="accent4"/>
          </a:fillRef>
          <a:effectRef idx="1">
            <a:schemeClr val="accent4"/>
          </a:effectRef>
          <a:fontRef idx="minor">
            <a:schemeClr val="tx1"/>
          </a:fontRef>
        </p:style>
      </p:cxnSp>
      <p:cxnSp>
        <p:nvCxnSpPr>
          <p:cNvPr id="31" name="Conector recto de flecha 30">
            <a:extLst>
              <a:ext uri="{FF2B5EF4-FFF2-40B4-BE49-F238E27FC236}">
                <a16:creationId xmlns:a16="http://schemas.microsoft.com/office/drawing/2014/main" id="{DDD8651E-8210-44D7-B60D-D3CD9E3BE184}"/>
              </a:ext>
            </a:extLst>
          </p:cNvPr>
          <p:cNvCxnSpPr>
            <a:cxnSpLocks/>
          </p:cNvCxnSpPr>
          <p:nvPr/>
        </p:nvCxnSpPr>
        <p:spPr>
          <a:xfrm>
            <a:off x="5874515" y="2960914"/>
            <a:ext cx="0" cy="1271451"/>
          </a:xfrm>
          <a:prstGeom prst="straightConnector1">
            <a:avLst/>
          </a:prstGeom>
          <a:ln w="76200">
            <a:tailEnd type="triangle"/>
          </a:ln>
        </p:spPr>
        <p:style>
          <a:lnRef idx="2">
            <a:schemeClr val="accent4"/>
          </a:lnRef>
          <a:fillRef idx="0">
            <a:schemeClr val="accent4"/>
          </a:fillRef>
          <a:effectRef idx="1">
            <a:schemeClr val="accent4"/>
          </a:effectRef>
          <a:fontRef idx="minor">
            <a:schemeClr val="tx1"/>
          </a:fontRef>
        </p:style>
      </p:cxnSp>
      <p:cxnSp>
        <p:nvCxnSpPr>
          <p:cNvPr id="34" name="Conector recto de flecha 33">
            <a:extLst>
              <a:ext uri="{FF2B5EF4-FFF2-40B4-BE49-F238E27FC236}">
                <a16:creationId xmlns:a16="http://schemas.microsoft.com/office/drawing/2014/main" id="{329B0F13-02A1-45CE-8FE9-B5AF9BEC63AC}"/>
              </a:ext>
            </a:extLst>
          </p:cNvPr>
          <p:cNvCxnSpPr>
            <a:cxnSpLocks/>
          </p:cNvCxnSpPr>
          <p:nvPr/>
        </p:nvCxnSpPr>
        <p:spPr>
          <a:xfrm>
            <a:off x="5848390" y="5578979"/>
            <a:ext cx="2263645" cy="0"/>
          </a:xfrm>
          <a:prstGeom prst="straightConnector1">
            <a:avLst/>
          </a:prstGeom>
          <a:ln w="76200">
            <a:tailEnd type="triangle"/>
          </a:ln>
        </p:spPr>
        <p:style>
          <a:lnRef idx="2">
            <a:schemeClr val="accent4"/>
          </a:lnRef>
          <a:fillRef idx="0">
            <a:schemeClr val="accent4"/>
          </a:fillRef>
          <a:effectRef idx="1">
            <a:schemeClr val="accent4"/>
          </a:effectRef>
          <a:fontRef idx="minor">
            <a:schemeClr val="tx1"/>
          </a:fontRef>
        </p:style>
      </p:cxnSp>
      <p:cxnSp>
        <p:nvCxnSpPr>
          <p:cNvPr id="35" name="Conector recto de flecha 34">
            <a:extLst>
              <a:ext uri="{FF2B5EF4-FFF2-40B4-BE49-F238E27FC236}">
                <a16:creationId xmlns:a16="http://schemas.microsoft.com/office/drawing/2014/main" id="{ADC91CF9-EDA1-4700-89C3-DD38CBA4EE93}"/>
              </a:ext>
            </a:extLst>
          </p:cNvPr>
          <p:cNvCxnSpPr>
            <a:cxnSpLocks/>
          </p:cNvCxnSpPr>
          <p:nvPr/>
        </p:nvCxnSpPr>
        <p:spPr>
          <a:xfrm flipV="1">
            <a:off x="5874515" y="4696667"/>
            <a:ext cx="0" cy="864893"/>
          </a:xfrm>
          <a:prstGeom prst="straightConnector1">
            <a:avLst/>
          </a:prstGeom>
          <a:ln w="76200">
            <a:tailEnd type="triangle"/>
          </a:ln>
        </p:spPr>
        <p:style>
          <a:lnRef idx="2">
            <a:schemeClr val="accent4"/>
          </a:lnRef>
          <a:fillRef idx="0">
            <a:schemeClr val="accent4"/>
          </a:fillRef>
          <a:effectRef idx="1">
            <a:schemeClr val="accent4"/>
          </a:effectRef>
          <a:fontRef idx="minor">
            <a:schemeClr val="tx1"/>
          </a:fontRef>
        </p:style>
      </p:cxnSp>
      <p:cxnSp>
        <p:nvCxnSpPr>
          <p:cNvPr id="38" name="Conector recto de flecha 37">
            <a:extLst>
              <a:ext uri="{FF2B5EF4-FFF2-40B4-BE49-F238E27FC236}">
                <a16:creationId xmlns:a16="http://schemas.microsoft.com/office/drawing/2014/main" id="{40A52229-4E9B-4C77-8698-D76CED43827F}"/>
              </a:ext>
            </a:extLst>
          </p:cNvPr>
          <p:cNvCxnSpPr>
            <a:cxnSpLocks/>
          </p:cNvCxnSpPr>
          <p:nvPr/>
        </p:nvCxnSpPr>
        <p:spPr>
          <a:xfrm flipH="1">
            <a:off x="9297261" y="2978333"/>
            <a:ext cx="2213886" cy="25358"/>
          </a:xfrm>
          <a:prstGeom prst="straightConnector1">
            <a:avLst/>
          </a:prstGeom>
          <a:ln w="76200">
            <a:tailEnd type="triangle"/>
          </a:ln>
        </p:spPr>
        <p:style>
          <a:lnRef idx="2">
            <a:schemeClr val="accent4"/>
          </a:lnRef>
          <a:fillRef idx="0">
            <a:schemeClr val="accent4"/>
          </a:fillRef>
          <a:effectRef idx="1">
            <a:schemeClr val="accent4"/>
          </a:effectRef>
          <a:fontRef idx="minor">
            <a:schemeClr val="tx1"/>
          </a:fontRef>
        </p:style>
      </p:cxnSp>
      <p:cxnSp>
        <p:nvCxnSpPr>
          <p:cNvPr id="40" name="Conector recto de flecha 39">
            <a:extLst>
              <a:ext uri="{FF2B5EF4-FFF2-40B4-BE49-F238E27FC236}">
                <a16:creationId xmlns:a16="http://schemas.microsoft.com/office/drawing/2014/main" id="{F573CAFB-CBEC-43B6-936E-43E9A5DC84D5}"/>
              </a:ext>
            </a:extLst>
          </p:cNvPr>
          <p:cNvCxnSpPr>
            <a:cxnSpLocks/>
          </p:cNvCxnSpPr>
          <p:nvPr/>
        </p:nvCxnSpPr>
        <p:spPr>
          <a:xfrm flipV="1">
            <a:off x="11511147" y="4696667"/>
            <a:ext cx="0" cy="905411"/>
          </a:xfrm>
          <a:prstGeom prst="straightConnector1">
            <a:avLst/>
          </a:prstGeom>
          <a:ln w="76200">
            <a:tailEnd type="triangle"/>
          </a:ln>
        </p:spPr>
        <p:style>
          <a:lnRef idx="2">
            <a:schemeClr val="accent4"/>
          </a:lnRef>
          <a:fillRef idx="0">
            <a:schemeClr val="accent4"/>
          </a:fillRef>
          <a:effectRef idx="1">
            <a:schemeClr val="accent4"/>
          </a:effectRef>
          <a:fontRef idx="minor">
            <a:schemeClr val="tx1"/>
          </a:fontRef>
        </p:style>
      </p:cxnSp>
      <p:cxnSp>
        <p:nvCxnSpPr>
          <p:cNvPr id="42" name="Conector recto de flecha 41">
            <a:extLst>
              <a:ext uri="{FF2B5EF4-FFF2-40B4-BE49-F238E27FC236}">
                <a16:creationId xmlns:a16="http://schemas.microsoft.com/office/drawing/2014/main" id="{13AC559C-E953-4C46-9D95-58219F6AB117}"/>
              </a:ext>
            </a:extLst>
          </p:cNvPr>
          <p:cNvCxnSpPr>
            <a:cxnSpLocks/>
          </p:cNvCxnSpPr>
          <p:nvPr/>
        </p:nvCxnSpPr>
        <p:spPr>
          <a:xfrm>
            <a:off x="11511147" y="2960914"/>
            <a:ext cx="0" cy="1271451"/>
          </a:xfrm>
          <a:prstGeom prst="straightConnector1">
            <a:avLst/>
          </a:prstGeom>
          <a:ln w="76200">
            <a:tailEnd type="triangle"/>
          </a:ln>
        </p:spPr>
        <p:style>
          <a:lnRef idx="2">
            <a:schemeClr val="accent4"/>
          </a:lnRef>
          <a:fillRef idx="0">
            <a:schemeClr val="accent4"/>
          </a:fillRef>
          <a:effectRef idx="1">
            <a:schemeClr val="accent4"/>
          </a:effectRef>
          <a:fontRef idx="minor">
            <a:schemeClr val="tx1"/>
          </a:fontRef>
        </p:style>
      </p:cxnSp>
      <p:cxnSp>
        <p:nvCxnSpPr>
          <p:cNvPr id="43" name="Conector recto de flecha 42">
            <a:extLst>
              <a:ext uri="{FF2B5EF4-FFF2-40B4-BE49-F238E27FC236}">
                <a16:creationId xmlns:a16="http://schemas.microsoft.com/office/drawing/2014/main" id="{77658A50-10E4-4CE3-805F-D0C642CCAE94}"/>
              </a:ext>
            </a:extLst>
          </p:cNvPr>
          <p:cNvCxnSpPr>
            <a:cxnSpLocks/>
          </p:cNvCxnSpPr>
          <p:nvPr/>
        </p:nvCxnSpPr>
        <p:spPr>
          <a:xfrm flipH="1" flipV="1">
            <a:off x="9297261" y="5561560"/>
            <a:ext cx="2213886" cy="28214"/>
          </a:xfrm>
          <a:prstGeom prst="straightConnector1">
            <a:avLst/>
          </a:prstGeom>
          <a:ln w="76200">
            <a:tailEnd type="triangle"/>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142758256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Livelihoods | </a:t>
            </a:r>
            <a:r>
              <a:rPr lang="es-ES" sz="3200" dirty="0">
                <a:solidFill>
                  <a:srgbClr val="002060"/>
                </a:solidFill>
                <a:latin typeface="Montserrat Bold"/>
                <a:sym typeface="Montserrat Bold"/>
              </a:rPr>
              <a:t>Coping strategies</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8" name="Rectángulo 7">
            <a:extLst>
              <a:ext uri="{FF2B5EF4-FFF2-40B4-BE49-F238E27FC236}">
                <a16:creationId xmlns:a16="http://schemas.microsoft.com/office/drawing/2014/main" id="{549A918E-CF4A-4A49-BFF3-8BAB9D425C6F}"/>
              </a:ext>
            </a:extLst>
          </p:cNvPr>
          <p:cNvSpPr/>
          <p:nvPr/>
        </p:nvSpPr>
        <p:spPr>
          <a:xfrm>
            <a:off x="1090795" y="2069468"/>
            <a:ext cx="9954576" cy="6399316"/>
          </a:xfrm>
          <a:prstGeom prst="rect">
            <a:avLst/>
          </a:prstGeom>
        </p:spPr>
        <p:txBody>
          <a:bodyPr wrap="square">
            <a:spAutoFit/>
          </a:bodyPr>
          <a:lstStyle/>
          <a:p>
            <a:pPr fontAlgn="base">
              <a:lnSpc>
                <a:spcPct val="150000"/>
              </a:lnSpc>
            </a:pPr>
            <a:r>
              <a:rPr lang="es-ES" sz="2800" b="1" dirty="0">
                <a:latin typeface="Open Sans" panose="020B0606030504020204" pitchFamily="34" charset="0"/>
                <a:ea typeface="Open Sans" panose="020B0606030504020204" pitchFamily="34" charset="0"/>
                <a:cs typeface="Open Sans" panose="020B0606030504020204" pitchFamily="34" charset="0"/>
              </a:rPr>
              <a:t>Coping strategies</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mechanisms</a:t>
            </a:r>
            <a:r>
              <a:rPr lang="en-US" sz="2800" dirty="0">
                <a:latin typeface="Open Sans" panose="020B0606030504020204" pitchFamily="34" charset="0"/>
                <a:ea typeface="Open Sans" panose="020B0606030504020204" pitchFamily="34" charset="0"/>
                <a:cs typeface="Open Sans" panose="020B0606030504020204" pitchFamily="34" charset="0"/>
              </a:rPr>
              <a:t> that people choose as a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way of living </a:t>
            </a:r>
            <a:r>
              <a:rPr lang="en-US" sz="2800" dirty="0">
                <a:latin typeface="Open Sans" panose="020B0606030504020204" pitchFamily="34" charset="0"/>
                <a:ea typeface="Open Sans" panose="020B0606030504020204" pitchFamily="34" charset="0"/>
                <a:cs typeface="Open Sans" panose="020B0606030504020204" pitchFamily="34" charset="0"/>
              </a:rPr>
              <a:t>through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difficult times</a:t>
            </a:r>
            <a:r>
              <a:rPr lang="es-ES" sz="2800" dirty="0">
                <a:latin typeface="Open Sans" panose="020B0606030504020204" pitchFamily="34" charset="0"/>
                <a:ea typeface="Open Sans" panose="020B0606030504020204" pitchFamily="34" charset="0"/>
                <a:cs typeface="Open Sans" panose="020B0606030504020204" pitchFamily="34" charset="0"/>
              </a:rPr>
              <a:t>.</a:t>
            </a:r>
          </a:p>
          <a:p>
            <a:pPr fontAlgn="base">
              <a:lnSpc>
                <a:spcPct val="150000"/>
              </a:lnSpc>
            </a:pPr>
            <a:endParaRPr lang="es-ES" sz="1200" dirty="0">
              <a:latin typeface="Open Sans" panose="020B0606030504020204" pitchFamily="34" charset="0"/>
              <a:ea typeface="Open Sans" panose="020B0606030504020204" pitchFamily="34" charset="0"/>
              <a:cs typeface="Open Sans" panose="020B0606030504020204" pitchFamily="34" charset="0"/>
            </a:endParaRPr>
          </a:p>
          <a:p>
            <a:pPr fontAlgn="base">
              <a:lnSpc>
                <a:spcPct val="150000"/>
              </a:lnSpc>
            </a:pPr>
            <a:r>
              <a:rPr lang="es-ES" sz="2600" dirty="0">
                <a:latin typeface="Open Sans" panose="020B0606030504020204" pitchFamily="34" charset="0"/>
                <a:ea typeface="Open Sans" panose="020B0606030504020204" pitchFamily="34" charset="0"/>
                <a:cs typeface="Open Sans" panose="020B0606030504020204" pitchFamily="34" charset="0"/>
              </a:rPr>
              <a:t>Examples:</a:t>
            </a:r>
          </a:p>
          <a:p>
            <a:pPr fontAlgn="base">
              <a:lnSpc>
                <a:spcPct val="150000"/>
              </a:lnSpc>
            </a:pPr>
            <a:endParaRPr lang="es-ES" sz="2600" dirty="0">
              <a:latin typeface="Open Sans" panose="020B0606030504020204" pitchFamily="34" charset="0"/>
              <a:ea typeface="Open Sans" panose="020B0606030504020204" pitchFamily="34" charset="0"/>
              <a:cs typeface="Open Sans" panose="020B0606030504020204" pitchFamily="34" charset="0"/>
            </a:endParaRPr>
          </a:p>
          <a:p>
            <a:pPr marL="457200" indent="-457200" fontAlgn="base">
              <a:lnSpc>
                <a:spcPct val="150000"/>
              </a:lnSpc>
              <a:buFontTx/>
              <a:buChar char="-"/>
            </a:pPr>
            <a:r>
              <a:rPr lang="es-ES" sz="2600" dirty="0">
                <a:latin typeface="Open Sans" panose="020B0606030504020204" pitchFamily="34" charset="0"/>
                <a:ea typeface="Open Sans" panose="020B0606030504020204" pitchFamily="34" charset="0"/>
                <a:cs typeface="Open Sans" panose="020B0606030504020204" pitchFamily="34" charset="0"/>
              </a:rPr>
              <a:t>short-term dietary changes</a:t>
            </a:r>
          </a:p>
          <a:p>
            <a:pPr marL="457200" indent="-457200" fontAlgn="base">
              <a:lnSpc>
                <a:spcPct val="150000"/>
              </a:lnSpc>
              <a:buFontTx/>
              <a:buChar char="-"/>
            </a:pPr>
            <a:r>
              <a:rPr lang="es-ES" sz="2600" dirty="0">
                <a:latin typeface="Open Sans" panose="020B0606030504020204" pitchFamily="34" charset="0"/>
                <a:ea typeface="Open Sans" panose="020B0606030504020204" pitchFamily="34" charset="0"/>
                <a:cs typeface="Open Sans" panose="020B0606030504020204" pitchFamily="34" charset="0"/>
              </a:rPr>
              <a:t>migration of individuals for work</a:t>
            </a:r>
          </a:p>
          <a:p>
            <a:pPr marL="457200" indent="-457200" fontAlgn="base">
              <a:lnSpc>
                <a:spcPct val="150000"/>
              </a:lnSpc>
              <a:buFontTx/>
              <a:buChar char="-"/>
            </a:pPr>
            <a:r>
              <a:rPr lang="es-ES" sz="2600" dirty="0">
                <a:latin typeface="Open Sans" panose="020B0606030504020204" pitchFamily="34" charset="0"/>
                <a:ea typeface="Open Sans" panose="020B0606030504020204" pitchFamily="34" charset="0"/>
                <a:cs typeface="Open Sans" panose="020B0606030504020204" pitchFamily="34" charset="0"/>
              </a:rPr>
              <a:t>use of savings</a:t>
            </a:r>
          </a:p>
          <a:p>
            <a:pPr marL="457200" indent="-457200" fontAlgn="base">
              <a:lnSpc>
                <a:spcPct val="150000"/>
              </a:lnSpc>
              <a:buFontTx/>
              <a:buChar char="-"/>
            </a:pPr>
            <a:r>
              <a:rPr lang="es-ES" sz="2600" dirty="0">
                <a:latin typeface="Open Sans" panose="020B0606030504020204" pitchFamily="34" charset="0"/>
                <a:ea typeface="Open Sans" panose="020B0606030504020204" pitchFamily="34" charset="0"/>
                <a:cs typeface="Open Sans" panose="020B0606030504020204" pitchFamily="34" charset="0"/>
              </a:rPr>
              <a:t>solidarity networks.</a:t>
            </a:r>
          </a:p>
          <a:p>
            <a:pPr marL="457200" indent="-457200" fontAlgn="base">
              <a:lnSpc>
                <a:spcPct val="150000"/>
              </a:lnSpc>
              <a:buFontTx/>
              <a:buChar char="-"/>
            </a:pPr>
            <a:r>
              <a:rPr lang="es-ES" sz="2600" dirty="0">
                <a:latin typeface="Open Sans" panose="020B0606030504020204" pitchFamily="34" charset="0"/>
                <a:ea typeface="Open Sans" panose="020B0606030504020204" pitchFamily="34" charset="0"/>
                <a:cs typeface="Open Sans" panose="020B0606030504020204" pitchFamily="34" charset="0"/>
              </a:rPr>
              <a:t>sale of land or productive assets (e.g. car; taxi-driver)</a:t>
            </a:r>
          </a:p>
          <a:p>
            <a:pPr marL="457200" indent="-457200" fontAlgn="base">
              <a:lnSpc>
                <a:spcPct val="150000"/>
              </a:lnSpc>
              <a:buFontTx/>
              <a:buChar char="-"/>
            </a:pPr>
            <a:r>
              <a:rPr lang="es-ES" sz="2600" dirty="0">
                <a:latin typeface="Open Sans" panose="020B0606030504020204" pitchFamily="34" charset="0"/>
                <a:ea typeface="Open Sans" panose="020B0606030504020204" pitchFamily="34" charset="0"/>
                <a:cs typeface="Open Sans" panose="020B0606030504020204" pitchFamily="34" charset="0"/>
              </a:rPr>
              <a:t>child labour</a:t>
            </a:r>
          </a:p>
        </p:txBody>
      </p:sp>
      <p:sp>
        <p:nvSpPr>
          <p:cNvPr id="7" name="Rectángulo 6">
            <a:extLst>
              <a:ext uri="{FF2B5EF4-FFF2-40B4-BE49-F238E27FC236}">
                <a16:creationId xmlns:a16="http://schemas.microsoft.com/office/drawing/2014/main" id="{54210662-DBC5-40C4-977F-BF245B6F79AD}"/>
              </a:ext>
            </a:extLst>
          </p:cNvPr>
          <p:cNvSpPr/>
          <p:nvPr/>
        </p:nvSpPr>
        <p:spPr>
          <a:xfrm>
            <a:off x="11230203" y="4001187"/>
            <a:ext cx="6440407" cy="3255122"/>
          </a:xfrm>
          <a:prstGeom prst="rect">
            <a:avLst/>
          </a:prstGeom>
        </p:spPr>
        <p:txBody>
          <a:bodyPr wrap="square">
            <a:spAutoFit/>
          </a:bodyPr>
          <a:lstStyle/>
          <a:p>
            <a:pPr algn="ctr" fontAlgn="base">
              <a:lnSpc>
                <a:spcPct val="150000"/>
              </a:lnSpc>
            </a:pPr>
            <a:r>
              <a:rPr lang="es-ES" sz="2800" b="1" dirty="0">
                <a:latin typeface="Open Sans" panose="020B0606030504020204" pitchFamily="34" charset="0"/>
                <a:ea typeface="Open Sans" panose="020B0606030504020204" pitchFamily="34" charset="0"/>
                <a:cs typeface="Open Sans" panose="020B0606030504020204" pitchFamily="34" charset="0"/>
              </a:rPr>
              <a:t>Resilience</a:t>
            </a:r>
            <a:r>
              <a:rPr lang="es-ES" sz="2800" dirty="0">
                <a:latin typeface="Open Sans" panose="020B0606030504020204" pitchFamily="34" charset="0"/>
                <a:ea typeface="Open Sans" panose="020B0606030504020204" pitchFamily="34" charset="0"/>
                <a:cs typeface="Open Sans" panose="020B0606030504020204" pitchFamily="34" charset="0"/>
              </a:rPr>
              <a:t>: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capacity</a:t>
            </a:r>
            <a:r>
              <a:rPr lang="en-US" sz="2800" dirty="0">
                <a:latin typeface="Open Sans" panose="020B0606030504020204" pitchFamily="34" charset="0"/>
                <a:ea typeface="Open Sans" panose="020B0606030504020204" pitchFamily="34" charset="0"/>
                <a:cs typeface="Open Sans" panose="020B0606030504020204" pitchFamily="34" charset="0"/>
              </a:rPr>
              <a:t> of people and communities to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resist</a:t>
            </a:r>
            <a:r>
              <a:rPr lang="en-US" sz="2800" dirty="0">
                <a:latin typeface="Open Sans" panose="020B0606030504020204" pitchFamily="34" charset="0"/>
                <a:ea typeface="Open Sans" panose="020B0606030504020204" pitchFamily="34" charset="0"/>
                <a:cs typeface="Open Sans" panose="020B0606030504020204" pitchFamily="34" charset="0"/>
              </a:rPr>
              <a:t>,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cope with</a:t>
            </a:r>
            <a:r>
              <a:rPr lang="en-US" sz="2800" dirty="0">
                <a:latin typeface="Open Sans" panose="020B0606030504020204" pitchFamily="34" charset="0"/>
                <a:ea typeface="Open Sans" panose="020B0606030504020204" pitchFamily="34" charset="0"/>
                <a:cs typeface="Open Sans" panose="020B0606030504020204" pitchFamily="34" charset="0"/>
              </a:rPr>
              <a:t>, and </a:t>
            </a:r>
            <a:r>
              <a:rPr lang="en-US" sz="2800" dirty="0">
                <a:solidFill>
                  <a:srgbClr val="C00000"/>
                </a:solidFill>
                <a:latin typeface="Open Sans" panose="020B0606030504020204" pitchFamily="34" charset="0"/>
                <a:ea typeface="Open Sans" panose="020B0606030504020204" pitchFamily="34" charset="0"/>
                <a:cs typeface="Open Sans" panose="020B0606030504020204" pitchFamily="34" charset="0"/>
              </a:rPr>
              <a:t>recover</a:t>
            </a:r>
            <a:r>
              <a:rPr lang="en-US" sz="2800" dirty="0">
                <a:latin typeface="Open Sans" panose="020B0606030504020204" pitchFamily="34" charset="0"/>
                <a:ea typeface="Open Sans" panose="020B0606030504020204" pitchFamily="34" charset="0"/>
                <a:cs typeface="Open Sans" panose="020B0606030504020204" pitchFamily="34" charset="0"/>
              </a:rPr>
              <a:t> from, a disaster of conflict</a:t>
            </a:r>
          </a:p>
          <a:p>
            <a:pPr algn="ctr" fontAlgn="base">
              <a:lnSpc>
                <a:spcPct val="150000"/>
              </a:lnSpc>
            </a:pPr>
            <a:r>
              <a:rPr lang="en-US" sz="2800" dirty="0">
                <a:latin typeface="Open Sans" panose="020B0606030504020204" pitchFamily="34" charset="0"/>
                <a:ea typeface="Open Sans" panose="020B0606030504020204" pitchFamily="34" charset="0"/>
                <a:cs typeface="Open Sans" panose="020B0606030504020204" pitchFamily="34" charset="0"/>
              </a:rPr>
              <a:t>More safety and resilience means less vulnerability.</a:t>
            </a:r>
            <a:endParaRPr lang="es-ES" sz="28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8755238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TextBox 2">
            <a:extLst>
              <a:ext uri="{FF2B5EF4-FFF2-40B4-BE49-F238E27FC236}">
                <a16:creationId xmlns:a16="http://schemas.microsoft.com/office/drawing/2014/main" id="{4E1C7412-E54B-4307-8209-D16F2C407CC7}"/>
              </a:ext>
            </a:extLst>
          </p:cNvPr>
          <p:cNvSpPr txBox="1">
            <a:spLocks/>
          </p:cNvSpPr>
          <p:nvPr/>
        </p:nvSpPr>
        <p:spPr>
          <a:xfrm>
            <a:off x="295094" y="176841"/>
            <a:ext cx="13141236"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marL="0" marR="0" indent="0" algn="ctr" defTabSz="914400" rtl="0" latinLnBrk="0">
              <a:lnSpc>
                <a:spcPct val="100000"/>
              </a:lnSpc>
              <a:spcBef>
                <a:spcPts val="0"/>
              </a:spcBef>
              <a:spcAft>
                <a:spcPts val="0"/>
              </a:spcAft>
              <a:buClrTx/>
              <a:buSzTx/>
              <a:buFontTx/>
              <a:buNone/>
              <a:tabLst/>
              <a:defRPr sz="13000" b="0" i="0" u="none" strike="noStrike" cap="none" spc="0" baseline="0">
                <a:solidFill>
                  <a:srgbClr val="081D3F"/>
                </a:solidFill>
                <a:uFillTx/>
                <a:latin typeface="Graphik XXXCond Regular"/>
                <a:ea typeface="Graphik XXXCond Regular"/>
                <a:cs typeface="Graphik XXXCond Regular"/>
                <a:sym typeface="Graphik XXXCond Regular"/>
              </a:defRPr>
            </a:lvl1pPr>
            <a:lvl2pPr marL="1085850" marR="0" indent="-40005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2pPr>
            <a:lvl3pPr marL="1851660" marR="0" indent="-48006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3pPr>
            <a:lvl4pPr marL="2590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4pPr>
            <a:lvl5pPr marL="32766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5pPr>
            <a:lvl6pPr marL="39624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6pPr>
            <a:lvl7pPr marL="46482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7pPr>
            <a:lvl8pPr marL="53340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8pPr>
            <a:lvl9pPr marL="6019800" marR="0" indent="-533400" algn="l" defTabSz="1371600" rtl="0" latinLnBrk="0">
              <a:lnSpc>
                <a:spcPct val="90000"/>
              </a:lnSpc>
              <a:spcBef>
                <a:spcPts val="1500"/>
              </a:spcBef>
              <a:spcAft>
                <a:spcPts val="0"/>
              </a:spcAft>
              <a:buClrTx/>
              <a:buSzPct val="100000"/>
              <a:buFont typeface="Arial"/>
              <a:buChar char="•"/>
              <a:tabLst/>
              <a:defRPr sz="4200" b="0" i="0" u="none" strike="noStrike" cap="none" spc="0" baseline="0">
                <a:solidFill>
                  <a:srgbClr val="000000"/>
                </a:solidFill>
                <a:uFillTx/>
                <a:latin typeface="+mn-lt"/>
                <a:ea typeface="+mn-ea"/>
                <a:cs typeface="+mn-cs"/>
                <a:sym typeface="Calibri"/>
              </a:defRPr>
            </a:lvl9pPr>
          </a:lstStyle>
          <a:p>
            <a:pPr algn="l" hangingPunct="1"/>
            <a:r>
              <a:rPr lang="es-ES" sz="4400" dirty="0">
                <a:solidFill>
                  <a:schemeClr val="accent3"/>
                </a:solidFill>
                <a:latin typeface="Montserrat Bold"/>
                <a:sym typeface="Montserrat Bold"/>
              </a:rPr>
              <a:t>The meaning of our action | </a:t>
            </a:r>
            <a:r>
              <a:rPr lang="es-ES" sz="3200" dirty="0">
                <a:solidFill>
                  <a:srgbClr val="002060"/>
                </a:solidFill>
                <a:latin typeface="Montserrat Bold"/>
                <a:sym typeface="Montserrat Bold"/>
              </a:rPr>
              <a:t>Goals</a:t>
            </a:r>
          </a:p>
        </p:txBody>
      </p:sp>
      <p:pic>
        <p:nvPicPr>
          <p:cNvPr id="28" name="Imagen 27">
            <a:extLst>
              <a:ext uri="{FF2B5EF4-FFF2-40B4-BE49-F238E27FC236}">
                <a16:creationId xmlns:a16="http://schemas.microsoft.com/office/drawing/2014/main" id="{F7198E0E-1A17-42A2-9F8E-4A69136521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17611" y="27759"/>
            <a:ext cx="1959399" cy="1959399"/>
          </a:xfrm>
          <a:prstGeom prst="rect">
            <a:avLst/>
          </a:prstGeom>
        </p:spPr>
      </p:pic>
      <p:pic>
        <p:nvPicPr>
          <p:cNvPr id="39" name="Imagen 38">
            <a:extLst>
              <a:ext uri="{FF2B5EF4-FFF2-40B4-BE49-F238E27FC236}">
                <a16:creationId xmlns:a16="http://schemas.microsoft.com/office/drawing/2014/main" id="{EC76236F-35BA-479F-819C-16EB3E2B116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4916750" y="331034"/>
            <a:ext cx="1353600" cy="1352850"/>
          </a:xfrm>
          <a:prstGeom prst="rect">
            <a:avLst/>
          </a:prstGeom>
        </p:spPr>
      </p:pic>
      <p:sp>
        <p:nvSpPr>
          <p:cNvPr id="6" name="Rectángulo 5">
            <a:extLst>
              <a:ext uri="{FF2B5EF4-FFF2-40B4-BE49-F238E27FC236}">
                <a16:creationId xmlns:a16="http://schemas.microsoft.com/office/drawing/2014/main" id="{8C351C96-C103-4A72-B915-207C698A427A}"/>
              </a:ext>
            </a:extLst>
          </p:cNvPr>
          <p:cNvSpPr/>
          <p:nvPr/>
        </p:nvSpPr>
        <p:spPr>
          <a:xfrm>
            <a:off x="6186566" y="3427708"/>
            <a:ext cx="10450055" cy="5262979"/>
          </a:xfrm>
          <a:prstGeom prst="rect">
            <a:avLst/>
          </a:prstGeom>
        </p:spPr>
        <p:txBody>
          <a:bodyPr wrap="square">
            <a:spAutoFit/>
          </a:bodyPr>
          <a:lstStyle/>
          <a:p>
            <a:pPr marL="342900" indent="-342900" fontAlgn="base">
              <a:buClr>
                <a:srgbClr val="C00000"/>
              </a:buClr>
              <a:buFont typeface="Wingdings" panose="05000000000000000000" pitchFamily="2" charset="2"/>
              <a:buChar char="§"/>
            </a:pPr>
            <a:r>
              <a:rPr lang="es-ES" sz="2800" dirty="0">
                <a:latin typeface="Open Sans" panose="020B0606030504020204" pitchFamily="34" charset="0"/>
                <a:ea typeface="Open Sans" panose="020B0606030504020204" pitchFamily="34" charset="0"/>
                <a:cs typeface="Open Sans" panose="020B0606030504020204" pitchFamily="34" charset="0"/>
              </a:rPr>
              <a:t>Diminish their personal hurdles and reducing those that come from the environment </a:t>
            </a:r>
          </a:p>
          <a:p>
            <a:pPr marL="342900" indent="-342900" fontAlgn="base">
              <a:buClr>
                <a:srgbClr val="C00000"/>
              </a:buClr>
              <a:buFont typeface="Wingdings" panose="05000000000000000000" pitchFamily="2" charset="2"/>
              <a:buChar char="§"/>
            </a:pPr>
            <a:endParaRPr lang="es-ES" sz="2800" dirty="0">
              <a:latin typeface="Open Sans" panose="020B0606030504020204" pitchFamily="34" charset="0"/>
              <a:ea typeface="Open Sans" panose="020B0606030504020204" pitchFamily="34" charset="0"/>
              <a:cs typeface="Open Sans" panose="020B0606030504020204" pitchFamily="34" charset="0"/>
            </a:endParaRPr>
          </a:p>
          <a:p>
            <a:pPr marL="342900" indent="-342900" fontAlgn="base">
              <a:buClr>
                <a:srgbClr val="C00000"/>
              </a:buClr>
              <a:buFont typeface="Wingdings" panose="05000000000000000000" pitchFamily="2" charset="2"/>
              <a:buChar char="§"/>
            </a:pPr>
            <a:r>
              <a:rPr lang="es-ES" sz="2800" dirty="0">
                <a:latin typeface="Open Sans" panose="020B0606030504020204" pitchFamily="34" charset="0"/>
                <a:ea typeface="Open Sans" panose="020B0606030504020204" pitchFamily="34" charset="0"/>
                <a:cs typeface="Open Sans" panose="020B0606030504020204" pitchFamily="34" charset="0"/>
              </a:rPr>
              <a:t>Support them in their search for a professional goal</a:t>
            </a:r>
          </a:p>
          <a:p>
            <a:pPr marL="342900" indent="-342900" fontAlgn="base">
              <a:buClr>
                <a:srgbClr val="C00000"/>
              </a:buClr>
              <a:buFont typeface="Wingdings" panose="05000000000000000000" pitchFamily="2" charset="2"/>
              <a:buChar char="§"/>
            </a:pPr>
            <a:endParaRPr lang="es-ES" sz="2800" dirty="0">
              <a:latin typeface="Open Sans" panose="020B0606030504020204" pitchFamily="34" charset="0"/>
              <a:ea typeface="Open Sans" panose="020B0606030504020204" pitchFamily="34" charset="0"/>
              <a:cs typeface="Open Sans" panose="020B0606030504020204" pitchFamily="34" charset="0"/>
            </a:endParaRPr>
          </a:p>
          <a:p>
            <a:pPr marL="342900" indent="-342900" fontAlgn="base">
              <a:buClr>
                <a:srgbClr val="C00000"/>
              </a:buClr>
              <a:buFont typeface="Wingdings" panose="05000000000000000000" pitchFamily="2" charset="2"/>
              <a:buChar char="§"/>
            </a:pPr>
            <a:r>
              <a:rPr lang="es-ES" sz="2800" dirty="0">
                <a:latin typeface="Open Sans" panose="020B0606030504020204" pitchFamily="34" charset="0"/>
                <a:ea typeface="Open Sans" panose="020B0606030504020204" pitchFamily="34" charset="0"/>
                <a:cs typeface="Open Sans" panose="020B0606030504020204" pitchFamily="34" charset="0"/>
              </a:rPr>
              <a:t>Build their skills </a:t>
            </a:r>
          </a:p>
          <a:p>
            <a:pPr marL="342900" indent="-342900" fontAlgn="base">
              <a:buClr>
                <a:srgbClr val="C00000"/>
              </a:buClr>
              <a:buFont typeface="Wingdings" panose="05000000000000000000" pitchFamily="2" charset="2"/>
              <a:buChar char="§"/>
            </a:pPr>
            <a:endParaRPr lang="es-ES" sz="2800" dirty="0">
              <a:latin typeface="Open Sans" panose="020B0606030504020204" pitchFamily="34" charset="0"/>
              <a:ea typeface="Open Sans" panose="020B0606030504020204" pitchFamily="34" charset="0"/>
              <a:cs typeface="Open Sans" panose="020B0606030504020204" pitchFamily="34" charset="0"/>
            </a:endParaRPr>
          </a:p>
          <a:p>
            <a:pPr marL="342900" indent="-342900" fontAlgn="base">
              <a:buClr>
                <a:srgbClr val="C00000"/>
              </a:buClr>
              <a:buFont typeface="Wingdings" panose="05000000000000000000" pitchFamily="2" charset="2"/>
              <a:buChar char="§"/>
            </a:pPr>
            <a:r>
              <a:rPr lang="es-ES" sz="2800" dirty="0">
                <a:latin typeface="Open Sans" panose="020B0606030504020204" pitchFamily="34" charset="0"/>
                <a:ea typeface="Open Sans" panose="020B0606030504020204" pitchFamily="34" charset="0"/>
                <a:cs typeface="Open Sans" panose="020B0606030504020204" pitchFamily="34" charset="0"/>
              </a:rPr>
              <a:t>Assist them in finding better conditions in the labor market</a:t>
            </a:r>
          </a:p>
          <a:p>
            <a:pPr marL="342900" indent="-342900" fontAlgn="base">
              <a:buClr>
                <a:srgbClr val="C00000"/>
              </a:buClr>
              <a:buFont typeface="Wingdings" panose="05000000000000000000" pitchFamily="2" charset="2"/>
              <a:buChar char="§"/>
            </a:pPr>
            <a:endParaRPr lang="es-ES" sz="2800" dirty="0">
              <a:latin typeface="Open Sans" panose="020B0606030504020204" pitchFamily="34" charset="0"/>
              <a:ea typeface="Open Sans" panose="020B0606030504020204" pitchFamily="34" charset="0"/>
              <a:cs typeface="Open Sans" panose="020B0606030504020204" pitchFamily="34" charset="0"/>
            </a:endParaRPr>
          </a:p>
          <a:p>
            <a:pPr marL="342900" indent="-342900" fontAlgn="base">
              <a:buClr>
                <a:srgbClr val="C00000"/>
              </a:buClr>
              <a:buFont typeface="Wingdings" panose="05000000000000000000" pitchFamily="2" charset="2"/>
              <a:buChar char="§"/>
            </a:pPr>
            <a:r>
              <a:rPr lang="es-ES" sz="2800" dirty="0">
                <a:latin typeface="Open Sans" panose="020B0606030504020204" pitchFamily="34" charset="0"/>
                <a:ea typeface="Open Sans" panose="020B0606030504020204" pitchFamily="34" charset="0"/>
                <a:cs typeface="Open Sans" panose="020B0606030504020204" pitchFamily="34" charset="0"/>
              </a:rPr>
              <a:t>Promote their personal independence </a:t>
            </a:r>
          </a:p>
          <a:p>
            <a:pPr marL="342900" indent="-342900" fontAlgn="base">
              <a:buClr>
                <a:srgbClr val="C00000"/>
              </a:buClr>
              <a:buFont typeface="Wingdings" panose="05000000000000000000" pitchFamily="2" charset="2"/>
              <a:buChar char="§"/>
            </a:pPr>
            <a:endParaRPr lang="es-ES" sz="2800" dirty="0">
              <a:latin typeface="Open Sans" panose="020B0606030504020204" pitchFamily="34" charset="0"/>
              <a:ea typeface="Open Sans" panose="020B0606030504020204" pitchFamily="34" charset="0"/>
              <a:cs typeface="Open Sans" panose="020B0606030504020204" pitchFamily="34" charset="0"/>
            </a:endParaRPr>
          </a:p>
          <a:p>
            <a:pPr marL="342900" indent="-342900" fontAlgn="base">
              <a:buClr>
                <a:srgbClr val="C00000"/>
              </a:buClr>
              <a:buFont typeface="Wingdings" panose="05000000000000000000" pitchFamily="2" charset="2"/>
              <a:buChar char="§"/>
            </a:pPr>
            <a:r>
              <a:rPr lang="es-ES" sz="2800" dirty="0">
                <a:latin typeface="Open Sans" panose="020B0606030504020204" pitchFamily="34" charset="0"/>
                <a:ea typeface="Open Sans" panose="020B0606030504020204" pitchFamily="34" charset="0"/>
                <a:cs typeface="Open Sans" panose="020B0606030504020204" pitchFamily="34" charset="0"/>
              </a:rPr>
              <a:t>Bestow the resources needed</a:t>
            </a:r>
          </a:p>
        </p:txBody>
      </p:sp>
      <p:sp>
        <p:nvSpPr>
          <p:cNvPr id="7" name="Rectángulo 6">
            <a:extLst>
              <a:ext uri="{FF2B5EF4-FFF2-40B4-BE49-F238E27FC236}">
                <a16:creationId xmlns:a16="http://schemas.microsoft.com/office/drawing/2014/main" id="{1E449C0A-6B87-4450-BB99-B0EDCA9A7271}"/>
              </a:ext>
            </a:extLst>
          </p:cNvPr>
          <p:cNvSpPr/>
          <p:nvPr/>
        </p:nvSpPr>
        <p:spPr>
          <a:xfrm>
            <a:off x="2453060" y="2054242"/>
            <a:ext cx="12054510" cy="954107"/>
          </a:xfrm>
          <a:prstGeom prst="rect">
            <a:avLst/>
          </a:prstGeom>
        </p:spPr>
        <p:txBody>
          <a:bodyPr wrap="square">
            <a:spAutoFit/>
          </a:bodyPr>
          <a:lstStyle/>
          <a:p>
            <a:pPr fontAlgn="base"/>
            <a:r>
              <a:rPr lang="es-ES" sz="2800" b="1" dirty="0">
                <a:latin typeface="Open Sans" panose="020B0606030504020204" pitchFamily="34" charset="0"/>
                <a:ea typeface="Open Sans" panose="020B0606030504020204" pitchFamily="34" charset="0"/>
                <a:cs typeface="Open Sans" panose="020B0606030504020204" pitchFamily="34" charset="0"/>
              </a:rPr>
              <a:t>An intervention focused on the integration of vulnerable persons in the labor market seeks to: </a:t>
            </a:r>
          </a:p>
        </p:txBody>
      </p:sp>
      <p:sp>
        <p:nvSpPr>
          <p:cNvPr id="8" name="Rectángulo 7">
            <a:extLst>
              <a:ext uri="{FF2B5EF4-FFF2-40B4-BE49-F238E27FC236}">
                <a16:creationId xmlns:a16="http://schemas.microsoft.com/office/drawing/2014/main" id="{B99F36C3-8474-4610-BF39-FD9B7846DBC5}"/>
              </a:ext>
            </a:extLst>
          </p:cNvPr>
          <p:cNvSpPr/>
          <p:nvPr/>
        </p:nvSpPr>
        <p:spPr>
          <a:xfrm>
            <a:off x="2453060" y="5460995"/>
            <a:ext cx="2789546" cy="646331"/>
          </a:xfrm>
          <a:prstGeom prst="rect">
            <a:avLst/>
          </a:prstGeom>
        </p:spPr>
        <p:txBody>
          <a:bodyPr wrap="none">
            <a:spAutoFit/>
          </a:bodyPr>
          <a:lstStyle/>
          <a:p>
            <a:r>
              <a:rPr lang="es-ES" sz="36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EXAMPLES?</a:t>
            </a:r>
            <a:endParaRPr lang="en-GB" sz="3600"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Rectángulo 1">
            <a:extLst>
              <a:ext uri="{FF2B5EF4-FFF2-40B4-BE49-F238E27FC236}">
                <a16:creationId xmlns:a16="http://schemas.microsoft.com/office/drawing/2014/main" id="{8D126E8B-F810-4AE3-8D06-3B089DAAAD0F}"/>
              </a:ext>
            </a:extLst>
          </p:cNvPr>
          <p:cNvSpPr/>
          <p:nvPr/>
        </p:nvSpPr>
        <p:spPr>
          <a:xfrm>
            <a:off x="6513074" y="4320495"/>
            <a:ext cx="10580140" cy="461665"/>
          </a:xfrm>
          <a:prstGeom prst="rect">
            <a:avLst/>
          </a:prstGeom>
        </p:spPr>
        <p:txBody>
          <a:bodyPr wrap="none">
            <a:spAutoFit/>
          </a:bodyPr>
          <a:lstStyle/>
          <a:p>
            <a:r>
              <a:rPr lang="en-US" sz="2400" dirty="0">
                <a:solidFill>
                  <a:srgbClr val="C00000"/>
                </a:solidFill>
              </a:rPr>
              <a:t>Example: Self-esteem workshops and sensibilization events with private companies</a:t>
            </a:r>
            <a:endParaRPr lang="es-ES" sz="2400" dirty="0"/>
          </a:p>
        </p:txBody>
      </p:sp>
      <p:sp>
        <p:nvSpPr>
          <p:cNvPr id="3" name="Rectángulo 2">
            <a:extLst>
              <a:ext uri="{FF2B5EF4-FFF2-40B4-BE49-F238E27FC236}">
                <a16:creationId xmlns:a16="http://schemas.microsoft.com/office/drawing/2014/main" id="{B0FBB3AE-98E6-4297-AF68-4D534BA9B52D}"/>
              </a:ext>
            </a:extLst>
          </p:cNvPr>
          <p:cNvSpPr/>
          <p:nvPr/>
        </p:nvSpPr>
        <p:spPr>
          <a:xfrm>
            <a:off x="6520786" y="6860047"/>
            <a:ext cx="4750018" cy="461665"/>
          </a:xfrm>
          <a:prstGeom prst="rect">
            <a:avLst/>
          </a:prstGeom>
        </p:spPr>
        <p:txBody>
          <a:bodyPr wrap="none">
            <a:spAutoFit/>
          </a:bodyPr>
          <a:lstStyle/>
          <a:p>
            <a:r>
              <a:rPr lang="en-US" sz="2400" dirty="0">
                <a:solidFill>
                  <a:srgbClr val="C00000"/>
                </a:solidFill>
              </a:rPr>
              <a:t>Example: Through technical training </a:t>
            </a:r>
            <a:endParaRPr lang="es-ES" sz="2400" dirty="0"/>
          </a:p>
        </p:txBody>
      </p:sp>
      <p:sp>
        <p:nvSpPr>
          <p:cNvPr id="4" name="Rectángulo 3">
            <a:extLst>
              <a:ext uri="{FF2B5EF4-FFF2-40B4-BE49-F238E27FC236}">
                <a16:creationId xmlns:a16="http://schemas.microsoft.com/office/drawing/2014/main" id="{B91DDF1F-23C7-419A-80C4-20F07FD83097}"/>
              </a:ext>
            </a:extLst>
          </p:cNvPr>
          <p:cNvSpPr/>
          <p:nvPr/>
        </p:nvSpPr>
        <p:spPr>
          <a:xfrm>
            <a:off x="6523983" y="7692042"/>
            <a:ext cx="3459601" cy="461665"/>
          </a:xfrm>
          <a:prstGeom prst="rect">
            <a:avLst/>
          </a:prstGeom>
        </p:spPr>
        <p:txBody>
          <a:bodyPr wrap="none">
            <a:spAutoFit/>
          </a:bodyPr>
          <a:lstStyle/>
          <a:p>
            <a:r>
              <a:rPr lang="en-US" sz="2400" dirty="0">
                <a:solidFill>
                  <a:srgbClr val="C00000"/>
                </a:solidFill>
              </a:rPr>
              <a:t>Example: Day Care service</a:t>
            </a:r>
            <a:endParaRPr lang="es-ES" sz="2400" dirty="0"/>
          </a:p>
        </p:txBody>
      </p:sp>
      <p:sp>
        <p:nvSpPr>
          <p:cNvPr id="5" name="Rectángulo 4">
            <a:extLst>
              <a:ext uri="{FF2B5EF4-FFF2-40B4-BE49-F238E27FC236}">
                <a16:creationId xmlns:a16="http://schemas.microsoft.com/office/drawing/2014/main" id="{FF12F824-EEAA-49FC-BC6D-01B2721149E0}"/>
              </a:ext>
            </a:extLst>
          </p:cNvPr>
          <p:cNvSpPr/>
          <p:nvPr/>
        </p:nvSpPr>
        <p:spPr>
          <a:xfrm>
            <a:off x="6520786" y="5169490"/>
            <a:ext cx="4214615" cy="461665"/>
          </a:xfrm>
          <a:prstGeom prst="rect">
            <a:avLst/>
          </a:prstGeom>
        </p:spPr>
        <p:txBody>
          <a:bodyPr wrap="none">
            <a:spAutoFit/>
          </a:bodyPr>
          <a:lstStyle/>
          <a:p>
            <a:r>
              <a:rPr lang="en-US" sz="2400" dirty="0">
                <a:solidFill>
                  <a:srgbClr val="C00000"/>
                </a:solidFill>
              </a:rPr>
              <a:t>Example: Active job search tools</a:t>
            </a:r>
            <a:endParaRPr lang="es-ES" sz="2400" dirty="0"/>
          </a:p>
        </p:txBody>
      </p:sp>
      <p:sp>
        <p:nvSpPr>
          <p:cNvPr id="9" name="Rectángulo 8">
            <a:extLst>
              <a:ext uri="{FF2B5EF4-FFF2-40B4-BE49-F238E27FC236}">
                <a16:creationId xmlns:a16="http://schemas.microsoft.com/office/drawing/2014/main" id="{6587B499-6C55-4A01-9400-FE7A4DA7570A}"/>
              </a:ext>
            </a:extLst>
          </p:cNvPr>
          <p:cNvSpPr/>
          <p:nvPr/>
        </p:nvSpPr>
        <p:spPr>
          <a:xfrm>
            <a:off x="6513074" y="8675433"/>
            <a:ext cx="6274475" cy="461665"/>
          </a:xfrm>
          <a:prstGeom prst="rect">
            <a:avLst/>
          </a:prstGeom>
        </p:spPr>
        <p:txBody>
          <a:bodyPr wrap="none">
            <a:spAutoFit/>
          </a:bodyPr>
          <a:lstStyle/>
          <a:p>
            <a:r>
              <a:rPr lang="en-US" sz="2400" dirty="0">
                <a:solidFill>
                  <a:srgbClr val="C00000"/>
                </a:solidFill>
              </a:rPr>
              <a:t>Example: Intermediation with private companies</a:t>
            </a:r>
            <a:endParaRPr lang="es-ES" sz="2400" dirty="0"/>
          </a:p>
        </p:txBody>
      </p:sp>
      <p:sp>
        <p:nvSpPr>
          <p:cNvPr id="13" name="Rectángulo 12">
            <a:extLst>
              <a:ext uri="{FF2B5EF4-FFF2-40B4-BE49-F238E27FC236}">
                <a16:creationId xmlns:a16="http://schemas.microsoft.com/office/drawing/2014/main" id="{E44D0F35-A01D-4FF4-B566-7A78F9304B55}"/>
              </a:ext>
            </a:extLst>
          </p:cNvPr>
          <p:cNvSpPr/>
          <p:nvPr/>
        </p:nvSpPr>
        <p:spPr>
          <a:xfrm>
            <a:off x="6513074" y="5967992"/>
            <a:ext cx="5049780" cy="461665"/>
          </a:xfrm>
          <a:prstGeom prst="rect">
            <a:avLst/>
          </a:prstGeom>
        </p:spPr>
        <p:txBody>
          <a:bodyPr wrap="none">
            <a:spAutoFit/>
          </a:bodyPr>
          <a:lstStyle/>
          <a:p>
            <a:r>
              <a:rPr lang="en-US" sz="2400" dirty="0">
                <a:solidFill>
                  <a:srgbClr val="C00000"/>
                </a:solidFill>
              </a:rPr>
              <a:t>Example: Through digital skills training </a:t>
            </a:r>
            <a:endParaRPr lang="es-ES" sz="2400" dirty="0"/>
          </a:p>
        </p:txBody>
      </p:sp>
    </p:spTree>
    <p:extLst>
      <p:ext uri="{BB962C8B-B14F-4D97-AF65-F5344CB8AC3E}">
        <p14:creationId xmlns:p14="http://schemas.microsoft.com/office/powerpoint/2010/main" val="178869947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P spid="3" grpId="0"/>
      <p:bldP spid="4" grpId="0"/>
      <p:bldP spid="5" grpId="0"/>
      <p:bldP spid="9" grpId="0"/>
      <p:bldP spid="13" grpId="0"/>
    </p:bldLst>
  </p:timing>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1D41"/>
      </a:accent1>
      <a:accent2>
        <a:srgbClr val="E8E8E8"/>
      </a:accent2>
      <a:accent3>
        <a:srgbClr val="F5333F"/>
      </a:accent3>
      <a:accent4>
        <a:srgbClr val="891D23"/>
      </a:accent4>
      <a:accent5>
        <a:srgbClr val="001024"/>
      </a:accent5>
      <a:accent6>
        <a:srgbClr val="FF4E51"/>
      </a:accent6>
      <a:hlink>
        <a:srgbClr val="0000FF"/>
      </a:hlink>
      <a:folHlink>
        <a:srgbClr val="FF00FF"/>
      </a:folHlink>
    </a:clrScheme>
    <a:fontScheme name="Office Theme">
      <a:majorFont>
        <a:latin typeface="Montserrat Light"/>
        <a:ea typeface="Montserrat Light"/>
        <a:cs typeface="Montserrat Light"/>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3F3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178ae11-6556-4388-b5ea-a543032bf8a5">
      <Terms xmlns="http://schemas.microsoft.com/office/infopath/2007/PartnerControls"/>
    </lcf76f155ced4ddcb4097134ff3c332f>
    <TaxCatchAll xmlns="916d48aa-a5c4-4a96-bdad-c66163c3b40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1C9922A1D45791428E8A3BD053942B8A" ma:contentTypeVersion="11" ma:contentTypeDescription="Crear nuevo documento." ma:contentTypeScope="" ma:versionID="6a409e43a95dc2fe298dc1bc89d4d77b">
  <xsd:schema xmlns:xsd="http://www.w3.org/2001/XMLSchema" xmlns:xs="http://www.w3.org/2001/XMLSchema" xmlns:p="http://schemas.microsoft.com/office/2006/metadata/properties" xmlns:ns2="3178ae11-6556-4388-b5ea-a543032bf8a5" xmlns:ns3="916d48aa-a5c4-4a96-bdad-c66163c3b400" targetNamespace="http://schemas.microsoft.com/office/2006/metadata/properties" ma:root="true" ma:fieldsID="e8c6f8f4c2db2e838128846b4235947f" ns2:_="" ns3:_="">
    <xsd:import namespace="3178ae11-6556-4388-b5ea-a543032bf8a5"/>
    <xsd:import namespace="916d48aa-a5c4-4a96-bdad-c66163c3b40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78ae11-6556-4388-b5ea-a543032bf8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lcf76f155ced4ddcb4097134ff3c332f" ma:index="17" nillable="true" ma:taxonomy="true" ma:internalName="lcf76f155ced4ddcb4097134ff3c332f" ma:taxonomyFieldName="MediaServiceImageTags" ma:displayName="Etiquetas de imagen" ma:readOnly="false" ma:fieldId="{5cf76f15-5ced-4ddc-b409-7134ff3c332f}" ma:taxonomyMulti="true" ma:sspId="d8a44517-479e-4e44-b64a-2708cac2e75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16d48aa-a5c4-4a96-bdad-c66163c3b400" elementFormDefault="qualified">
    <xsd:import namespace="http://schemas.microsoft.com/office/2006/documentManagement/types"/>
    <xsd:import namespace="http://schemas.microsoft.com/office/infopath/2007/PartnerControls"/>
    <xsd:element name="TaxCatchAll" ma:index="18" nillable="true" ma:displayName="Columna global de taxonomía" ma:hidden="true" ma:list="{f5c09c7c-44ac-42ac-a0c8-aeeb5c6519f9}" ma:internalName="TaxCatchAll" ma:showField="CatchAllData" ma:web="916d48aa-a5c4-4a96-bdad-c66163c3b40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C38130A-E632-434F-B0C4-316BA4410D27}">
  <ds:schemaRefs>
    <ds:schemaRef ds:uri="http://schemas.microsoft.com/office/infopath/2007/PartnerControls"/>
    <ds:schemaRef ds:uri="http://purl.org/dc/elements/1.1/"/>
    <ds:schemaRef ds:uri="http://schemas.microsoft.com/office/2006/metadata/properties"/>
    <ds:schemaRef ds:uri="916d48aa-a5c4-4a96-bdad-c66163c3b400"/>
    <ds:schemaRef ds:uri="http://purl.org/dc/terms/"/>
    <ds:schemaRef ds:uri="http://schemas.openxmlformats.org/package/2006/metadata/core-properties"/>
    <ds:schemaRef ds:uri="http://schemas.microsoft.com/office/2006/documentManagement/types"/>
    <ds:schemaRef ds:uri="3178ae11-6556-4388-b5ea-a543032bf8a5"/>
    <ds:schemaRef ds:uri="http://www.w3.org/XML/1998/namespace"/>
    <ds:schemaRef ds:uri="http://purl.org/dc/dcmitype/"/>
  </ds:schemaRefs>
</ds:datastoreItem>
</file>

<file path=customXml/itemProps2.xml><?xml version="1.0" encoding="utf-8"?>
<ds:datastoreItem xmlns:ds="http://schemas.openxmlformats.org/officeDocument/2006/customXml" ds:itemID="{2EBF1ED4-783D-43BC-BCDA-3D6AF457D2CE}">
  <ds:schemaRefs>
    <ds:schemaRef ds:uri="http://schemas.microsoft.com/sharepoint/v3/contenttype/forms"/>
  </ds:schemaRefs>
</ds:datastoreItem>
</file>

<file path=customXml/itemProps3.xml><?xml version="1.0" encoding="utf-8"?>
<ds:datastoreItem xmlns:ds="http://schemas.openxmlformats.org/officeDocument/2006/customXml" ds:itemID="{5063D533-E8B0-4854-9BBC-167E84F623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78ae11-6556-4388-b5ea-a543032bf8a5"/>
    <ds:schemaRef ds:uri="916d48aa-a5c4-4a96-bdad-c66163c3b4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2155</TotalTime>
  <Words>3789</Words>
  <Application>Microsoft Office PowerPoint</Application>
  <PresentationFormat>Personalizado</PresentationFormat>
  <Paragraphs>354</Paragraphs>
  <Slides>18</Slides>
  <Notes>18</Notes>
  <HiddenSlides>0</HiddenSlides>
  <MMClips>0</MMClips>
  <ScaleCrop>false</ScaleCrop>
  <HeadingPairs>
    <vt:vector size="8" baseType="variant">
      <vt:variant>
        <vt:lpstr>Fuentes usadas</vt:lpstr>
      </vt:variant>
      <vt:variant>
        <vt:i4>16</vt:i4>
      </vt:variant>
      <vt:variant>
        <vt:lpstr>Tema</vt:lpstr>
      </vt:variant>
      <vt:variant>
        <vt:i4>2</vt:i4>
      </vt:variant>
      <vt:variant>
        <vt:lpstr>Servidores OLE incrustados</vt:lpstr>
      </vt:variant>
      <vt:variant>
        <vt:i4>1</vt:i4>
      </vt:variant>
      <vt:variant>
        <vt:lpstr>Títulos de diapositiva</vt:lpstr>
      </vt:variant>
      <vt:variant>
        <vt:i4>18</vt:i4>
      </vt:variant>
    </vt:vector>
  </HeadingPairs>
  <TitlesOfParts>
    <vt:vector size="37" baseType="lpstr">
      <vt:lpstr>MS PGothic</vt:lpstr>
      <vt:lpstr>Arial</vt:lpstr>
      <vt:lpstr>Arial Narrow</vt:lpstr>
      <vt:lpstr>Calibri</vt:lpstr>
      <vt:lpstr>Calibri Light</vt:lpstr>
      <vt:lpstr>Graphik XXXCond Regular</vt:lpstr>
      <vt:lpstr>Montserrat Bold</vt:lpstr>
      <vt:lpstr>Montserrat Light</vt:lpstr>
      <vt:lpstr>Montserrat Regular</vt:lpstr>
      <vt:lpstr>Montserrat SemiBold</vt:lpstr>
      <vt:lpstr>Open Sans</vt:lpstr>
      <vt:lpstr>Open Sans Light</vt:lpstr>
      <vt:lpstr>OpenSans</vt:lpstr>
      <vt:lpstr>Times New Roman</vt:lpstr>
      <vt:lpstr>Verdana</vt:lpstr>
      <vt:lpstr>Wingdings</vt:lpstr>
      <vt:lpstr>Office Theme</vt:lpstr>
      <vt:lpstr>1_Office Theme</vt:lpstr>
      <vt:lpstr>Acrobat Document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delegadocre</dc:creator>
  <cp:lastModifiedBy>00  CID-EU Sandra Gutierrez Hernandez</cp:lastModifiedBy>
  <cp:revision>186</cp:revision>
  <dcterms:modified xsi:type="dcterms:W3CDTF">2023-10-25T16:54:35Z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11836000</vt:r8>
  </property>
  <property fmtid="{D5CDD505-2E9C-101B-9397-08002B2CF9AE}" pid="3" name="ContentTypeId">
    <vt:lpwstr>0x0101001C9922A1D45791428E8A3BD053942B8A</vt:lpwstr>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y fmtid="{D5CDD505-2E9C-101B-9397-08002B2CF9AE}" pid="7" name="_ExtendedDescription">
    <vt:lpwstr/>
  </property>
</Properties>
</file>